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5" r:id="rId4"/>
    <p:sldMasterId id="2147483730" r:id="rId5"/>
    <p:sldMasterId id="2147483755" r:id="rId6"/>
    <p:sldMasterId id="2147483769" r:id="rId7"/>
  </p:sldMasterIdLst>
  <p:notesMasterIdLst>
    <p:notesMasterId r:id="rId27"/>
  </p:notesMasterIdLst>
  <p:sldIdLst>
    <p:sldId id="471" r:id="rId8"/>
    <p:sldId id="259" r:id="rId9"/>
    <p:sldId id="257" r:id="rId10"/>
    <p:sldId id="258" r:id="rId11"/>
    <p:sldId id="2627" r:id="rId12"/>
    <p:sldId id="2628" r:id="rId13"/>
    <p:sldId id="298" r:id="rId14"/>
    <p:sldId id="299" r:id="rId15"/>
    <p:sldId id="279" r:id="rId16"/>
    <p:sldId id="265" r:id="rId17"/>
    <p:sldId id="268" r:id="rId18"/>
    <p:sldId id="2629" r:id="rId19"/>
    <p:sldId id="2630" r:id="rId20"/>
    <p:sldId id="2631" r:id="rId21"/>
    <p:sldId id="2632" r:id="rId22"/>
    <p:sldId id="2633" r:id="rId23"/>
    <p:sldId id="2634" r:id="rId24"/>
    <p:sldId id="337" r:id="rId25"/>
    <p:sldId id="3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68AA9-6FB1-4631-8BCD-8D6A5C1D82E9}" type="datetimeFigureOut">
              <a:rPr lang="en-US" smtClean="0"/>
              <a:t>24/11/2022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0AF93-279A-4E8B-8B24-B11A9CA19D8C}" type="slidenum">
              <a:rPr lang="en-US" smtClean="0"/>
              <a:t>‹#›</a:t>
            </a:fld>
            <a:endParaRPr lang="en-US"/>
          </a:p>
        </p:txBody>
      </p:sp>
    </p:spTree>
    <p:extLst>
      <p:ext uri="{BB962C8B-B14F-4D97-AF65-F5344CB8AC3E}">
        <p14:creationId xmlns:p14="http://schemas.microsoft.com/office/powerpoint/2010/main" val="61553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quả</a:t>
            </a:r>
            <a:r>
              <a:rPr lang="en-US" dirty="0"/>
              <a:t> </a:t>
            </a:r>
            <a:r>
              <a:rPr lang="en-US" dirty="0" err="1"/>
              <a:t>táo</a:t>
            </a:r>
            <a:r>
              <a:rPr lang="en-US" dirty="0"/>
              <a:t> </a:t>
            </a:r>
            <a:r>
              <a:rPr lang="en-US" dirty="0" err="1"/>
              <a:t>hồng</a:t>
            </a:r>
            <a:r>
              <a:rPr lang="en-US" dirty="0"/>
              <a:t> </a:t>
            </a:r>
            <a:r>
              <a:rPr lang="en-US" dirty="0" err="1"/>
              <a:t>xanh</a:t>
            </a:r>
            <a:r>
              <a:rPr lang="en-US" dirty="0"/>
              <a:t> </a:t>
            </a:r>
            <a:r>
              <a:rPr lang="en-US" dirty="0" err="1"/>
              <a:t>đỏ</a:t>
            </a:r>
            <a:r>
              <a:rPr lang="en-US" dirty="0"/>
              <a:t>/ Sau </a:t>
            </a:r>
            <a:r>
              <a:rPr lang="en-US" dirty="0" err="1"/>
              <a:t>khi</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chào</a:t>
            </a:r>
            <a:r>
              <a:rPr lang="en-US" dirty="0"/>
              <a:t> </a:t>
            </a:r>
            <a:r>
              <a:rPr lang="en-US" dirty="0" err="1"/>
              <a:t>tạm</a:t>
            </a:r>
            <a:r>
              <a:rPr lang="en-US" dirty="0"/>
              <a:t> </a:t>
            </a:r>
            <a:r>
              <a:rPr lang="en-US" dirty="0" err="1"/>
              <a:t>biệt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303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154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2260498"/>
      </p:ext>
    </p:extLst>
  </p:cSld>
  <p:clrMapOvr>
    <a:masterClrMapping/>
  </p:clrMapOvr>
  <p:transition spd="slow" advTm="1273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71806"/>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0691647"/>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7258723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88130784"/>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901299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16548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662098"/>
      </p:ext>
    </p:extLst>
  </p:cSld>
  <p:clrMapOvr>
    <a:masterClrMapping/>
  </p:clrMapOvr>
  <p:transition spd="slow" advTm="12737">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24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51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85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583832"/>
      </p:ext>
    </p:extLst>
  </p:cSld>
  <p:clrMapOvr>
    <a:masterClrMapping/>
  </p:clrMapOvr>
  <p:transition spd="slow" advTm="12737">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98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527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53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20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1132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89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952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6577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581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775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832115"/>
      </p:ext>
    </p:extLst>
  </p:cSld>
  <p:clrMapOvr>
    <a:masterClrMapping/>
  </p:clrMapOvr>
  <p:transition spd="slow" advTm="12737">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56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56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6350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53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78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702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28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801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84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5959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97885"/>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91052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09681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89192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31166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05891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174296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0776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85929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2996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9567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731144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41886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376349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46822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752146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64880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9393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79055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2976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04480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5506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8417083"/>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515632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24/11/2022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787864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048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2085-D6B4-4BCA-99EE-4F8399F29DA0}"/>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C382142-665F-43AE-9E6B-D48C783A84CE}"/>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8EC3D-1B90-480A-AC6E-ACBC01A72937}"/>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5" name="Footer Placeholder 4">
            <a:extLst>
              <a:ext uri="{FF2B5EF4-FFF2-40B4-BE49-F238E27FC236}">
                <a16:creationId xmlns:a16="http://schemas.microsoft.com/office/drawing/2014/main" id="{53930A59-EC43-4FE8-85B0-EA1DEFBD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8C1A6-1841-49C8-87A8-587FC5D040DA}"/>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3283222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0A45-A198-4A80-A2D3-1E255D4F1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55E59-1923-4531-A02B-BCB4DE7C6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53C9-AFE0-4562-AFFC-D19431E1B07B}"/>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5" name="Footer Placeholder 4">
            <a:extLst>
              <a:ext uri="{FF2B5EF4-FFF2-40B4-BE49-F238E27FC236}">
                <a16:creationId xmlns:a16="http://schemas.microsoft.com/office/drawing/2014/main" id="{9CAC4172-C934-4E4A-AA64-935C7D94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86C91-DF79-460A-8203-97AC0527AB0B}"/>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461645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5419-BA0C-491E-A06D-8E785C50C9F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489DE48-40A2-4517-A888-2DA12F863D0A}"/>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D8EBA-1D66-4B6B-BA27-B9E62E3B9A40}"/>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5" name="Footer Placeholder 4">
            <a:extLst>
              <a:ext uri="{FF2B5EF4-FFF2-40B4-BE49-F238E27FC236}">
                <a16:creationId xmlns:a16="http://schemas.microsoft.com/office/drawing/2014/main" id="{2E9A4F7E-8A5A-47EB-A6DF-D40C0357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60F75-A9A0-4A46-B32D-62CE37CE29F7}"/>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4189382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3457-8AA9-4EF1-A577-81792D17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8BDBA-1B9C-4188-BA56-466161B9B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9D6A01-322A-4800-8953-D9750D458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D81F3-11C5-4409-930E-E79831FED9CF}"/>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6" name="Footer Placeholder 5">
            <a:extLst>
              <a:ext uri="{FF2B5EF4-FFF2-40B4-BE49-F238E27FC236}">
                <a16:creationId xmlns:a16="http://schemas.microsoft.com/office/drawing/2014/main" id="{24740F8B-62F9-490D-877E-9C92AE57D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EA0CA-844C-499D-A10D-F3428E648C78}"/>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282744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F77A-B2C8-4414-AE37-90202AF52EB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2FFC4-2EC4-4A61-AA40-5A976E2F66E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626F6-BB43-4A84-A899-28C890F15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A37188-8C1D-4345-B586-C6022FD34F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740E-CCC2-4761-B95C-56671DCBD2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51B7E-5709-492F-9E94-DEDB84A11950}"/>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8" name="Footer Placeholder 7">
            <a:extLst>
              <a:ext uri="{FF2B5EF4-FFF2-40B4-BE49-F238E27FC236}">
                <a16:creationId xmlns:a16="http://schemas.microsoft.com/office/drawing/2014/main" id="{22CB1272-1644-48ED-A918-A8C313B45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0FE466-B57B-4F50-81BE-9A8FDAC953E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79531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4C4B-287F-4D7F-96B8-AA6EC3837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2FBD1-71E9-401F-AD99-67D1FBECE670}"/>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4" name="Footer Placeholder 3">
            <a:extLst>
              <a:ext uri="{FF2B5EF4-FFF2-40B4-BE49-F238E27FC236}">
                <a16:creationId xmlns:a16="http://schemas.microsoft.com/office/drawing/2014/main" id="{2612D8A4-A4EE-4F0E-927E-E7EBA0682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ADE504-CA89-4B60-9570-DAE1D270AE9F}"/>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608747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C499A-8AA7-4D23-AB40-BC1DE21D7353}"/>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3" name="Footer Placeholder 2">
            <a:extLst>
              <a:ext uri="{FF2B5EF4-FFF2-40B4-BE49-F238E27FC236}">
                <a16:creationId xmlns:a16="http://schemas.microsoft.com/office/drawing/2014/main" id="{E4E73333-65E3-4DF3-B35D-D8A326762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F7510-8BCE-4CB7-989A-5C49BF22C093}"/>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86752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0983757"/>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D8DE-A3A6-4E0C-A015-35DE144F8EC6}"/>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9E2B62D-266A-4461-8AAC-F4C5D546907D}"/>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8EEA7-E262-41C3-923F-C9881E28154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62CF5-B930-47EB-ACF5-2ED9031B235E}"/>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6" name="Footer Placeholder 5">
            <a:extLst>
              <a:ext uri="{FF2B5EF4-FFF2-40B4-BE49-F238E27FC236}">
                <a16:creationId xmlns:a16="http://schemas.microsoft.com/office/drawing/2014/main" id="{340EA71C-D459-47FC-B084-FDEB5F8E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EB37C-42CD-4AC0-9610-E0207F29E0C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51083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26CF-3CBC-49AC-ACDE-B8EB3FEB830F}"/>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9D54AFB-BAAF-485D-A2EB-D5B7A6140FC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id="{4105EB4A-A03A-42AB-BEFA-595EA5CF032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1B043-FFBA-42E3-AF85-743C78EBE066}"/>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6" name="Footer Placeholder 5">
            <a:extLst>
              <a:ext uri="{FF2B5EF4-FFF2-40B4-BE49-F238E27FC236}">
                <a16:creationId xmlns:a16="http://schemas.microsoft.com/office/drawing/2014/main" id="{C6CDBA17-B3F7-4C95-A0A2-CF8BCCE4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0C2C2-A16A-4942-A307-07A561F7837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470888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8397-2F88-49D7-A72B-CA5501109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F266D-3438-413B-A9C3-6C671F67D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207-A009-4671-A1DC-10D67C7706F2}"/>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5" name="Footer Placeholder 4">
            <a:extLst>
              <a:ext uri="{FF2B5EF4-FFF2-40B4-BE49-F238E27FC236}">
                <a16:creationId xmlns:a16="http://schemas.microsoft.com/office/drawing/2014/main" id="{51DCC031-B074-4A07-A4F9-971EECFE9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5E3F9-7168-4816-8BB2-D000D75CB7B0}"/>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184739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3956F-27ED-4BC1-B0B3-97A23C67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7E1B9-DFEB-446B-9018-C5123DCC5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C78F-A2E5-49E7-B56F-C1A74B90B521}"/>
              </a:ext>
            </a:extLst>
          </p:cNvPr>
          <p:cNvSpPr>
            <a:spLocks noGrp="1"/>
          </p:cNvSpPr>
          <p:nvPr>
            <p:ph type="dt" sz="half" idx="10"/>
          </p:nvPr>
        </p:nvSpPr>
        <p:spPr/>
        <p:txBody>
          <a:bodyPr/>
          <a:lstStyle/>
          <a:p>
            <a:fld id="{C86B206A-5F80-4771-8178-8EA8D529B4D2}" type="datetimeFigureOut">
              <a:rPr lang="en-US" smtClean="0"/>
              <a:t>24/11/2022</a:t>
            </a:fld>
            <a:endParaRPr lang="en-US"/>
          </a:p>
        </p:txBody>
      </p:sp>
      <p:sp>
        <p:nvSpPr>
          <p:cNvPr id="5" name="Footer Placeholder 4">
            <a:extLst>
              <a:ext uri="{FF2B5EF4-FFF2-40B4-BE49-F238E27FC236}">
                <a16:creationId xmlns:a16="http://schemas.microsoft.com/office/drawing/2014/main" id="{0384D52E-6776-495E-97D2-17847F3B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DCA14-AA72-444E-9E8B-12C0D3FF45F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32188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4098755"/>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3857145"/>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4.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5.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15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921938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81858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0516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5338062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4E571AC9-B5F7-442D-BF35-5784AFE8200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774372" y="511629"/>
            <a:ext cx="1346809" cy="1346809"/>
          </a:xfrm>
          <a:prstGeom prst="rect">
            <a:avLst/>
          </a:prstGeom>
        </p:spPr>
      </p:pic>
    </p:spTree>
    <p:extLst>
      <p:ext uri="{BB962C8B-B14F-4D97-AF65-F5344CB8AC3E}">
        <p14:creationId xmlns:p14="http://schemas.microsoft.com/office/powerpoint/2010/main" val="13171633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9B0B0-BA50-4565-A597-6232211553D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2DEDD-0245-41FA-B2BB-87E2EEFFD15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E12ED-F004-479B-9917-B12CC1F47BD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B206A-5F80-4771-8178-8EA8D529B4D2}" type="datetimeFigureOut">
              <a:rPr lang="en-US" smtClean="0"/>
              <a:t>24/11/2022</a:t>
            </a:fld>
            <a:endParaRPr lang="en-US"/>
          </a:p>
        </p:txBody>
      </p:sp>
      <p:sp>
        <p:nvSpPr>
          <p:cNvPr id="5" name="Footer Placeholder 4">
            <a:extLst>
              <a:ext uri="{FF2B5EF4-FFF2-40B4-BE49-F238E27FC236}">
                <a16:creationId xmlns:a16="http://schemas.microsoft.com/office/drawing/2014/main" id="{9A971D68-3583-4F5A-8952-2E61429106AE}"/>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70457-DC9F-4C70-95C7-CF1B04A45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EAB03-CABF-46FF-B63C-82EFCD38AD81}" type="slidenum">
              <a:rPr lang="en-US" smtClean="0"/>
              <a:t>‹#›</a:t>
            </a:fld>
            <a:endParaRPr lang="en-US"/>
          </a:p>
        </p:txBody>
      </p:sp>
      <p:pic>
        <p:nvPicPr>
          <p:cNvPr id="8" name="Picture 7">
            <a:extLst>
              <a:ext uri="{FF2B5EF4-FFF2-40B4-BE49-F238E27FC236}">
                <a16:creationId xmlns:a16="http://schemas.microsoft.com/office/drawing/2014/main" id="{EDA4DC63-C832-42A6-A031-6DDFBF3239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F3B1FB1A-0626-4466-B151-A997D1209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F2FB0BF-E952-476E-924C-B3264E478D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94ACB5F0-338B-43F0-B4F7-1772A07E2E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C43CF22-7F6A-498E-90A8-E56E82FB58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A879B5E-4A7D-4B36-A152-A395B59D0C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49553CB0-F9A3-413B-B82C-5A0290CAC3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5" name="Picture 14">
            <a:extLst>
              <a:ext uri="{FF2B5EF4-FFF2-40B4-BE49-F238E27FC236}">
                <a16:creationId xmlns:a16="http://schemas.microsoft.com/office/drawing/2014/main" id="{2137BA33-CBD4-4BEB-A15C-35EF6B7571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425362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6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slide" Target="slide5.xml"/><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en-US" sz="3200" b="1" kern="0" dirty="0">
                <a:solidFill>
                  <a:srgbClr val="244061"/>
                </a:solidFill>
                <a:latin typeface="Calibri" panose="020F0502020204030204" pitchFamily="34" charset="0"/>
                <a:ea typeface="Calibri"/>
                <a:cs typeface="Calibri" panose="020F0502020204030204" pitchFamily="34" charset="0"/>
                <a:sym typeface="Calibri"/>
              </a:rPr>
              <a:t>1. </a:t>
            </a:r>
            <a:r>
              <a:rPr lang="vi-VN" sz="3200" b="1" kern="0" dirty="0">
                <a:solidFill>
                  <a:srgbClr val="244061"/>
                </a:solidFill>
                <a:latin typeface="Calibri" panose="020F0502020204030204" pitchFamily="34" charset="0"/>
                <a:ea typeface="Calibri"/>
                <a:cs typeface="Calibri" panose="020F0502020204030204" pitchFamily="34" charset="0"/>
                <a:sym typeface="Calibri"/>
              </a:rPr>
              <a:t>Giới thiệu một số sản phẩm thủ công hoặc công nghiệp ở địa phương mà em sưu tầm được.</a:t>
            </a:r>
            <a:endParaRPr kumimoji="0" sz="3200" b="1" i="0" u="none" strike="noStrike" kern="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9A9DBDA2-83C1-40CE-85D6-81888C218322}"/>
              </a:ext>
            </a:extLst>
          </p:cNvPr>
          <p:cNvPicPr>
            <a:picLocks noChangeAspect="1"/>
          </p:cNvPicPr>
          <p:nvPr/>
        </p:nvPicPr>
        <p:blipFill>
          <a:blip r:embed="rId5"/>
          <a:stretch>
            <a:fillRect/>
          </a:stretch>
        </p:blipFill>
        <p:spPr>
          <a:xfrm>
            <a:off x="8995001" y="1902688"/>
            <a:ext cx="3196999" cy="3555960"/>
          </a:xfrm>
          <a:prstGeom prst="rect">
            <a:avLst/>
          </a:prstGeom>
        </p:spPr>
      </p:pic>
      <p:grpSp>
        <p:nvGrpSpPr>
          <p:cNvPr id="12" name="Group 11">
            <a:extLst>
              <a:ext uri="{FF2B5EF4-FFF2-40B4-BE49-F238E27FC236}">
                <a16:creationId xmlns:a16="http://schemas.microsoft.com/office/drawing/2014/main" id="{BAB90EA7-8778-4D06-B37B-35087D104CE8}"/>
              </a:ext>
            </a:extLst>
          </p:cNvPr>
          <p:cNvGrpSpPr/>
          <p:nvPr/>
        </p:nvGrpSpPr>
        <p:grpSpPr>
          <a:xfrm>
            <a:off x="76960" y="2953189"/>
            <a:ext cx="4320869" cy="2607757"/>
            <a:chOff x="465799" y="4003780"/>
            <a:chExt cx="4665577" cy="2668172"/>
          </a:xfrm>
        </p:grpSpPr>
        <p:pic>
          <p:nvPicPr>
            <p:cNvPr id="13" name="Picture 12">
              <a:extLst>
                <a:ext uri="{FF2B5EF4-FFF2-40B4-BE49-F238E27FC236}">
                  <a16:creationId xmlns:a16="http://schemas.microsoft.com/office/drawing/2014/main" id="{E2189C4B-7832-4670-8501-832BEEC36724}"/>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4" name="TextBox 13">
              <a:extLst>
                <a:ext uri="{FF2B5EF4-FFF2-40B4-BE49-F238E27FC236}">
                  <a16:creationId xmlns:a16="http://schemas.microsoft.com/office/drawing/2014/main" id="{7FBE7219-B4C8-403E-9085-7CECEB5D20D3}"/>
                </a:ext>
              </a:extLst>
            </p:cNvPr>
            <p:cNvSpPr txBox="1"/>
            <p:nvPr/>
          </p:nvSpPr>
          <p:spPr>
            <a:xfrm>
              <a:off x="465799" y="4003780"/>
              <a:ext cx="4500395"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luận</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nhóm</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4</a:t>
              </a:r>
              <a:endParaRPr kumimoji="0" lang="en-US" sz="54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endParaRPr>
            </a:p>
          </p:txBody>
        </p:sp>
      </p:grpSp>
      <p:sp>
        <p:nvSpPr>
          <p:cNvPr id="5" name="Speech Bubble: Rectangle with Corners Rounded 4">
            <a:extLst>
              <a:ext uri="{FF2B5EF4-FFF2-40B4-BE49-F238E27FC236}">
                <a16:creationId xmlns:a16="http://schemas.microsoft.com/office/drawing/2014/main" id="{7ED11A40-A540-4FEB-B598-92E78FAFFE2F}"/>
              </a:ext>
            </a:extLst>
          </p:cNvPr>
          <p:cNvSpPr/>
          <p:nvPr/>
        </p:nvSpPr>
        <p:spPr>
          <a:xfrm>
            <a:off x="4132541" y="1656135"/>
            <a:ext cx="5127749" cy="1710969"/>
          </a:xfrm>
          <a:prstGeom prst="wedgeRoundRectCallout">
            <a:avLst>
              <a:gd name="adj1" fmla="val -51780"/>
              <a:gd name="adj2" fmla="val 7981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Trưng bày tranh ảnh hoặc vật thật về các sản phẩm thủ công hoặc công nghiệp ở địa phương mà em sưu tầm được</a:t>
            </a:r>
            <a:endParaRPr lang="en-US" sz="2800" b="1" dirty="0">
              <a:latin typeface="Calibri" panose="020F0502020204030204" pitchFamily="34" charset="0"/>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407A811-5FDB-4B2E-8F14-4D51EF3E0580}"/>
              </a:ext>
            </a:extLst>
          </p:cNvPr>
          <p:cNvSpPr/>
          <p:nvPr/>
        </p:nvSpPr>
        <p:spPr>
          <a:xfrm>
            <a:off x="4721523" y="4071086"/>
            <a:ext cx="4538766" cy="1231172"/>
          </a:xfrm>
          <a:prstGeom prst="wedgeRoundRectCallout">
            <a:avLst>
              <a:gd name="adj1" fmla="val -62631"/>
              <a:gd name="adj2" fmla="val -1628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Chọn và giới thiệu một sản phẩm ở địa phương em</a:t>
            </a:r>
            <a:endParaRPr lang="en-US" sz="28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96433"/>
            <a:ext cx="5578475" cy="75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3962400" y="370114"/>
            <a:ext cx="5856514" cy="1099457"/>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Chè</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Thái</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Nguyên</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Chè Thái Nguyên Cô Cúc Cao Cấp Chất Lượng số 1 Việt Nam">
            <a:extLst>
              <a:ext uri="{FF2B5EF4-FFF2-40B4-BE49-F238E27FC236}">
                <a16:creationId xmlns:a16="http://schemas.microsoft.com/office/drawing/2014/main" id="{1393FD0A-DE90-44AC-88A1-26CFB95F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31073"/>
            <a:ext cx="6444343" cy="37649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4AD276A-4979-4942-9538-9EF0FD51A2A5}"/>
              </a:ext>
            </a:extLst>
          </p:cNvPr>
          <p:cNvSpPr/>
          <p:nvPr/>
        </p:nvSpPr>
        <p:spPr>
          <a:xfrm>
            <a:off x="6520543" y="1695450"/>
            <a:ext cx="5497864" cy="47053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vi-VN" sz="2400" dirty="0">
                <a:latin typeface="Calibri" panose="020F0502020204030204" pitchFamily="34" charset="0"/>
                <a:cs typeface="Calibri" panose="020F0502020204030204" pitchFamily="34" charset="0"/>
              </a:rPr>
              <a:t>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a:t>
            </a:r>
            <a:endParaRPr lang="en-US"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Chè có rất nhiều giá trị và giá trị kinh tế. Với thói quen dùng chè và việc các quán đồ uống xuất hiện ngày càng nhiều, cây chè ngày càng có giá trị và được chú trọng phát triển.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55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2</a:t>
            </a:r>
            <a:r>
              <a:rPr lang="en-US" sz="3600" b="1" kern="0" dirty="0">
                <a:solidFill>
                  <a:srgbClr val="000000"/>
                </a:solidFill>
                <a:latin typeface="Calibri" panose="020F0502020204030204" pitchFamily="34" charset="0"/>
                <a:cs typeface="Calibri" panose="020F0502020204030204" pitchFamily="34" charset="0"/>
                <a:sym typeface="Arial"/>
              </a:rPr>
              <a:t>.</a:t>
            </a:r>
            <a:r>
              <a:rPr lang="vi-VN" sz="3600" b="1" kern="0" dirty="0">
                <a:solidFill>
                  <a:srgbClr val="000000"/>
                </a:solidFill>
                <a:latin typeface="Calibri" panose="020F0502020204030204" pitchFamily="34" charset="0"/>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Vẽ tranh hoặc viết thông điệp về sự cần thiết phải tiêu dùng tiết kiệm, bảo vệ môi trường và chia sẻ với những người xung quanh.</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E7AAB348-5208-4CCA-AE9C-8D2CB0FB2504}"/>
              </a:ext>
            </a:extLst>
          </p:cNvPr>
          <p:cNvPicPr>
            <a:picLocks noChangeAspect="1"/>
          </p:cNvPicPr>
          <p:nvPr/>
        </p:nvPicPr>
        <p:blipFill>
          <a:blip r:embed="rId5"/>
          <a:stretch>
            <a:fillRect/>
          </a:stretch>
        </p:blipFill>
        <p:spPr>
          <a:xfrm>
            <a:off x="1460046" y="1851420"/>
            <a:ext cx="9643383" cy="3689642"/>
          </a:xfrm>
          <a:prstGeom prst="rect">
            <a:avLst/>
          </a:prstGeom>
        </p:spPr>
      </p:pic>
    </p:spTree>
    <p:extLst>
      <p:ext uri="{BB962C8B-B14F-4D97-AF65-F5344CB8AC3E}">
        <p14:creationId xmlns:p14="http://schemas.microsoft.com/office/powerpoint/2010/main" val="3242866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a:extLst>
              <a:ext uri="{FF2B5EF4-FFF2-40B4-BE49-F238E27FC236}">
                <a16:creationId xmlns:a16="http://schemas.microsoft.com/office/drawing/2014/main" id="{50BA11AC-B08F-42F6-AC95-A9FD34817F3C}"/>
              </a:ext>
            </a:extLst>
          </p:cNvPr>
          <p:cNvPicPr>
            <a:picLocks noChangeAspect="1"/>
          </p:cNvPicPr>
          <p:nvPr/>
        </p:nvPicPr>
        <p:blipFill>
          <a:blip r:embed="rId5"/>
          <a:stretch>
            <a:fillRect/>
          </a:stretch>
        </p:blipFill>
        <p:spPr>
          <a:xfrm>
            <a:off x="0" y="0"/>
            <a:ext cx="12236714" cy="6858000"/>
          </a:xfrm>
          <a:prstGeom prst="rect">
            <a:avLst/>
          </a:prstGeom>
        </p:spPr>
      </p:pic>
    </p:spTree>
    <p:extLst>
      <p:ext uri="{BB962C8B-B14F-4D97-AF65-F5344CB8AC3E}">
        <p14:creationId xmlns:p14="http://schemas.microsoft.com/office/powerpoint/2010/main" val="202676346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1740724" y="2875002"/>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34" y="2390384"/>
            <a:ext cx="5632450" cy="5632450"/>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311C-019F-4B62-8719-74E09027483F}"/>
              </a:ext>
            </a:extLst>
          </p:cNvPr>
          <p:cNvPicPr>
            <a:picLocks noChangeAspect="1"/>
          </p:cNvPicPr>
          <p:nvPr/>
        </p:nvPicPr>
        <p:blipFill rotWithShape="1">
          <a:blip r:embed="rId2"/>
          <a:srcRect r="675" b="1388"/>
          <a:stretch/>
        </p:blipFill>
        <p:spPr>
          <a:xfrm>
            <a:off x="2204" y="1241"/>
            <a:ext cx="12214413" cy="6855520"/>
          </a:xfrm>
          <a:prstGeom prst="rect">
            <a:avLst/>
          </a:prstGeom>
        </p:spPr>
      </p:pic>
      <p:sp>
        <p:nvSpPr>
          <p:cNvPr id="5" name="TextBox 4">
            <a:extLst>
              <a:ext uri="{FF2B5EF4-FFF2-40B4-BE49-F238E27FC236}">
                <a16:creationId xmlns:a16="http://schemas.microsoft.com/office/drawing/2014/main" id="{33196128-9090-4703-AB93-6D28355B4AC6}"/>
              </a:ext>
            </a:extLst>
          </p:cNvPr>
          <p:cNvSpPr txBox="1"/>
          <p:nvPr/>
        </p:nvSpPr>
        <p:spPr>
          <a:xfrm>
            <a:off x="2406919" y="1088597"/>
            <a:ext cx="8506567" cy="1323133"/>
          </a:xfrm>
          <a:prstGeom prst="rect">
            <a:avLst/>
          </a:prstGeom>
          <a:solidFill>
            <a:srgbClr val="FFFF9F"/>
          </a:solidFill>
        </p:spPr>
        <p:txBody>
          <a:bodyPr wrap="square" rtlCol="0">
            <a:spAutoFit/>
          </a:bodyPr>
          <a:lstStyle/>
          <a:p>
            <a:pPr algn="ctr" defTabSz="914126">
              <a:defRPr/>
            </a:pPr>
            <a:r>
              <a:rPr lang="en-US" sz="7998" b="1" dirty="0" err="1">
                <a:solidFill>
                  <a:srgbClr val="FF0000"/>
                </a:solidFill>
                <a:latin typeface="Nunito black" pitchFamily="2" charset="0"/>
                <a:cs typeface="Times New Roman" panose="02020603050405020304" pitchFamily="18" charset="0"/>
              </a:rPr>
              <a:t>Xứ</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sở</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kẹo</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ngọt</a:t>
            </a:r>
            <a:endParaRPr lang="en-US" sz="7998"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6702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F01FF-BA13-428A-A27E-18CF44C2D5BA}"/>
              </a:ext>
            </a:extLst>
          </p:cNvPr>
          <p:cNvPicPr>
            <a:picLocks noChangeAspect="1"/>
          </p:cNvPicPr>
          <p:nvPr/>
        </p:nvPicPr>
        <p:blipFill rotWithShape="1">
          <a:blip r:embed="rId4"/>
          <a:srcRect l="1924" r="1924"/>
          <a:stretch/>
        </p:blipFill>
        <p:spPr>
          <a:xfrm>
            <a:off x="2204" y="-8281"/>
            <a:ext cx="12187592" cy="6855521"/>
          </a:xfrm>
          <a:prstGeom prst="rect">
            <a:avLst/>
          </a:prstGeom>
        </p:spPr>
      </p:pic>
      <p:pic>
        <p:nvPicPr>
          <p:cNvPr id="5" name="Picture 4">
            <a:extLst>
              <a:ext uri="{FF2B5EF4-FFF2-40B4-BE49-F238E27FC236}">
                <a16:creationId xmlns:a16="http://schemas.microsoft.com/office/drawing/2014/main" id="{C095A56B-FFFE-4D97-9F6A-1ED1BB681D38}"/>
              </a:ext>
            </a:extLst>
          </p:cNvPr>
          <p:cNvPicPr>
            <a:picLocks noChangeAspect="1"/>
          </p:cNvPicPr>
          <p:nvPr/>
        </p:nvPicPr>
        <p:blipFill rotWithShape="1">
          <a:blip r:embed="rId5">
            <a:extLst>
              <a:ext uri="{28A0092B-C50C-407E-A947-70E740481C1C}">
                <a14:useLocalDpi xmlns:a14="http://schemas.microsoft.com/office/drawing/2010/main" val="0"/>
              </a:ext>
            </a:extLst>
          </a:blip>
          <a:srcRect l="2737" t="7664" r="11497" b="8029"/>
          <a:stretch/>
        </p:blipFill>
        <p:spPr>
          <a:xfrm>
            <a:off x="8249129" y="2267370"/>
            <a:ext cx="4019868" cy="3951445"/>
          </a:xfrm>
          <a:prstGeom prst="rect">
            <a:avLst/>
          </a:prstGeom>
        </p:spPr>
      </p:pic>
      <p:pic>
        <p:nvPicPr>
          <p:cNvPr id="6" name="Picture 5">
            <a:extLst>
              <a:ext uri="{FF2B5EF4-FFF2-40B4-BE49-F238E27FC236}">
                <a16:creationId xmlns:a16="http://schemas.microsoft.com/office/drawing/2014/main" id="{14CE2F19-6DD4-44A7-B76A-EF33249C8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273" y="3876875"/>
            <a:ext cx="3046898" cy="3046898"/>
          </a:xfrm>
          <a:prstGeom prst="rect">
            <a:avLst/>
          </a:prstGeom>
        </p:spPr>
      </p:pic>
      <p:pic>
        <p:nvPicPr>
          <p:cNvPr id="7" name="Picture 6">
            <a:extLst>
              <a:ext uri="{FF2B5EF4-FFF2-40B4-BE49-F238E27FC236}">
                <a16:creationId xmlns:a16="http://schemas.microsoft.com/office/drawing/2014/main" id="{A0E90BCA-E70E-42A8-8F63-07AA3F92B516}"/>
              </a:ext>
            </a:extLst>
          </p:cNvPr>
          <p:cNvPicPr>
            <a:picLocks noChangeAspect="1"/>
          </p:cNvPicPr>
          <p:nvPr/>
        </p:nvPicPr>
        <p:blipFill rotWithShape="1">
          <a:blip r:embed="rId7">
            <a:extLst>
              <a:ext uri="{28A0092B-C50C-407E-A947-70E740481C1C}">
                <a14:useLocalDpi xmlns:a14="http://schemas.microsoft.com/office/drawing/2010/main" val="0"/>
              </a:ext>
            </a:extLst>
          </a:blip>
          <a:srcRect l="7639" t="27777" r="14584" b="17501"/>
          <a:stretch/>
        </p:blipFill>
        <p:spPr>
          <a:xfrm>
            <a:off x="4477337" y="3648359"/>
            <a:ext cx="4330617" cy="3046898"/>
          </a:xfrm>
          <a:prstGeom prst="rect">
            <a:avLst/>
          </a:prstGeom>
        </p:spPr>
      </p:pic>
      <p:pic>
        <p:nvPicPr>
          <p:cNvPr id="8" name="Picture 7">
            <a:extLst>
              <a:ext uri="{FF2B5EF4-FFF2-40B4-BE49-F238E27FC236}">
                <a16:creationId xmlns:a16="http://schemas.microsoft.com/office/drawing/2014/main" id="{D0BB24BF-4278-459B-87A7-8BE1003EC606}"/>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t="26111" r="6805" b="20139"/>
          <a:stretch/>
        </p:blipFill>
        <p:spPr>
          <a:xfrm>
            <a:off x="2953889" y="2267370"/>
            <a:ext cx="3349960" cy="2266493"/>
          </a:xfrm>
          <a:prstGeom prst="rect">
            <a:avLst/>
          </a:prstGeom>
        </p:spPr>
      </p:pic>
      <p:pic>
        <p:nvPicPr>
          <p:cNvPr id="9" name="Picture 8">
            <a:extLst>
              <a:ext uri="{FF2B5EF4-FFF2-40B4-BE49-F238E27FC236}">
                <a16:creationId xmlns:a16="http://schemas.microsoft.com/office/drawing/2014/main" id="{81286E21-83D2-4749-9DB9-F0588D5F3CD7}"/>
              </a:ext>
            </a:extLst>
          </p:cNvPr>
          <p:cNvPicPr>
            <a:picLocks noChangeAspect="1"/>
          </p:cNvPicPr>
          <p:nvPr/>
        </p:nvPicPr>
        <p:blipFill rotWithShape="1">
          <a:blip r:embed="rId9">
            <a:extLst>
              <a:ext uri="{28A0092B-C50C-407E-A947-70E740481C1C}">
                <a14:useLocalDpi xmlns:a14="http://schemas.microsoft.com/office/drawing/2010/main" val="0"/>
              </a:ext>
            </a:extLst>
          </a:blip>
          <a:srcRect l="20277" t="8610" r="27501" b="8055"/>
          <a:stretch/>
        </p:blipFill>
        <p:spPr>
          <a:xfrm>
            <a:off x="32220" y="858180"/>
            <a:ext cx="2709703" cy="4323993"/>
          </a:xfrm>
          <a:prstGeom prst="rect">
            <a:avLst/>
          </a:prstGeom>
        </p:spPr>
      </p:pic>
      <p:pic>
        <p:nvPicPr>
          <p:cNvPr id="10" name="Picture 9">
            <a:hlinkClick r:id="rId10" action="ppaction://hlinksldjump"/>
            <a:extLst>
              <a:ext uri="{FF2B5EF4-FFF2-40B4-BE49-F238E27FC236}">
                <a16:creationId xmlns:a16="http://schemas.microsoft.com/office/drawing/2014/main" id="{DB6EDCD6-3A8D-4925-82BE-0AF20ED4FC0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770672" y="617539"/>
            <a:ext cx="706664" cy="829526"/>
          </a:xfrm>
          <a:prstGeom prst="rect">
            <a:avLst/>
          </a:prstGeom>
        </p:spPr>
      </p:pic>
      <p:pic>
        <p:nvPicPr>
          <p:cNvPr id="12" name="Picture 11">
            <a:hlinkClick r:id="rId12" action="ppaction://hlinksldjump"/>
            <a:extLst>
              <a:ext uri="{FF2B5EF4-FFF2-40B4-BE49-F238E27FC236}">
                <a16:creationId xmlns:a16="http://schemas.microsoft.com/office/drawing/2014/main" id="{ACA46F40-FFA3-40FC-99CB-144B255974C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4849366" y="575749"/>
            <a:ext cx="706664" cy="829526"/>
          </a:xfrm>
          <a:prstGeom prst="rect">
            <a:avLst/>
          </a:prstGeom>
        </p:spPr>
      </p:pic>
      <p:pic>
        <p:nvPicPr>
          <p:cNvPr id="14" name="Picture 13">
            <a:hlinkClick r:id="rId14" action="ppaction://hlinksldjump"/>
            <a:extLst>
              <a:ext uri="{FF2B5EF4-FFF2-40B4-BE49-F238E27FC236}">
                <a16:creationId xmlns:a16="http://schemas.microsoft.com/office/drawing/2014/main" id="{CD2FC6C2-839C-4BE6-AEC3-D875C2D4629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691979" y="300018"/>
            <a:ext cx="706664" cy="829526"/>
          </a:xfrm>
          <a:prstGeom prst="rect">
            <a:avLst/>
          </a:prstGeom>
        </p:spPr>
      </p:pic>
      <p:sp>
        <p:nvSpPr>
          <p:cNvPr id="2" name="Arrow: Right 1">
            <a:hlinkClick r:id="rId16" action="ppaction://hlinksldjump"/>
            <a:extLst>
              <a:ext uri="{FF2B5EF4-FFF2-40B4-BE49-F238E27FC236}">
                <a16:creationId xmlns:a16="http://schemas.microsoft.com/office/drawing/2014/main" id="{DE58CD09-C23A-4E03-A6ED-B93B88B67597}"/>
              </a:ext>
            </a:extLst>
          </p:cNvPr>
          <p:cNvSpPr/>
          <p:nvPr/>
        </p:nvSpPr>
        <p:spPr>
          <a:xfrm>
            <a:off x="10854506" y="5914852"/>
            <a:ext cx="964512" cy="780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332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a:solidFill>
                  <a:srgbClr val="FF0000"/>
                </a:solidFill>
                <a:cs typeface="Times New Roman" panose="02020603050405020304" pitchFamily="18" charset="0"/>
              </a:rPr>
              <a:t>1.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gồm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những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a:lnSpc>
                <a:spcPct val="150000"/>
              </a:lnSpc>
            </a:pPr>
            <a:r>
              <a:rPr lang="en-US" sz="2800" b="1" dirty="0" err="1">
                <a:cs typeface="Times New Roman" panose="02020603050405020304" pitchFamily="18" charset="0"/>
              </a:rPr>
              <a:t>Hoạt</a:t>
            </a:r>
            <a:r>
              <a:rPr lang="en-US" sz="2800" b="1" dirty="0">
                <a:cs typeface="Times New Roman" panose="02020603050405020304" pitchFamily="18" charset="0"/>
              </a:rPr>
              <a:t> </a:t>
            </a:r>
            <a:r>
              <a:rPr lang="en-US" sz="2800" b="1" dirty="0" err="1">
                <a:cs typeface="Times New Roman" panose="02020603050405020304" pitchFamily="18" charset="0"/>
              </a:rPr>
              <a:t>động</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xuất</a:t>
            </a:r>
            <a:r>
              <a:rPr lang="en-US" sz="2800" b="1" dirty="0">
                <a:cs typeface="Times New Roman" panose="02020603050405020304" pitchFamily="18" charset="0"/>
              </a:rPr>
              <a:t> </a:t>
            </a:r>
            <a:r>
              <a:rPr lang="en-US" sz="2800" b="1" dirty="0" err="1">
                <a:cs typeface="Times New Roman" panose="02020603050405020304" pitchFamily="18" charset="0"/>
              </a:rPr>
              <a:t>thủ</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bao </a:t>
            </a:r>
            <a:r>
              <a:rPr lang="en-US" sz="2800" b="1" dirty="0" err="1">
                <a:cs typeface="Times New Roman" panose="02020603050405020304" pitchFamily="18" charset="0"/>
              </a:rPr>
              <a:t>gồm</a:t>
            </a:r>
            <a:r>
              <a:rPr lang="en-US" sz="2800" b="1" dirty="0">
                <a:cs typeface="Times New Roman" panose="02020603050405020304" pitchFamily="18" charset="0"/>
              </a:rPr>
              <a:t> </a:t>
            </a:r>
            <a:r>
              <a:rPr lang="en-US" sz="2800" b="1" dirty="0" err="1">
                <a:cs typeface="Times New Roman" panose="02020603050405020304" pitchFamily="18" charset="0"/>
              </a:rPr>
              <a:t>khai</a:t>
            </a:r>
            <a:r>
              <a:rPr lang="en-US" sz="2800" b="1" dirty="0">
                <a:cs typeface="Times New Roman" panose="02020603050405020304" pitchFamily="18" charset="0"/>
              </a:rPr>
              <a:t> </a:t>
            </a:r>
            <a:r>
              <a:rPr lang="en-US" sz="2800" b="1" dirty="0" err="1">
                <a:cs typeface="Times New Roman" panose="02020603050405020304" pitchFamily="18" charset="0"/>
              </a:rPr>
              <a:t>thác</a:t>
            </a:r>
            <a:r>
              <a:rPr lang="en-US" sz="2800" b="1" dirty="0">
                <a:cs typeface="Times New Roman" panose="02020603050405020304" pitchFamily="18" charset="0"/>
              </a:rPr>
              <a:t> </a:t>
            </a:r>
            <a:r>
              <a:rPr lang="en-US" sz="2800" b="1" dirty="0" err="1">
                <a:cs typeface="Times New Roman" panose="02020603050405020304" pitchFamily="18" charset="0"/>
              </a:rPr>
              <a:t>tài</a:t>
            </a:r>
            <a:r>
              <a:rPr lang="en-US" sz="2800" b="1" dirty="0">
                <a:cs typeface="Times New Roman" panose="02020603050405020304" pitchFamily="18" charset="0"/>
              </a:rPr>
              <a:t> </a:t>
            </a:r>
            <a:r>
              <a:rPr lang="en-US" sz="2800" b="1" dirty="0" err="1">
                <a:cs typeface="Times New Roman" panose="02020603050405020304" pitchFamily="18" charset="0"/>
              </a:rPr>
              <a:t>nguyên</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tạo</a:t>
            </a:r>
            <a:r>
              <a:rPr lang="en-US" sz="2800" b="1" dirty="0">
                <a:cs typeface="Times New Roman" panose="02020603050405020304" pitchFamily="18" charset="0"/>
              </a:rPr>
              <a:t> </a:t>
            </a:r>
            <a:r>
              <a:rPr lang="en-US" sz="2800" b="1" dirty="0" err="1">
                <a:cs typeface="Times New Roman" panose="02020603050405020304" pitchFamily="18" charset="0"/>
              </a:rPr>
              <a:t>và</a:t>
            </a:r>
            <a:r>
              <a:rPr lang="en-US" sz="2800" b="1" dirty="0">
                <a:cs typeface="Times New Roman" panose="02020603050405020304" pitchFamily="18" charset="0"/>
              </a:rPr>
              <a:t> </a:t>
            </a:r>
            <a:r>
              <a:rPr lang="en-US" sz="2800" b="1" dirty="0" err="1">
                <a:cs typeface="Times New Roman" panose="02020603050405020304" pitchFamily="18" charset="0"/>
              </a:rPr>
              <a:t>sửa</a:t>
            </a:r>
            <a:r>
              <a:rPr lang="en-US" sz="2800" b="1" dirty="0">
                <a:cs typeface="Times New Roman" panose="02020603050405020304" pitchFamily="18" charset="0"/>
              </a:rPr>
              <a:t> </a:t>
            </a:r>
            <a:r>
              <a:rPr lang="en-US" sz="2800" b="1" dirty="0" err="1">
                <a:cs typeface="Times New Roman" panose="02020603050405020304" pitchFamily="18" charset="0"/>
              </a:rPr>
              <a:t>chữa</a:t>
            </a:r>
            <a:r>
              <a:rPr lang="en-US" sz="2800" b="1" dirty="0">
                <a:cs typeface="Times New Roman" panose="02020603050405020304" pitchFamily="18" charset="0"/>
              </a:rPr>
              <a:t> </a:t>
            </a:r>
            <a:r>
              <a:rPr lang="en-US" sz="2800" b="1" dirty="0" err="1">
                <a:cs typeface="Times New Roman" panose="02020603050405020304" pitchFamily="18" charset="0"/>
              </a:rPr>
              <a:t>máy</a:t>
            </a:r>
            <a:r>
              <a:rPr lang="en-US" sz="2800" b="1" dirty="0">
                <a:cs typeface="Times New Roman" panose="02020603050405020304" pitchFamily="18" charset="0"/>
              </a:rPr>
              <a:t> </a:t>
            </a:r>
            <a:r>
              <a:rPr lang="en-US" sz="2800" b="1" dirty="0" err="1">
                <a:cs typeface="Times New Roman" panose="02020603050405020304" pitchFamily="18" charset="0"/>
              </a:rPr>
              <a:t>móc</a:t>
            </a:r>
            <a:r>
              <a:rPr lang="en-US" sz="2800" b="1" dirty="0">
                <a:cs typeface="Times New Roman" panose="02020603050405020304" pitchFamily="18" charset="0"/>
              </a:rPr>
              <a:t>, </a:t>
            </a:r>
            <a:r>
              <a:rPr lang="en-US" sz="2800" b="1" dirty="0" err="1">
                <a:cs typeface="Times New Roman" panose="02020603050405020304" pitchFamily="18" charset="0"/>
              </a:rPr>
              <a:t>thiết</a:t>
            </a:r>
            <a:r>
              <a:rPr lang="en-US" sz="2800" b="1" dirty="0">
                <a:cs typeface="Times New Roman" panose="02020603050405020304" pitchFamily="18" charset="0"/>
              </a:rPr>
              <a:t> </a:t>
            </a:r>
            <a:r>
              <a:rPr lang="en-US" sz="2800" b="1" dirty="0" err="1">
                <a:cs typeface="Times New Roman" panose="02020603050405020304" pitchFamily="18" charset="0"/>
              </a:rPr>
              <a:t>bị</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biến</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phẩm</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r>
              <a:rPr lang="en-US" sz="2800" b="1" dirty="0" err="1">
                <a:cs typeface="Times New Roman" panose="02020603050405020304" pitchFamily="18" charset="0"/>
              </a:rPr>
              <a:t>nông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p>
        </p:txBody>
      </p:sp>
    </p:spTree>
    <p:extLst>
      <p:ext uri="{BB962C8B-B14F-4D97-AF65-F5344CB8AC3E}">
        <p14:creationId xmlns:p14="http://schemas.microsoft.com/office/powerpoint/2010/main" val="26555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2. </a:t>
            </a:r>
            <a:r>
              <a:rPr lang="en-US" sz="3600" b="1" dirty="0" err="1">
                <a:solidFill>
                  <a:srgbClr val="FF0000"/>
                </a:solidFill>
                <a:cs typeface="Times New Roman" panose="02020603050405020304" pitchFamily="18" charset="0"/>
              </a:rPr>
              <a:t>Ích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lợi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a:p>
            <a:pPr lvl="0" algn="ctr"/>
            <a:endParaRPr lang="en-US" sz="3600" b="1" dirty="0">
              <a:solidFill>
                <a:srgbClr val="FF0000"/>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1657938" y="3015343"/>
            <a:ext cx="9434605"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vi-VN" sz="2800" b="1" dirty="0">
                <a:solidFill>
                  <a:prstClr val="black"/>
                </a:solidFill>
                <a:cs typeface="Times New Roman" panose="02020603050405020304" pitchFamily="18" charset="0"/>
              </a:rPr>
              <a:t>Tạo ra nhiều sản phẩm như </a:t>
            </a:r>
            <a:r>
              <a:rPr lang="en-US" sz="2800" b="1" dirty="0">
                <a:solidFill>
                  <a:prstClr val="black"/>
                </a:solidFill>
                <a:cs typeface="Times New Roman" panose="02020603050405020304" pitchFamily="18" charset="0"/>
              </a:rPr>
              <a:t>m</a:t>
            </a:r>
            <a:r>
              <a:rPr lang="vi-VN" sz="2800" b="1" dirty="0">
                <a:solidFill>
                  <a:prstClr val="black"/>
                </a:solidFill>
                <a:cs typeface="Times New Roman" panose="02020603050405020304" pitchFamily="18" charset="0"/>
              </a:rPr>
              <a:t>áy móc, nguyên vật liệu, thiết bị, đồ dùng, thiết bị phục vụ sản xuất, đời sống và mang lại các ích lợi kinh té cho con người.</a:t>
            </a:r>
            <a:endParaRPr kumimoji="0" lang="en-US" sz="2800" b="1"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85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3. </a:t>
            </a:r>
            <a:r>
              <a:rPr lang="en-US" sz="3600" b="1" dirty="0" err="1">
                <a:solidFill>
                  <a:srgbClr val="FF0000"/>
                </a:solidFill>
                <a:cs typeface="Times New Roman" panose="02020603050405020304" pitchFamily="18" charset="0"/>
              </a:rPr>
              <a:t>Kể</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tên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một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phẩm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189411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lnSpc>
                <a:spcPct val="150000"/>
              </a:lnSpc>
            </a:pPr>
            <a:r>
              <a:rPr lang="en-US" sz="3600" b="1" dirty="0" err="1">
                <a:solidFill>
                  <a:prstClr val="black"/>
                </a:solidFill>
                <a:cs typeface="Times New Roman" panose="02020603050405020304" pitchFamily="18" charset="0"/>
              </a:rPr>
              <a:t>Thực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phẩm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đóng</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hộp</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quần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áo</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dầu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thô</a:t>
            </a:r>
            <a:r>
              <a:rPr lang="en-US" sz="3600" b="1" dirty="0">
                <a:solidFill>
                  <a:prstClr val="black"/>
                </a:solidFill>
                <a:cs typeface="Times New Roman" panose="02020603050405020304" pitchFamily="18" charset="0"/>
              </a:rPr>
              <a:t>, gang </a:t>
            </a:r>
            <a:r>
              <a:rPr lang="en-US" sz="3600" b="1" dirty="0" err="1">
                <a:solidFill>
                  <a:prstClr val="black"/>
                </a:solidFill>
                <a:cs typeface="Times New Roman" panose="02020603050405020304" pitchFamily="18" charset="0"/>
              </a:rPr>
              <a:t>thép</a:t>
            </a:r>
            <a:r>
              <a:rPr lang="en-US" sz="3600" b="1"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423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pic>
        <p:nvPicPr>
          <p:cNvPr id="12" name="Picture 11" descr="A picture containing text, toy, vector graphics, sign&#10;&#10;Description automatically generated">
            <a:extLst>
              <a:ext uri="{FF2B5EF4-FFF2-40B4-BE49-F238E27FC236}">
                <a16:creationId xmlns:a16="http://schemas.microsoft.com/office/drawing/2014/main"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22" name="Picture 21">
            <a:extLst>
              <a:ext uri="{FF2B5EF4-FFF2-40B4-BE49-F238E27FC236}">
                <a16:creationId xmlns:a16="http://schemas.microsoft.com/office/drawing/2014/main" id="{8A3DBF7A-60AB-455C-9CF5-F2360BD11CA7}"/>
              </a:ext>
            </a:extLst>
          </p:cNvPr>
          <p:cNvPicPr>
            <a:picLocks noChangeAspect="1"/>
          </p:cNvPicPr>
          <p:nvPr/>
        </p:nvPicPr>
        <p:blipFill>
          <a:blip r:embed="rId8"/>
          <a:stretch>
            <a:fillRect/>
          </a:stretch>
        </p:blipFill>
        <p:spPr>
          <a:xfrm>
            <a:off x="2045853" y="1851690"/>
            <a:ext cx="8547333" cy="2853175"/>
          </a:xfrm>
          <a:prstGeom prst="rect">
            <a:avLst/>
          </a:prstGeom>
        </p:spPr>
      </p:pic>
    </p:spTree>
    <p:extLst>
      <p:ext uri="{BB962C8B-B14F-4D97-AF65-F5344CB8AC3E}">
        <p14:creationId xmlns:p14="http://schemas.microsoft.com/office/powerpoint/2010/main" val="203888574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id="{8B496DC6-9226-4EA3-BDF9-149170D1D30A}"/>
              </a:ext>
            </a:extLst>
          </p:cNvPr>
          <p:cNvGrpSpPr/>
          <p:nvPr/>
        </p:nvGrpSpPr>
        <p:grpSpPr>
          <a:xfrm>
            <a:off x="1796143" y="1900852"/>
            <a:ext cx="8285482" cy="2627606"/>
            <a:chOff x="299504" y="1991447"/>
            <a:chExt cx="10081625" cy="4380777"/>
          </a:xfrm>
        </p:grpSpPr>
        <p:pic>
          <p:nvPicPr>
            <p:cNvPr id="7" name="Google Shape;1159;p23">
              <a:extLst>
                <a:ext uri="{FF2B5EF4-FFF2-40B4-BE49-F238E27FC236}">
                  <a16:creationId xmlns:a16="http://schemas.microsoft.com/office/drawing/2014/main"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id="{5F098EB9-36F6-48C8-8BD5-FA1369DC4602}"/>
                </a:ext>
              </a:extLst>
            </p:cNvPr>
            <p:cNvSpPr/>
            <p:nvPr/>
          </p:nvSpPr>
          <p:spPr>
            <a:xfrm>
              <a:off x="1518704" y="2033072"/>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0" i="1"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rPr>
                <a:t>Thực hành</a:t>
              </a:r>
              <a:endParaRPr kumimoji="0" sz="8800" b="1" i="0" u="none" strike="noStrike" kern="0" cap="none" spc="0" normalizeH="0" baseline="0" noProof="0" dirty="0">
                <a:ln>
                  <a:noFill/>
                </a:ln>
                <a:solidFill>
                  <a:srgbClr val="002060"/>
                </a:solidFill>
                <a:effectLst/>
                <a:uLnTx/>
                <a:uFillTx/>
                <a:latin typeface="Nunito black" pitchFamily="2" charset="0"/>
                <a:cs typeface="Calibri" panose="020F050202020403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3600" b="1" kern="0" dirty="0">
                <a:solidFill>
                  <a:srgbClr val="000000"/>
                </a:solidFill>
                <a:latin typeface="Calibri" panose="020F0502020204030204" pitchFamily="34" charset="0"/>
                <a:cs typeface="Calibri" panose="020F0502020204030204" pitchFamily="34" charset="0"/>
                <a:sym typeface="Arial"/>
              </a:rPr>
              <a:t>1. </a:t>
            </a:r>
            <a:r>
              <a:rPr lang="en-US" sz="3600" b="1" kern="0" dirty="0" err="1">
                <a:solidFill>
                  <a:srgbClr val="000000"/>
                </a:solidFill>
                <a:latin typeface="Calibri" panose="020F0502020204030204" pitchFamily="34" charset="0"/>
                <a:cs typeface="Calibri" panose="020F0502020204030204" pitchFamily="34" charset="0"/>
                <a:sym typeface="Arial"/>
              </a:rPr>
              <a:t>Giới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thiệu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một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số</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phẩm</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của</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hoạt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động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xuất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thủ</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hoặc</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nghiệp</a:t>
            </a:r>
            <a:r>
              <a:rPr lang="en-US" sz="3600" b="1" kern="0" dirty="0">
                <a:solidFill>
                  <a:srgbClr val="000000"/>
                </a:solidFill>
                <a:latin typeface="Calibri" panose="020F0502020204030204" pitchFamily="34" charset="0"/>
                <a:cs typeface="Calibri" panose="020F0502020204030204" pitchFamily="34" charset="0"/>
                <a:sym typeface="Arial"/>
              </a:rPr>
              <a:t>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396</Words>
  <Application>Microsoft Office PowerPoint</Application>
  <PresentationFormat>Widescreen</PresentationFormat>
  <Paragraphs>31</Paragraphs>
  <Slides>19</Slides>
  <Notes>13</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19</vt:i4>
      </vt:variant>
    </vt:vector>
  </HeadingPairs>
  <TitlesOfParts>
    <vt:vector size="37" baseType="lpstr">
      <vt:lpstr>宋体</vt:lpstr>
      <vt:lpstr>Arial</vt:lpstr>
      <vt:lpstr>Calibri</vt:lpstr>
      <vt:lpstr>Calibri Light</vt:lpstr>
      <vt:lpstr>Coiny</vt:lpstr>
      <vt:lpstr>等线</vt:lpstr>
      <vt:lpstr>Georgia</vt:lpstr>
      <vt:lpstr>ITC Avant Garde Std Bk</vt:lpstr>
      <vt:lpstr>Nunito black</vt:lpstr>
      <vt:lpstr>Times New Roman</vt:lpstr>
      <vt:lpstr>字魂36号-正文宋楷</vt:lpstr>
      <vt:lpstr>1_Office 主题</vt:lpstr>
      <vt:lpstr>3_Office 主题​​</vt:lpstr>
      <vt:lpstr>2_Office 主题​​</vt:lpstr>
      <vt:lpstr>1_Simple Light</vt:lpstr>
      <vt:lpstr>1_Office 主题​​</vt:lpstr>
      <vt:lpstr>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2022-08-23T06:34:05Z</dcterms:created>
  <dcterms:modified xsi:type="dcterms:W3CDTF">2022-11-24T08:11:31Z</dcterms:modified>
</cp:coreProperties>
</file>