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9" r:id="rId3"/>
  </p:sldMasterIdLst>
  <p:notesMasterIdLst>
    <p:notesMasterId r:id="rId32"/>
  </p:notesMasterIdLst>
  <p:sldIdLst>
    <p:sldId id="257" r:id="rId4"/>
    <p:sldId id="274" r:id="rId5"/>
    <p:sldId id="319" r:id="rId6"/>
    <p:sldId id="279" r:id="rId7"/>
    <p:sldId id="273" r:id="rId8"/>
    <p:sldId id="318" r:id="rId9"/>
    <p:sldId id="272" r:id="rId10"/>
    <p:sldId id="320" r:id="rId11"/>
    <p:sldId id="321" r:id="rId12"/>
    <p:sldId id="322" r:id="rId13"/>
    <p:sldId id="323" r:id="rId14"/>
    <p:sldId id="271" r:id="rId15"/>
    <p:sldId id="378" r:id="rId16"/>
    <p:sldId id="270" r:id="rId17"/>
    <p:sldId id="379" r:id="rId18"/>
    <p:sldId id="380" r:id="rId19"/>
    <p:sldId id="382" r:id="rId20"/>
    <p:sldId id="381" r:id="rId21"/>
    <p:sldId id="383" r:id="rId22"/>
    <p:sldId id="384" r:id="rId23"/>
    <p:sldId id="269" r:id="rId24"/>
    <p:sldId id="385" r:id="rId25"/>
    <p:sldId id="386" r:id="rId26"/>
    <p:sldId id="268" r:id="rId27"/>
    <p:sldId id="387" r:id="rId28"/>
    <p:sldId id="388" r:id="rId29"/>
    <p:sldId id="390" r:id="rId30"/>
    <p:sldId id="3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9904A-FCD7-49E2-8024-C5F03A5BBAD9}" type="datetimeFigureOut">
              <a:rPr lang="en-US" smtClean="0"/>
              <a:t>23/11/2022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ACF99-8244-43BB-A619-2167AB3AD1A3}" type="slidenum">
              <a:rPr lang="en-US" smtClean="0"/>
              <a:t>‹#›</a:t>
            </a:fld>
            <a:endParaRPr lang="en-US"/>
          </a:p>
        </p:txBody>
      </p:sp>
    </p:spTree>
    <p:extLst>
      <p:ext uri="{BB962C8B-B14F-4D97-AF65-F5344CB8AC3E}">
        <p14:creationId xmlns:p14="http://schemas.microsoft.com/office/powerpoint/2010/main" val="342102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2538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906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833602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48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0531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835212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514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5057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7612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74757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91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3908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0915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288859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6298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779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61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218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5057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43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0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860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201146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6356265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6127970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6472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0967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403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027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4734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9465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0060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31476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12226925" cy="6865620"/>
          </a:xfrm>
          <a:prstGeom prst="rect">
            <a:avLst/>
          </a:prstGeom>
        </p:spPr>
      </p:pic>
      <p:sp>
        <p:nvSpPr>
          <p:cNvPr id="8" name="矩形 7"/>
          <p:cNvSpPr/>
          <p:nvPr userDrawn="1"/>
        </p:nvSpPr>
        <p:spPr>
          <a:xfrm>
            <a:off x="394335" y="391886"/>
            <a:ext cx="11438890"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760746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88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955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4153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26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0746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478084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2627540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286601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268722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68492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656089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72503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74933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697748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173682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02996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40860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752444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2022/11/23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05479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2022/11/23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1844316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2022/11/23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71785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7135136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5569858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2022/11/23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9" name="Picture 8" descr="A picture containing shape&#10;&#10;Description automatically generated">
            <a:extLst>
              <a:ext uri="{FF2B5EF4-FFF2-40B4-BE49-F238E27FC236}">
                <a16:creationId xmlns:a16="http://schemas.microsoft.com/office/drawing/2014/main" id="{566D366A-FFBB-4C4E-8C47-B83C26F068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1019641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3927270524"/>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34941393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0"/>
            <a:ext cx="12226925" cy="6865620"/>
          </a:xfrm>
          <a:prstGeom prst="rect">
            <a:avLst/>
          </a:prstGeom>
        </p:spPr>
      </p:pic>
      <p:sp>
        <p:nvSpPr>
          <p:cNvPr id="3" name="圆角矩形 2"/>
          <p:cNvSpPr/>
          <p:nvPr/>
        </p:nvSpPr>
        <p:spPr>
          <a:xfrm>
            <a:off x="1721484" y="1391920"/>
            <a:ext cx="8885555" cy="454151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口哨欢快儿童旅行视频儿童节配乐">
            <a:hlinkClick r:id="" action="ppaction://media"/>
            <a:extLst>
              <a:ext uri="{FF2B5EF4-FFF2-40B4-BE49-F238E27FC236}">
                <a16:creationId xmlns:a16="http://schemas.microsoft.com/office/drawing/2014/main"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59" y="-2353236"/>
            <a:ext cx="609600" cy="609600"/>
          </a:xfrm>
          <a:prstGeom prst="rect">
            <a:avLst/>
          </a:prstGeom>
        </p:spPr>
      </p:pic>
      <p:pic>
        <p:nvPicPr>
          <p:cNvPr id="8" name="Picture 7">
            <a:extLst>
              <a:ext uri="{FF2B5EF4-FFF2-40B4-BE49-F238E27FC236}">
                <a16:creationId xmlns:a16="http://schemas.microsoft.com/office/drawing/2014/main" id="{AFD18707-8E0E-4CF7-8EE6-B15188EEB47C}"/>
              </a:ext>
            </a:extLst>
          </p:cNvPr>
          <p:cNvPicPr>
            <a:picLocks noChangeAspect="1"/>
          </p:cNvPicPr>
          <p:nvPr/>
        </p:nvPicPr>
        <p:blipFill>
          <a:blip r:embed="rId7"/>
          <a:stretch>
            <a:fillRect/>
          </a:stretch>
        </p:blipFill>
        <p:spPr>
          <a:xfrm>
            <a:off x="4645457" y="1986925"/>
            <a:ext cx="3212870" cy="646232"/>
          </a:xfrm>
          <a:prstGeom prst="rect">
            <a:avLst/>
          </a:prstGeom>
        </p:spPr>
      </p:pic>
      <p:pic>
        <p:nvPicPr>
          <p:cNvPr id="11" name="Picture 10">
            <a:extLst>
              <a:ext uri="{FF2B5EF4-FFF2-40B4-BE49-F238E27FC236}">
                <a16:creationId xmlns:a16="http://schemas.microsoft.com/office/drawing/2014/main" id="{8A6D3FA4-93B0-47E7-92D7-118AC30D55D5}"/>
              </a:ext>
            </a:extLst>
          </p:cNvPr>
          <p:cNvPicPr>
            <a:picLocks noChangeAspect="1"/>
          </p:cNvPicPr>
          <p:nvPr/>
        </p:nvPicPr>
        <p:blipFill>
          <a:blip r:embed="rId8"/>
          <a:stretch>
            <a:fillRect/>
          </a:stretch>
        </p:blipFill>
        <p:spPr>
          <a:xfrm>
            <a:off x="2031619" y="2899386"/>
            <a:ext cx="8779001" cy="1383912"/>
          </a:xfrm>
          <a:prstGeom prst="rect">
            <a:avLst/>
          </a:prstGeom>
        </p:spPr>
      </p:pic>
      <p:pic>
        <p:nvPicPr>
          <p:cNvPr id="13" name="Picture 12">
            <a:extLst>
              <a:ext uri="{FF2B5EF4-FFF2-40B4-BE49-F238E27FC236}">
                <a16:creationId xmlns:a16="http://schemas.microsoft.com/office/drawing/2014/main" id="{E485B2D0-B179-4671-9FF0-E252DAB5AA48}"/>
              </a:ext>
            </a:extLst>
          </p:cNvPr>
          <p:cNvPicPr>
            <a:picLocks noChangeAspect="1"/>
          </p:cNvPicPr>
          <p:nvPr/>
        </p:nvPicPr>
        <p:blipFill>
          <a:blip r:embed="rId9"/>
          <a:stretch>
            <a:fillRect/>
          </a:stretch>
        </p:blipFill>
        <p:spPr>
          <a:xfrm>
            <a:off x="4834449" y="4129582"/>
            <a:ext cx="2834886"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DC93BAF-BB02-48A5-AC8D-3F0E6A86BC1A}"/>
              </a:ext>
            </a:extLst>
          </p:cNvPr>
          <p:cNvSpPr txBox="1"/>
          <p:nvPr/>
        </p:nvSpPr>
        <p:spPr>
          <a:xfrm>
            <a:off x="2015309" y="693783"/>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id="{27E0B539-E0C5-496D-BE4B-58D230A2EAAE}"/>
              </a:ext>
            </a:extLst>
          </p:cNvPr>
          <p:cNvGraphicFramePr>
            <a:graphicFrameLocks noGrp="1"/>
          </p:cNvGraphicFramePr>
          <p:nvPr>
            <p:extLst>
              <p:ext uri="{D42A27DB-BD31-4B8C-83A1-F6EECF244321}">
                <p14:modId xmlns:p14="http://schemas.microsoft.com/office/powerpoint/2010/main" val="1170768539"/>
              </p:ext>
            </p:extLst>
          </p:nvPr>
        </p:nvGraphicFramePr>
        <p:xfrm>
          <a:off x="948509" y="1973943"/>
          <a:ext cx="10176691" cy="2761270"/>
        </p:xfrm>
        <a:graphic>
          <a:graphicData uri="http://schemas.openxmlformats.org/drawingml/2006/table">
            <a:tbl>
              <a:tblPr firstRow="1" firstCol="1" bandRow="1">
                <a:tableStyleId>{9DCAF9ED-07DC-4A11-8D7F-57B35C25682E}</a:tableStyleId>
              </a:tblPr>
              <a:tblGrid>
                <a:gridCol w="2807363">
                  <a:extLst>
                    <a:ext uri="{9D8B030D-6E8A-4147-A177-3AD203B41FA5}">
                      <a16:colId xmlns:a16="http://schemas.microsoft.com/office/drawing/2014/main" val="3370933225"/>
                    </a:ext>
                  </a:extLst>
                </a:gridCol>
                <a:gridCol w="7369328">
                  <a:extLst>
                    <a:ext uri="{9D8B030D-6E8A-4147-A177-3AD203B41FA5}">
                      <a16:colId xmlns:a16="http://schemas.microsoft.com/office/drawing/2014/main" val="339813459"/>
                    </a:ext>
                  </a:extLst>
                </a:gridCol>
              </a:tblGrid>
              <a:tr h="649514">
                <a:tc>
                  <a:txBody>
                    <a:bodyPr/>
                    <a:lstStyle/>
                    <a:p>
                      <a:pPr marL="0" marR="0" algn="ctr">
                        <a:lnSpc>
                          <a:spcPct val="115000"/>
                        </a:lnSpc>
                        <a:spcBef>
                          <a:spcPts val="0"/>
                        </a:spcBef>
                        <a:spcAft>
                          <a:spcPts val="0"/>
                        </a:spcAft>
                      </a:pPr>
                      <a:r>
                        <a:rPr lang="nl-NL" sz="3200" b="1" dirty="0">
                          <a:effectLst/>
                          <a:latin typeface="Calibri" panose="020F0502020204030204" pitchFamily="34" charset="0"/>
                          <a:cs typeface="Calibri" panose="020F0502020204030204" pitchFamily="34" charset="0"/>
                        </a:rPr>
                        <a:t>Hình 16</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3200" b="1" dirty="0">
                          <a:effectLst/>
                          <a:latin typeface="Calibri" panose="020F0502020204030204" pitchFamily="34" charset="0"/>
                          <a:cs typeface="Calibri" panose="020F0502020204030204" pitchFamily="34" charset="0"/>
                        </a:rPr>
                        <a:t>Lợi ích của sản phẩm</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dirty="0">
                          <a:effectLst/>
                          <a:latin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dirty="0">
                          <a:effectLst/>
                          <a:latin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267378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1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C543D8-673C-4C09-A6B7-E8CCA733D03E}"/>
              </a:ext>
            </a:extLst>
          </p:cNvPr>
          <p:cNvGraphicFramePr>
            <a:graphicFrameLocks noGrp="1"/>
          </p:cNvGraphicFramePr>
          <p:nvPr>
            <p:extLst>
              <p:ext uri="{D42A27DB-BD31-4B8C-83A1-F6EECF244321}">
                <p14:modId xmlns:p14="http://schemas.microsoft.com/office/powerpoint/2010/main" val="2024335501"/>
              </p:ext>
            </p:extLst>
          </p:nvPr>
        </p:nvGraphicFramePr>
        <p:xfrm>
          <a:off x="751115" y="481411"/>
          <a:ext cx="11125200" cy="5808654"/>
        </p:xfrm>
        <a:graphic>
          <a:graphicData uri="http://schemas.openxmlformats.org/drawingml/2006/table">
            <a:tbl>
              <a:tblPr firstRow="1" firstCol="1" bandRow="1">
                <a:tableStyleId>{9DCAF9ED-07DC-4A11-8D7F-57B35C25682E}</a:tableStyleId>
              </a:tblPr>
              <a:tblGrid>
                <a:gridCol w="3069021">
                  <a:extLst>
                    <a:ext uri="{9D8B030D-6E8A-4147-A177-3AD203B41FA5}">
                      <a16:colId xmlns:a16="http://schemas.microsoft.com/office/drawing/2014/main" val="3370933225"/>
                    </a:ext>
                  </a:extLst>
                </a:gridCol>
                <a:gridCol w="8056179">
                  <a:extLst>
                    <a:ext uri="{9D8B030D-6E8A-4147-A177-3AD203B41FA5}">
                      <a16:colId xmlns:a16="http://schemas.microsoft.com/office/drawing/2014/main" val="339813459"/>
                    </a:ext>
                  </a:extLst>
                </a:gridCol>
              </a:tblGrid>
              <a:tr h="609600">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Hình 16</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Lợi ích của sản phẩm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917031">
                <a:tc>
                  <a:txBody>
                    <a:bodyPr/>
                    <a:lstStyle/>
                    <a:p>
                      <a:pPr marL="0" marR="0" algn="ctr">
                        <a:lnSpc>
                          <a:spcPct val="115000"/>
                        </a:lnSpc>
                        <a:spcBef>
                          <a:spcPts val="0"/>
                        </a:spcBef>
                        <a:spcAft>
                          <a:spcPts val="0"/>
                        </a:spcAft>
                      </a:pP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đóng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hộp</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Dùng làm đồ ăn</a:t>
                      </a:r>
                    </a:p>
                    <a:p>
                      <a:pPr marL="0" marR="0">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917031">
                <a:tc>
                  <a:txBody>
                    <a:bodyPr/>
                    <a:lstStyle/>
                    <a:p>
                      <a:pPr marL="0" marR="0" algn="ctr">
                        <a:lnSpc>
                          <a:spcPct val="115000"/>
                        </a:lnSpc>
                        <a:spcBef>
                          <a:spcPts val="0"/>
                        </a:spcBef>
                        <a:spcAft>
                          <a:spcPts val="0"/>
                        </a:spcAft>
                      </a:pP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Cửa</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hàng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(SP: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2400" b="1" dirty="0">
                          <a:effectLst/>
                          <a:latin typeface="Calibri" panose="020F0502020204030204" pitchFamily="34" charset="0"/>
                          <a:ea typeface="Times New Roman" panose="02020603050405020304" pitchFamily="18" charset="0"/>
                          <a:cs typeface="Calibri" panose="020F050202020403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Quần áo, váy để mặc</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917031">
                <a:tc>
                  <a:txBody>
                    <a:bodyPr/>
                    <a:lstStyle/>
                    <a:p>
                      <a:pPr marL="0" marR="0" algn="ctr">
                        <a:lnSpc>
                          <a:spcPct val="115000"/>
                        </a:lnSpc>
                        <a:spcBef>
                          <a:spcPts val="0"/>
                        </a:spcBef>
                        <a:spcAft>
                          <a:spcPts val="0"/>
                        </a:spcAft>
                      </a:pP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Dầu</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thô</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Dùng để sản xuất dầu hỏa, dầu diesel và xăng nguyên liệu; ngoài ra còn dùng để sản xuất  ra một số sản phẩm ngành hóa dầu như dung môi, phân bón hóa học, nhựa, thuốc trừ sâu...</a:t>
                      </a:r>
                    </a:p>
                    <a:p>
                      <a:pPr marL="0" marR="0">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Xuất khẩu thu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917031">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Gang,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sắt</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thép</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Vật liệu để làm nhà, làm các công trình giao thông, sản xuất đồ dùng trong nhà (dao, kéo...); vật liệu cho các ngành sản xuất máy móc khác (xe máy, ô tô...)</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công nghiệp làm ra các sản phẩm để phục vụ cuộc sống con người như làm đồ ăn cho con người, quần áo,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5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31A7B1-5507-466C-B257-4D168056182D}"/>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khác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D978FAF-832D-4C54-970E-184984CEDD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10" name="Group 9">
            <a:extLst>
              <a:ext uri="{FF2B5EF4-FFF2-40B4-BE49-F238E27FC236}">
                <a16:creationId xmlns:a16="http://schemas.microsoft.com/office/drawing/2014/main" id="{725CF056-A7D3-43A6-BBA2-1972B82293C7}"/>
              </a:ext>
            </a:extLst>
          </p:cNvPr>
          <p:cNvGrpSpPr/>
          <p:nvPr/>
        </p:nvGrpSpPr>
        <p:grpSpPr>
          <a:xfrm>
            <a:off x="866568" y="3098255"/>
            <a:ext cx="3197033" cy="2541270"/>
            <a:chOff x="781262" y="3217613"/>
            <a:chExt cx="4761331" cy="3855641"/>
          </a:xfrm>
        </p:grpSpPr>
        <p:pic>
          <p:nvPicPr>
            <p:cNvPr id="11" name="Picture 10">
              <a:extLst>
                <a:ext uri="{FF2B5EF4-FFF2-40B4-BE49-F238E27FC236}">
                  <a16:creationId xmlns:a16="http://schemas.microsoft.com/office/drawing/2014/main" id="{E8469FF4-C342-4B22-83F9-11ABC20627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856173DB-BA66-40C3-A5C0-143D96B17689}"/>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3" name="Speech Bubble: Rectangle with Corners Rounded 12">
            <a:extLst>
              <a:ext uri="{FF2B5EF4-FFF2-40B4-BE49-F238E27FC236}">
                <a16:creationId xmlns:a16="http://schemas.microsoft.com/office/drawing/2014/main" id="{5CF494AB-025D-42C6-B573-8668669B98A7}"/>
              </a:ext>
            </a:extLst>
          </p:cNvPr>
          <p:cNvSpPr/>
          <p:nvPr/>
        </p:nvSpPr>
        <p:spPr>
          <a:xfrm>
            <a:off x="4085430" y="2205011"/>
            <a:ext cx="7386220" cy="1557271"/>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sản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xuất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nghiệp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sản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phẩm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648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E02CF8A-1326-44F7-BB89-995CFDD1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34" b="7834"/>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652692" y="1456063"/>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2057" name="Straight Connector 2056">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1" y="3689716"/>
            <a:ext cx="5715002"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b="1" dirty="0" err="1">
                <a:solidFill>
                  <a:srgbClr val="002060"/>
                </a:solidFill>
                <a:latin typeface="Calibri" panose="020F0502020204030204" pitchFamily="34" charset="0"/>
                <a:cs typeface="Calibri" panose="020F0502020204030204" pitchFamily="34" charset="0"/>
              </a:rPr>
              <a:t>Công</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nghiệp</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là</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một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lĩnh</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vực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sản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xuất</a:t>
            </a:r>
            <a:r>
              <a:rPr lang="en-US" altLang="en-US" b="1" dirty="0">
                <a:solidFill>
                  <a:srgbClr val="002060"/>
                </a:solidFill>
                <a:latin typeface="Calibri" panose="020F0502020204030204" pitchFamily="34" charset="0"/>
                <a:cs typeface="Calibri" panose="020F0502020204030204" pitchFamily="34" charset="0"/>
              </a:rPr>
              <a:t>, bao </a:t>
            </a:r>
            <a:r>
              <a:rPr lang="en-US" altLang="en-US" b="1" dirty="0" err="1">
                <a:solidFill>
                  <a:srgbClr val="002060"/>
                </a:solidFill>
                <a:latin typeface="Calibri" panose="020F0502020204030204" pitchFamily="34" charset="0"/>
                <a:cs typeface="Calibri" panose="020F0502020204030204" pitchFamily="34" charset="0"/>
              </a:rPr>
              <a:t>gồm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các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nhiều</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ngành</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nghề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khai</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thác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tài</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nguyên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chế</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biến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sản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phẩm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chế</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tạo</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và</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sửa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chữa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máy</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móc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thiết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bị</a:t>
            </a:r>
            <a:r>
              <a:rPr lang="en-US" altLang="en-US" b="1" dirty="0">
                <a:solidFill>
                  <a:srgbClr val="002060"/>
                </a:solidFill>
                <a:latin typeface="Calibri" panose="020F0502020204030204" pitchFamily="34" charset="0"/>
                <a:cs typeface="Calibri" panose="020F0502020204030204" pitchFamily="34" charset="0"/>
              </a:rPr>
              <a:t>... </a:t>
            </a:r>
            <a:endParaRPr kumimoji="0" lang="en-US" altLang="en-US" b="1"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ự hào nhà máy mới - nơi hội tụ ước mơ người Trần Phú">
            <a:extLst>
              <a:ext uri="{FF2B5EF4-FFF2-40B4-BE49-F238E27FC236}">
                <a16:creationId xmlns:a16="http://schemas.microsoft.com/office/drawing/2014/main" id="{F82D188B-6F72-45DA-BDAB-07C2BFC2E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709448" y="1913950"/>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3081" name="Straight Connector 3080">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419287" y="3601297"/>
            <a:ext cx="5178598"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sz="3600" b="1" dirty="0" err="1">
                <a:latin typeface="Calibri" panose="020F0502020204030204" pitchFamily="34" charset="0"/>
                <a:cs typeface="Calibri" panose="020F0502020204030204" pitchFamily="34" charset="0"/>
              </a:rPr>
              <a:t>Hoạt</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động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sản</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xuất</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công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nghiệp</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thường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diễn</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ra</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trong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các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nhà</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máy</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hoặc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các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khu</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vực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riêng</a:t>
            </a:r>
            <a:r>
              <a:rPr lang="en-US" altLang="en-US" sz="3600" b="1" dirty="0">
                <a:latin typeface="Calibri" panose="020F0502020204030204" pitchFamily="34" charset="0"/>
                <a:cs typeface="Calibri" panose="020F0502020204030204" pitchFamily="34" charset="0"/>
              </a:rPr>
              <a:t>. </a:t>
            </a:r>
            <a:endParaRPr kumimoji="0" lang="en-US" altLang="en-US" sz="3600" b="1" i="0" u="none" strike="noStrike"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5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át triển ngành công nghiệp hóa chất trở thành ngành công nghiệp nền tảng  hiện đại">
            <a:extLst>
              <a:ext uri="{FF2B5EF4-FFF2-40B4-BE49-F238E27FC236}">
                <a16:creationId xmlns:a16="http://schemas.microsoft.com/office/drawing/2014/main" id="{93B4E76E-B68A-407F-953F-280EBE711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35" b="428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525516" y="1282792"/>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36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36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36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4105" name="Straight Connector 4104">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2" y="3623711"/>
            <a:ext cx="5491656"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sz="2600" b="1" dirty="0" err="1">
                <a:solidFill>
                  <a:srgbClr val="002060"/>
                </a:solidFill>
                <a:latin typeface="Calibri" panose="020F0502020204030204" pitchFamily="34" charset="0"/>
                <a:cs typeface="Calibri" panose="020F0502020204030204" pitchFamily="34" charset="0"/>
              </a:rPr>
              <a:t>Có</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nhiều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ngành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như</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khai</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thác</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khoáng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sản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năng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lượng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dệt</a:t>
            </a:r>
            <a:r>
              <a:rPr lang="en-US" altLang="en-US" sz="2600" b="1" dirty="0">
                <a:solidFill>
                  <a:srgbClr val="002060"/>
                </a:solidFill>
                <a:latin typeface="Calibri" panose="020F0502020204030204" pitchFamily="34" charset="0"/>
                <a:cs typeface="Calibri" panose="020F0502020204030204" pitchFamily="34" charset="0"/>
              </a:rPr>
              <a:t> may,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đóng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tàu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sản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xuất</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hàng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tiêu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dùng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thực</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phẩm</a:t>
            </a:r>
            <a:r>
              <a:rPr lang="en-US" altLang="en-US" sz="2600" b="1" dirty="0">
                <a:solidFill>
                  <a:srgbClr val="002060"/>
                </a:solidFill>
                <a:latin typeface="Calibri" panose="020F0502020204030204" pitchFamily="34" charset="0"/>
                <a:cs typeface="Calibri" panose="020F0502020204030204" pitchFamily="34" charset="0"/>
              </a:rPr>
              <a:t>...</a:t>
            </a:r>
            <a:endParaRPr kumimoji="0" lang="en-US" altLang="en-US" sz="2600" b="1"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232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10" name="矩形 9"/>
          <p:cNvSpPr/>
          <p:nvPr/>
        </p:nvSpPr>
        <p:spPr>
          <a:xfrm>
            <a:off x="1085850" y="1505585"/>
            <a:ext cx="10020300"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5" name="Picture 4">
            <a:extLst>
              <a:ext uri="{FF2B5EF4-FFF2-40B4-BE49-F238E27FC236}">
                <a16:creationId xmlns:a16="http://schemas.microsoft.com/office/drawing/2014/main" id="{7A23952A-48A6-460E-91C1-A37FA8AECD75}"/>
              </a:ext>
            </a:extLst>
          </p:cNvPr>
          <p:cNvPicPr>
            <a:picLocks noChangeAspect="1"/>
          </p:cNvPicPr>
          <p:nvPr/>
        </p:nvPicPr>
        <p:blipFill>
          <a:blip r:embed="rId4"/>
          <a:stretch>
            <a:fillRect/>
          </a:stretch>
        </p:blipFill>
        <p:spPr>
          <a:xfrm>
            <a:off x="1387903" y="2516913"/>
            <a:ext cx="9451117" cy="2022429"/>
          </a:xfrm>
          <a:prstGeom prst="rect">
            <a:avLst/>
          </a:prstGeom>
        </p:spPr>
      </p:pic>
    </p:spTree>
    <p:extLst>
      <p:ext uri="{BB962C8B-B14F-4D97-AF65-F5344CB8AC3E}">
        <p14:creationId xmlns:p14="http://schemas.microsoft.com/office/powerpoint/2010/main" val="35305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10" name="矩形 9"/>
          <p:cNvSpPr/>
          <p:nvPr/>
        </p:nvSpPr>
        <p:spPr>
          <a:xfrm>
            <a:off x="1085850" y="1505585"/>
            <a:ext cx="10020300"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6" name="Picture 35">
            <a:extLst>
              <a:ext uri="{FF2B5EF4-FFF2-40B4-BE49-F238E27FC236}">
                <a16:creationId xmlns:a16="http://schemas.microsoft.com/office/drawing/2014/main" id="{BCF592A0-B5D0-4F22-9421-B590EE211601}"/>
              </a:ext>
            </a:extLst>
          </p:cNvPr>
          <p:cNvPicPr>
            <a:picLocks noChangeAspect="1"/>
          </p:cNvPicPr>
          <p:nvPr/>
        </p:nvPicPr>
        <p:blipFill>
          <a:blip r:embed="rId4"/>
          <a:stretch>
            <a:fillRect/>
          </a:stretch>
        </p:blipFill>
        <p:spPr>
          <a:xfrm>
            <a:off x="2350997" y="2461259"/>
            <a:ext cx="9002244" cy="19354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570322"/>
            <a:ext cx="1089943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công nghiệp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970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F7AF7-4C5C-433D-A12F-8A97BCA068F1}"/>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Chia sẻ một số hoạt động sản xuất công nghiệp ở địa phương em</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B70B84AD-603E-423A-83E7-65C4D02293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13" name="Group 12">
            <a:extLst>
              <a:ext uri="{FF2B5EF4-FFF2-40B4-BE49-F238E27FC236}">
                <a16:creationId xmlns:a16="http://schemas.microsoft.com/office/drawing/2014/main" id="{14D5E8BD-3634-4613-BADC-0E4E302B816D}"/>
              </a:ext>
            </a:extLst>
          </p:cNvPr>
          <p:cNvGrpSpPr/>
          <p:nvPr/>
        </p:nvGrpSpPr>
        <p:grpSpPr>
          <a:xfrm>
            <a:off x="675638" y="3429000"/>
            <a:ext cx="4278451" cy="2175001"/>
            <a:chOff x="892354" y="3758439"/>
            <a:chExt cx="4278451" cy="2175001"/>
          </a:xfrm>
        </p:grpSpPr>
        <p:pic>
          <p:nvPicPr>
            <p:cNvPr id="14" name="Picture 13">
              <a:extLst>
                <a:ext uri="{FF2B5EF4-FFF2-40B4-BE49-F238E27FC236}">
                  <a16:creationId xmlns:a16="http://schemas.microsoft.com/office/drawing/2014/main" id="{DA775C62-8E7B-4E8D-AAB4-BB6B0E835F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BE773FD5-FE47-4DF4-9319-D761583B0CD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
        <p:nvSpPr>
          <p:cNvPr id="16" name="Speech Bubble: Rectangle with Corners Rounded 15">
            <a:extLst>
              <a:ext uri="{FF2B5EF4-FFF2-40B4-BE49-F238E27FC236}">
                <a16:creationId xmlns:a16="http://schemas.microsoft.com/office/drawing/2014/main" id="{A365A7EC-0656-459C-9623-C8F4E4385343}"/>
              </a:ext>
            </a:extLst>
          </p:cNvPr>
          <p:cNvSpPr/>
          <p:nvPr/>
        </p:nvSpPr>
        <p:spPr>
          <a:xfrm>
            <a:off x="3976572" y="1959927"/>
            <a:ext cx="7386220" cy="1291465"/>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latin typeface="Calibri" panose="020F0502020204030204" pitchFamily="34" charset="0"/>
                <a:cs typeface="Calibri" panose="020F0502020204030204" pitchFamily="34" charset="0"/>
              </a:rPr>
              <a:t>Tên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sản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phẩm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của</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hoạt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động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sản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xuất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nghiệp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2" name="Speech Bubble: Rectangle with Corners Rounded 21">
            <a:extLst>
              <a:ext uri="{FF2B5EF4-FFF2-40B4-BE49-F238E27FC236}">
                <a16:creationId xmlns:a16="http://schemas.microsoft.com/office/drawing/2014/main" id="{1B29AA87-CC51-4C90-9485-B1349B8F526F}"/>
              </a:ext>
            </a:extLst>
          </p:cNvPr>
          <p:cNvSpPr/>
          <p:nvPr/>
        </p:nvSpPr>
        <p:spPr>
          <a:xfrm>
            <a:off x="5130458" y="3628879"/>
            <a:ext cx="6092713" cy="1291465"/>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prstClr val="black"/>
                </a:solidFill>
                <a:latin typeface="Calibri" panose="020F0502020204030204" pitchFamily="34" charset="0"/>
                <a:cs typeface="Calibri" panose="020F0502020204030204" pitchFamily="34" charset="0"/>
              </a:rPr>
              <a:t>Ích lợi của hoạt động sản xuất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29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67280"/>
            <a:ext cx="1089943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7413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D864D9C-11E7-43EB-AA6F-D3BDD3E62FF7}"/>
              </a:ext>
            </a:extLst>
          </p:cNvPr>
          <p:cNvSpPr/>
          <p:nvPr/>
        </p:nvSpPr>
        <p:spPr>
          <a:xfrm>
            <a:off x="1412240" y="315477"/>
            <a:ext cx="10322460" cy="64633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600" b="1" kern="0" dirty="0">
                <a:solidFill>
                  <a:srgbClr val="FF0000"/>
                </a:solidFill>
                <a:latin typeface="Calibri" panose="020F0502020204030204" pitchFamily="34" charset="0"/>
                <a:cs typeface="Calibri" panose="020F0502020204030204" pitchFamily="34" charset="0"/>
              </a:rPr>
              <a:t> Em sẽ nói và làm gì khi gặp tình huống sau? Vì sao?</a:t>
            </a:r>
            <a:endPar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D4424BF3-0F2A-48BD-9E41-184BEA4774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5" name="Picture 4">
            <a:extLst>
              <a:ext uri="{FF2B5EF4-FFF2-40B4-BE49-F238E27FC236}">
                <a16:creationId xmlns:a16="http://schemas.microsoft.com/office/drawing/2014/main" id="{9F0644CE-4F57-47D6-BD1A-5EDBF3D70FBD}"/>
              </a:ext>
            </a:extLst>
          </p:cNvPr>
          <p:cNvPicPr>
            <a:picLocks noChangeAspect="1"/>
          </p:cNvPicPr>
          <p:nvPr/>
        </p:nvPicPr>
        <p:blipFill>
          <a:blip r:embed="rId4"/>
          <a:stretch>
            <a:fillRect/>
          </a:stretch>
        </p:blipFill>
        <p:spPr>
          <a:xfrm>
            <a:off x="429845" y="1790084"/>
            <a:ext cx="6143625" cy="4591050"/>
          </a:xfrm>
          <a:prstGeom prst="rect">
            <a:avLst/>
          </a:prstGeom>
        </p:spPr>
      </p:pic>
      <p:sp>
        <p:nvSpPr>
          <p:cNvPr id="25" name="Speech Bubble: Rectangle with Corners Rounded 24">
            <a:extLst>
              <a:ext uri="{FF2B5EF4-FFF2-40B4-BE49-F238E27FC236}">
                <a16:creationId xmlns:a16="http://schemas.microsoft.com/office/drawing/2014/main" id="{15A2E851-814A-47B6-9AA4-62E967271FBF}"/>
              </a:ext>
            </a:extLst>
          </p:cNvPr>
          <p:cNvSpPr/>
          <p:nvPr/>
        </p:nvSpPr>
        <p:spPr>
          <a:xfrm>
            <a:off x="6573470" y="1883230"/>
            <a:ext cx="5038192" cy="1055914"/>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a:solidFill>
                  <a:prstClr val="black"/>
                </a:solidFill>
                <a:latin typeface="Calibri" panose="020F0502020204030204" pitchFamily="34" charset="0"/>
                <a:cs typeface="Calibri" panose="020F0502020204030204" pitchFamily="34" charset="0"/>
              </a:rPr>
              <a:t>Mọi người trong hình đang ở đâu?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Speech Bubble: Rectangle with Corners Rounded 25">
            <a:extLst>
              <a:ext uri="{FF2B5EF4-FFF2-40B4-BE49-F238E27FC236}">
                <a16:creationId xmlns:a16="http://schemas.microsoft.com/office/drawing/2014/main" id="{2C81995C-6BB3-4E65-B171-C2BAFCF69EA0}"/>
              </a:ext>
            </a:extLst>
          </p:cNvPr>
          <p:cNvSpPr/>
          <p:nvPr/>
        </p:nvSpPr>
        <p:spPr>
          <a:xfrm>
            <a:off x="6573470" y="3429000"/>
            <a:ext cx="5038192" cy="1055914"/>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Tình huống gì đang diễn ra?</a:t>
            </a:r>
          </a:p>
        </p:txBody>
      </p:sp>
      <p:sp>
        <p:nvSpPr>
          <p:cNvPr id="27" name="Speech Bubble: Rectangle with Corners Rounded 26">
            <a:extLst>
              <a:ext uri="{FF2B5EF4-FFF2-40B4-BE49-F238E27FC236}">
                <a16:creationId xmlns:a16="http://schemas.microsoft.com/office/drawing/2014/main" id="{F970B406-7705-4A70-ADB2-392FAEFF5D47}"/>
              </a:ext>
            </a:extLst>
          </p:cNvPr>
          <p:cNvSpPr/>
          <p:nvPr/>
        </p:nvSpPr>
        <p:spPr>
          <a:xfrm>
            <a:off x="6696508" y="4952999"/>
            <a:ext cx="5038192" cy="1589524"/>
          </a:xfrm>
          <a:prstGeom prst="wedgeRoundRectCallout">
            <a:avLst>
              <a:gd name="adj1" fmla="val -55238"/>
              <a:gd name="adj2" fmla="val -3233"/>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Nếu là em, em sẽ làm gì để tiêu dùng tiết kiệm, bảo vệ môi trường?</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296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10736297" y="4605729"/>
            <a:ext cx="1741634" cy="2225204"/>
          </a:xfrm>
          <a:prstGeom prst="rect">
            <a:avLst/>
          </a:prstGeom>
        </p:spPr>
      </p:pic>
      <p:sp>
        <p:nvSpPr>
          <p:cNvPr id="11" name="Rectangle: Rounded Corners 10">
            <a:extLst>
              <a:ext uri="{FF2B5EF4-FFF2-40B4-BE49-F238E27FC236}">
                <a16:creationId xmlns:a16="http://schemas.microsoft.com/office/drawing/2014/main" id="{4BCBB26E-82FB-40CC-85D8-EAC378459257}"/>
              </a:ext>
            </a:extLst>
          </p:cNvPr>
          <p:cNvSpPr/>
          <p:nvPr/>
        </p:nvSpPr>
        <p:spPr>
          <a:xfrm>
            <a:off x="5108347" y="1519707"/>
            <a:ext cx="6691767" cy="1547066"/>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kern="0" dirty="0">
                <a:solidFill>
                  <a:srgbClr val="002060"/>
                </a:solidFill>
                <a:latin typeface="Calibri" panose="020F0502020204030204" pitchFamily="34" charset="0"/>
                <a:cs typeface="Calibri" panose="020F0502020204030204" pitchFamily="34" charset="0"/>
              </a:rPr>
              <a:t>Một bạn nam phát hiện ra em gái của mình đã xé vở trắng để lấy giấy gấp máy bay làm đồ chơi.</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C6D085A5-4EF1-494B-8071-F3D41C9A938C}"/>
              </a:ext>
            </a:extLst>
          </p:cNvPr>
          <p:cNvPicPr>
            <a:picLocks noChangeAspect="1"/>
          </p:cNvPicPr>
          <p:nvPr/>
        </p:nvPicPr>
        <p:blipFill>
          <a:blip r:embed="rId4"/>
          <a:stretch>
            <a:fillRect/>
          </a:stretch>
        </p:blipFill>
        <p:spPr>
          <a:xfrm>
            <a:off x="2923902" y="410555"/>
            <a:ext cx="7010400" cy="943704"/>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5108347" y="3428999"/>
            <a:ext cx="5652045" cy="2663575"/>
          </a:xfrm>
          <a:prstGeom prst="wedgeRoundRectCallout">
            <a:avLst>
              <a:gd name="adj1" fmla="val 48310"/>
              <a:gd name="adj2" fmla="val 61358"/>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800" b="1" kern="0" dirty="0">
                <a:solidFill>
                  <a:srgbClr val="002060"/>
                </a:solidFill>
                <a:latin typeface="Calibri" panose="020F0502020204030204" pitchFamily="34" charset="0"/>
                <a:cs typeface="Calibri" panose="020F0502020204030204" pitchFamily="34" charset="0"/>
              </a:rPr>
              <a:t>Em sẽ khuyên em gái là không nên sử dụng giấy trắng để gấp máy bay vì sẽ phải tốn tiền mua vở mới, như thế là không tiết kiệm tiền: nên dùng giấy đã qua sử dụng để gấp máy bay hay làm đồ chơi.</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BBEE923-DB60-457E-92EA-3EA21BD22D4A}"/>
              </a:ext>
            </a:extLst>
          </p:cNvPr>
          <p:cNvPicPr>
            <a:picLocks noChangeAspect="1"/>
          </p:cNvPicPr>
          <p:nvPr/>
        </p:nvPicPr>
        <p:blipFill>
          <a:blip r:embed="rId5"/>
          <a:stretch>
            <a:fillRect/>
          </a:stretch>
        </p:blipFill>
        <p:spPr>
          <a:xfrm>
            <a:off x="391886" y="1992035"/>
            <a:ext cx="4591416" cy="3431105"/>
          </a:xfrm>
          <a:prstGeom prst="rect">
            <a:avLst/>
          </a:prstGeom>
        </p:spPr>
      </p:pic>
    </p:spTree>
    <p:extLst>
      <p:ext uri="{BB962C8B-B14F-4D97-AF65-F5344CB8AC3E}">
        <p14:creationId xmlns:p14="http://schemas.microsoft.com/office/powerpoint/2010/main" val="37247887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67280"/>
            <a:ext cx="10899430"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3</a:t>
            </a:r>
            <a:r>
              <a:rPr lang="en-US"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Những việc nên làm để tiêu dùng tiết kiệm, bảo vệ môi trường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6280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8F5ACD-6582-4656-B923-44DB3A083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41" y="2679715"/>
            <a:ext cx="3481599" cy="3481599"/>
          </a:xfrm>
          <a:prstGeom prst="rect">
            <a:avLst/>
          </a:prstGeom>
        </p:spPr>
      </p:pic>
      <p:pic>
        <p:nvPicPr>
          <p:cNvPr id="4" name="Picture 3">
            <a:extLst>
              <a:ext uri="{FF2B5EF4-FFF2-40B4-BE49-F238E27FC236}">
                <a16:creationId xmlns:a16="http://schemas.microsoft.com/office/drawing/2014/main" id="{44FC8104-8EC9-41C8-9A9F-858B5393AF00}"/>
              </a:ext>
            </a:extLst>
          </p:cNvPr>
          <p:cNvPicPr>
            <a:picLocks noChangeAspect="1"/>
          </p:cNvPicPr>
          <p:nvPr/>
        </p:nvPicPr>
        <p:blipFill>
          <a:blip r:embed="rId3"/>
          <a:stretch>
            <a:fillRect/>
          </a:stretch>
        </p:blipFill>
        <p:spPr>
          <a:xfrm>
            <a:off x="1850835" y="604087"/>
            <a:ext cx="8791194" cy="3816427"/>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083D58EC-A5AB-444B-A1FE-B1C8B347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074" y="3281563"/>
            <a:ext cx="3682181" cy="3682181"/>
          </a:xfrm>
          <a:prstGeom prst="rect">
            <a:avLst/>
          </a:prstGeom>
        </p:spPr>
      </p:pic>
      <p:sp>
        <p:nvSpPr>
          <p:cNvPr id="7" name="TextBox 6">
            <a:extLst>
              <a:ext uri="{FF2B5EF4-FFF2-40B4-BE49-F238E27FC236}">
                <a16:creationId xmlns:a16="http://schemas.microsoft.com/office/drawing/2014/main" id="{05FF01C6-F1EA-4225-B4D3-5E59874FD6E3}"/>
              </a:ext>
            </a:extLst>
          </p:cNvPr>
          <p:cNvSpPr txBox="1"/>
          <p:nvPr/>
        </p:nvSpPr>
        <p:spPr>
          <a:xfrm>
            <a:off x="3307080" y="6161314"/>
            <a:ext cx="7142480" cy="369332"/>
          </a:xfrm>
          <a:prstGeom prst="rect">
            <a:avLst/>
          </a:prstGeom>
          <a:noFill/>
        </p:spPr>
        <p:txBody>
          <a:bodyPr wrap="square">
            <a:spAutoFit/>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Tree>
    <p:extLst>
      <p:ext uri="{BB962C8B-B14F-4D97-AF65-F5344CB8AC3E}">
        <p14:creationId xmlns:p14="http://schemas.microsoft.com/office/powerpoint/2010/main" val="26577033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750" fill="hold"/>
                                            <p:tgtEl>
                                              <p:spTgt spid="5"/>
                                            </p:tgtEl>
                                            <p:attrNameLst>
                                              <p:attrName>ppt_x</p:attrName>
                                            </p:attrNameLst>
                                          </p:cBhvr>
                                          <p:tavLst>
                                            <p:tav tm="0">
                                              <p:val>
                                                <p:strVal val="1+#ppt_w/2"/>
                                              </p:val>
                                            </p:tav>
                                            <p:tav tm="100000">
                                              <p:val>
                                                <p:strVal val="#ppt_x"/>
                                              </p:val>
                                            </p:tav>
                                          </p:tavLst>
                                        </p:anim>
                                        <p:anim calcmode="lin" valueType="num" p14:bounceEnd="66000">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93971"/>
            <a:ext cx="10899430" cy="830997"/>
          </a:xfrm>
          <a:prstGeom prst="rect">
            <a:avLst/>
          </a:prstGeom>
          <a:noFill/>
        </p:spPr>
        <p:txBody>
          <a:bodyPr wrap="square" rtlCol="0">
            <a:spAutoFit/>
          </a:bodyPr>
          <a:lstStyle/>
          <a:p>
            <a:pPr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 Hoạt động sản xuất công nghiệp </a:t>
            </a:r>
            <a:endParaRPr lang="en-US" sz="4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482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1175658" y="478763"/>
            <a:ext cx="10646228"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nghiệp</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mỗi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cho</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đỏ</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ra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3" name="Picture 2">
            <a:extLst>
              <a:ext uri="{FF2B5EF4-FFF2-40B4-BE49-F238E27FC236}">
                <a16:creationId xmlns:a16="http://schemas.microsoft.com/office/drawing/2014/main" id="{FFC366B6-1609-4E7F-936F-4BA0156752CB}"/>
              </a:ext>
            </a:extLst>
          </p:cNvPr>
          <p:cNvPicPr>
            <a:picLocks noChangeAspect="1"/>
          </p:cNvPicPr>
          <p:nvPr/>
        </p:nvPicPr>
        <p:blipFill>
          <a:blip r:embed="rId4"/>
          <a:stretch>
            <a:fillRect/>
          </a:stretch>
        </p:blipFill>
        <p:spPr>
          <a:xfrm>
            <a:off x="2011475" y="1953370"/>
            <a:ext cx="6579735" cy="4494532"/>
          </a:xfrm>
          <a:prstGeom prst="rect">
            <a:avLst/>
          </a:prstGeom>
        </p:spPr>
      </p:pic>
      <p:pic>
        <p:nvPicPr>
          <p:cNvPr id="13" name="Picture 12">
            <a:extLst>
              <a:ext uri="{FF2B5EF4-FFF2-40B4-BE49-F238E27FC236}">
                <a16:creationId xmlns:a16="http://schemas.microsoft.com/office/drawing/2014/main" id="{6E7D5EFD-B879-42C3-A46F-D78FC41963F5}"/>
              </a:ext>
            </a:extLst>
          </p:cNvPr>
          <p:cNvPicPr>
            <a:picLocks noChangeAspect="1"/>
          </p:cNvPicPr>
          <p:nvPr/>
        </p:nvPicPr>
        <p:blipFill>
          <a:blip r:embed="rId5"/>
          <a:stretch>
            <a:fillRect/>
          </a:stretch>
        </p:blipFill>
        <p:spPr>
          <a:xfrm>
            <a:off x="8692755" y="3737798"/>
            <a:ext cx="3129131" cy="2540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DC93BAF-BB02-48A5-AC8D-3F0E6A86BC1A}"/>
              </a:ext>
            </a:extLst>
          </p:cNvPr>
          <p:cNvSpPr txBox="1"/>
          <p:nvPr/>
        </p:nvSpPr>
        <p:spPr>
          <a:xfrm>
            <a:off x="2015309" y="693783"/>
            <a:ext cx="742696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Hoàn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thành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Phiếu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lang="en-US" sz="4400" b="1" dirty="0">
              <a:solidFill>
                <a:srgbClr val="FF0000"/>
              </a:solidFill>
              <a:latin typeface="Calibri" panose="020F0502020204030204" pitchFamily="34"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id="{27E0B539-E0C5-496D-BE4B-58D230A2EAAE}"/>
              </a:ext>
            </a:extLst>
          </p:cNvPr>
          <p:cNvGraphicFramePr>
            <a:graphicFrameLocks noGrp="1"/>
          </p:cNvGraphicFramePr>
          <p:nvPr>
            <p:extLst>
              <p:ext uri="{D42A27DB-BD31-4B8C-83A1-F6EECF244321}">
                <p14:modId xmlns:p14="http://schemas.microsoft.com/office/powerpoint/2010/main" val="2106061189"/>
              </p:ext>
            </p:extLst>
          </p:nvPr>
        </p:nvGraphicFramePr>
        <p:xfrm>
          <a:off x="948509" y="1973943"/>
          <a:ext cx="10252891" cy="3149843"/>
        </p:xfrm>
        <a:graphic>
          <a:graphicData uri="http://schemas.openxmlformats.org/drawingml/2006/table">
            <a:tbl>
              <a:tblPr firstRow="1" firstCol="1" bandRow="1">
                <a:tableStyleId>{9DCAF9ED-07DC-4A11-8D7F-57B35C25682E}</a:tableStyleId>
              </a:tblPr>
              <a:tblGrid>
                <a:gridCol w="1898865">
                  <a:extLst>
                    <a:ext uri="{9D8B030D-6E8A-4147-A177-3AD203B41FA5}">
                      <a16:colId xmlns:a16="http://schemas.microsoft.com/office/drawing/2014/main" val="3370933225"/>
                    </a:ext>
                  </a:extLst>
                </a:gridCol>
                <a:gridCol w="4984520">
                  <a:extLst>
                    <a:ext uri="{9D8B030D-6E8A-4147-A177-3AD203B41FA5}">
                      <a16:colId xmlns:a16="http://schemas.microsoft.com/office/drawing/2014/main" val="339813459"/>
                    </a:ext>
                  </a:extLst>
                </a:gridCol>
                <a:gridCol w="3369506">
                  <a:extLst>
                    <a:ext uri="{9D8B030D-6E8A-4147-A177-3AD203B41FA5}">
                      <a16:colId xmlns:a16="http://schemas.microsoft.com/office/drawing/2014/main" val="3796392856"/>
                    </a:ext>
                  </a:extLst>
                </a:gridCol>
              </a:tblGrid>
              <a:tr h="118693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Tên hoạt động công nghiệp</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12</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13</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14</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15</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57ED45-0966-46C5-BC88-194B0D03F19F}"/>
              </a:ext>
            </a:extLst>
          </p:cNvPr>
          <p:cNvGraphicFramePr>
            <a:graphicFrameLocks noGrp="1"/>
          </p:cNvGraphicFramePr>
          <p:nvPr>
            <p:extLst>
              <p:ext uri="{D42A27DB-BD31-4B8C-83A1-F6EECF244321}">
                <p14:modId xmlns:p14="http://schemas.microsoft.com/office/powerpoint/2010/main" val="2435314835"/>
              </p:ext>
            </p:extLst>
          </p:nvPr>
        </p:nvGraphicFramePr>
        <p:xfrm>
          <a:off x="1219200" y="1028700"/>
          <a:ext cx="10058400" cy="4843272"/>
        </p:xfrm>
        <a:graphic>
          <a:graphicData uri="http://schemas.openxmlformats.org/drawingml/2006/table">
            <a:tbl>
              <a:tblPr firstRow="1" firstCol="1" bandRow="1">
                <a:tableStyleId>{9DCAF9ED-07DC-4A11-8D7F-57B35C25682E}</a:tableStyleId>
              </a:tblPr>
              <a:tblGrid>
                <a:gridCol w="1933924">
                  <a:extLst>
                    <a:ext uri="{9D8B030D-6E8A-4147-A177-3AD203B41FA5}">
                      <a16:colId xmlns:a16="http://schemas.microsoft.com/office/drawing/2014/main" val="279531843"/>
                    </a:ext>
                  </a:extLst>
                </a:gridCol>
                <a:gridCol w="3344492">
                  <a:extLst>
                    <a:ext uri="{9D8B030D-6E8A-4147-A177-3AD203B41FA5}">
                      <a16:colId xmlns:a16="http://schemas.microsoft.com/office/drawing/2014/main" val="2327958238"/>
                    </a:ext>
                  </a:extLst>
                </a:gridCol>
                <a:gridCol w="4779984">
                  <a:extLst>
                    <a:ext uri="{9D8B030D-6E8A-4147-A177-3AD203B41FA5}">
                      <a16:colId xmlns:a16="http://schemas.microsoft.com/office/drawing/2014/main" val="3429131563"/>
                    </a:ext>
                  </a:extLst>
                </a:gridCol>
              </a:tblGrid>
              <a:tr h="960120">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Hình</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Tên hoạt động công nghiệp</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8436695"/>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12</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Chế biến thực phẩm</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Thực phẩm đóng hộp (thịt hộp, cá hộp, ...)</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371505"/>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13</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xuất gang thép</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Gang, thép, sắt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0250300"/>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14</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Dệt may</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Vải, quần áo</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1882423"/>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15</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Khai thác dầu thô</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Dầu thô</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13774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570322"/>
            <a:ext cx="1089943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công nghiệp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5288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1175658" y="478763"/>
            <a:ext cx="10646228"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kern="0" dirty="0">
                <a:solidFill>
                  <a:srgbClr val="FF0000"/>
                </a:solidFill>
                <a:latin typeface="Abadi" panose="020B0604020104020204" pitchFamily="34" charset="0"/>
                <a:cs typeface="Arial" panose="020B0604020202020204" pitchFamily="34" charset="0"/>
              </a:rPr>
              <a:t>2. Quan </a:t>
            </a:r>
            <a:r>
              <a:rPr lang="en-US" sz="3200" kern="0" dirty="0" err="1">
                <a:solidFill>
                  <a:srgbClr val="FF0000"/>
                </a:solidFill>
                <a:latin typeface="Abadi" panose="020B0604020104020204" pitchFamily="34" charset="0"/>
                <a:cs typeface="Arial" panose="020B0604020202020204" pitchFamily="34" charset="0"/>
              </a:rPr>
              <a:t>sát</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các</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hình</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và</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nêu</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ích</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lợi</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của</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hoạt</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động</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sản</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xuất</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công</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nghiệp</a:t>
            </a:r>
            <a:r>
              <a:rPr lang="en-US" sz="3200" kern="0" dirty="0">
                <a:solidFill>
                  <a:srgbClr val="FF0000"/>
                </a:solidFill>
                <a:latin typeface="Abadi" panose="020B0604020104020204" pitchFamily="34" charset="0"/>
                <a:cs typeface="Arial" panose="020B0604020202020204" pitchFamily="34" charset="0"/>
              </a:rPr>
              <a:t>:</a:t>
            </a:r>
            <a:endParaRPr kumimoji="0" lang="vi-VN" sz="320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4" name="Picture 3">
            <a:extLst>
              <a:ext uri="{FF2B5EF4-FFF2-40B4-BE49-F238E27FC236}">
                <a16:creationId xmlns:a16="http://schemas.microsoft.com/office/drawing/2014/main" id="{3DB32C79-10B4-4681-BA27-3E265E91E97B}"/>
              </a:ext>
            </a:extLst>
          </p:cNvPr>
          <p:cNvPicPr>
            <a:picLocks noChangeAspect="1"/>
          </p:cNvPicPr>
          <p:nvPr/>
        </p:nvPicPr>
        <p:blipFill>
          <a:blip r:embed="rId4"/>
          <a:stretch>
            <a:fillRect/>
          </a:stretch>
        </p:blipFill>
        <p:spPr>
          <a:xfrm>
            <a:off x="1143001" y="1905889"/>
            <a:ext cx="7295616" cy="4408034"/>
          </a:xfrm>
          <a:prstGeom prst="rect">
            <a:avLst/>
          </a:prstGeom>
        </p:spPr>
      </p:pic>
      <p:grpSp>
        <p:nvGrpSpPr>
          <p:cNvPr id="9" name="Group 8">
            <a:extLst>
              <a:ext uri="{FF2B5EF4-FFF2-40B4-BE49-F238E27FC236}">
                <a16:creationId xmlns:a16="http://schemas.microsoft.com/office/drawing/2014/main" id="{02183B18-51AB-4954-92A9-1BEFA665617F}"/>
              </a:ext>
            </a:extLst>
          </p:cNvPr>
          <p:cNvGrpSpPr/>
          <p:nvPr/>
        </p:nvGrpSpPr>
        <p:grpSpPr>
          <a:xfrm>
            <a:off x="7707809" y="4321446"/>
            <a:ext cx="4278451" cy="2175001"/>
            <a:chOff x="892354" y="3758439"/>
            <a:chExt cx="4278451" cy="2175001"/>
          </a:xfrm>
        </p:grpSpPr>
        <p:pic>
          <p:nvPicPr>
            <p:cNvPr id="10" name="Picture 9">
              <a:extLst>
                <a:ext uri="{FF2B5EF4-FFF2-40B4-BE49-F238E27FC236}">
                  <a16:creationId xmlns:a16="http://schemas.microsoft.com/office/drawing/2014/main" id="{B45DDF9F-5B88-47E3-97B8-69CBA1E401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D07BA89F-6EA6-493F-BDB0-2AC007AF42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Abadi" panose="020B0604020104020204" pitchFamily="34" charset="0"/>
                  <a:cs typeface="Arial" panose="020B0604020202020204" pitchFamily="34" charset="0"/>
                </a:rPr>
                <a:t>Thảo</a:t>
              </a:r>
              <a:r>
                <a:rPr lang="en-US" sz="2400" dirty="0">
                  <a:latin typeface="Abadi" panose="020B0604020104020204" pitchFamily="34" charset="0"/>
                  <a:cs typeface="Arial" panose="020B0604020202020204" pitchFamily="34" charset="0"/>
                </a:rPr>
                <a:t> </a:t>
              </a:r>
              <a:r>
                <a:rPr lang="en-US" sz="2400" dirty="0" err="1">
                  <a:latin typeface="Abadi" panose="020B0604020104020204" pitchFamily="34" charset="0"/>
                  <a:cs typeface="Arial" panose="020B0604020202020204" pitchFamily="34" charset="0"/>
                </a:rPr>
                <a:t>luận</a:t>
              </a:r>
              <a:r>
                <a:rPr lang="en-US" sz="2400" dirty="0">
                  <a:latin typeface="Abadi" panose="020B0604020104020204" pitchFamily="34" charset="0"/>
                  <a:cs typeface="Arial" panose="020B0604020202020204" pitchFamily="34" charset="0"/>
                </a:rPr>
                <a:t> </a:t>
              </a:r>
              <a:r>
                <a:rPr lang="en-US" sz="2400" dirty="0" err="1">
                  <a:latin typeface="Abadi" panose="020B0604020104020204" pitchFamily="34" charset="0"/>
                  <a:cs typeface="Arial" panose="020B0604020202020204" pitchFamily="34" charset="0"/>
                </a:rPr>
                <a:t>nhóm</a:t>
              </a:r>
              <a:r>
                <a:rPr lang="en-US" sz="2400" dirty="0">
                  <a:latin typeface="Abadi" panose="020B0604020104020204" pitchFamily="34" charset="0"/>
                  <a:cs typeface="Arial" panose="020B0604020202020204" pitchFamily="34" charset="0"/>
                </a:rPr>
                <a:t> 4</a:t>
              </a:r>
            </a:p>
          </p:txBody>
        </p:sp>
      </p:grpSp>
    </p:spTree>
    <p:extLst>
      <p:ext uri="{BB962C8B-B14F-4D97-AF65-F5344CB8AC3E}">
        <p14:creationId xmlns:p14="http://schemas.microsoft.com/office/powerpoint/2010/main" val="363347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750</Words>
  <Application>Microsoft Office PowerPoint</Application>
  <PresentationFormat>Widescreen</PresentationFormat>
  <Paragraphs>107</Paragraphs>
  <Slides>28</Slides>
  <Notes>23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Abadi</vt:lpstr>
      <vt:lpstr>Arial</vt:lpstr>
      <vt:lpstr>Calibri</vt:lpstr>
      <vt:lpstr>等线</vt:lpstr>
      <vt:lpstr>等线 Light</vt:lpstr>
      <vt:lpstr>Georgia</vt:lpstr>
      <vt:lpstr>Nunito black</vt:lpstr>
      <vt:lpstr>Times New Roman</vt:lpstr>
      <vt:lpstr>UTM American Sans</vt:lpstr>
      <vt:lpstr>字魂59号-创粗黑</vt:lpstr>
      <vt:lpstr>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2022-08-23T05:31:21Z</dcterms:created>
  <dcterms:modified xsi:type="dcterms:W3CDTF">2022-11-23T06:30:44Z</dcterms:modified>
</cp:coreProperties>
</file>