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9" r:id="rId3"/>
  </p:sldMasterIdLst>
  <p:notesMasterIdLst>
    <p:notesMasterId r:id="rId22"/>
  </p:notesMasterIdLst>
  <p:sldIdLst>
    <p:sldId id="3907" r:id="rId4"/>
    <p:sldId id="3908" r:id="rId5"/>
    <p:sldId id="3911" r:id="rId6"/>
    <p:sldId id="3929" r:id="rId7"/>
    <p:sldId id="318" r:id="rId8"/>
    <p:sldId id="3920" r:id="rId9"/>
    <p:sldId id="3933" r:id="rId10"/>
    <p:sldId id="3921" r:id="rId11"/>
    <p:sldId id="3928" r:id="rId12"/>
    <p:sldId id="3945" r:id="rId13"/>
    <p:sldId id="3939" r:id="rId14"/>
    <p:sldId id="3946" r:id="rId15"/>
    <p:sldId id="3924" r:id="rId16"/>
    <p:sldId id="3932" r:id="rId17"/>
    <p:sldId id="294" r:id="rId18"/>
    <p:sldId id="3948" r:id="rId19"/>
    <p:sldId id="3940" r:id="rId20"/>
    <p:sldId id="394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10A05-19B5-48CF-B43F-E6E14F643C50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C5E17-571C-4508-86C5-462AAC6E1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4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81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2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9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9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0965648" y="639633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5733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09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9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105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7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4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4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5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0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C16D-4C9F-4643-852E-BA6D46C5600D}" type="datetimeFigureOut">
              <a:rPr lang="en-US" smtClean="0"/>
              <a:t>24/11/2022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9AAB67-C01A-491D-8275-A56659B6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0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13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38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14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25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13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555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1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642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78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27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43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7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A30C1BF4-133A-472A-BDA8-2FB955D25D7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352425"/>
            <a:ext cx="1247774" cy="124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561A42-EC4B-4C43-BCE9-944E30DA89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139" y="17559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435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22" y="138120"/>
            <a:ext cx="2200789" cy="201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349" y="-786978"/>
            <a:ext cx="4989888" cy="2401653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58111" y="1880035"/>
            <a:ext cx="12191999" cy="5539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527" y="7192"/>
            <a:ext cx="5664435" cy="68508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F46BA8-672C-45D1-A157-B9F0F6BEA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717" y="-326062"/>
            <a:ext cx="6706181" cy="2670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82E587-5E0B-40C0-8020-6413181AE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38" y="2253550"/>
            <a:ext cx="10845724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0A5AE2-42EB-4C4D-90BD-CD52DD9B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1" y="2407251"/>
            <a:ext cx="4381126" cy="3563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EA571-5DBF-4EBE-B020-8C269FBFAD4B}"/>
              </a:ext>
            </a:extLst>
          </p:cNvPr>
          <p:cNvSpPr txBox="1"/>
          <p:nvPr/>
        </p:nvSpPr>
        <p:spPr>
          <a:xfrm>
            <a:off x="3430976" y="244475"/>
            <a:ext cx="7958384" cy="1077218"/>
          </a:xfrm>
          <a:custGeom>
            <a:avLst/>
            <a:gdLst>
              <a:gd name="connsiteX0" fmla="*/ 0 w 7958384"/>
              <a:gd name="connsiteY0" fmla="*/ 0 h 1077218"/>
              <a:gd name="connsiteX1" fmla="*/ 7958384 w 7958384"/>
              <a:gd name="connsiteY1" fmla="*/ 0 h 1077218"/>
              <a:gd name="connsiteX2" fmla="*/ 7958384 w 7958384"/>
              <a:gd name="connsiteY2" fmla="*/ 1077218 h 1077218"/>
              <a:gd name="connsiteX3" fmla="*/ 0 w 7958384"/>
              <a:gd name="connsiteY3" fmla="*/ 1077218 h 1077218"/>
              <a:gd name="connsiteX4" fmla="*/ 0 w 7958384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8384" h="1077218" fill="none" extrusionOk="0">
                <a:moveTo>
                  <a:pt x="0" y="0"/>
                </a:moveTo>
                <a:cubicBezTo>
                  <a:pt x="2415216" y="5222"/>
                  <a:pt x="5153913" y="24918"/>
                  <a:pt x="7958384" y="0"/>
                </a:cubicBezTo>
                <a:cubicBezTo>
                  <a:pt x="7996246" y="476103"/>
                  <a:pt x="7899781" y="631043"/>
                  <a:pt x="7958384" y="1077218"/>
                </a:cubicBezTo>
                <a:cubicBezTo>
                  <a:pt x="4894105" y="912457"/>
                  <a:pt x="2912658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7958384" h="1077218" stroke="0" extrusionOk="0">
                <a:moveTo>
                  <a:pt x="0" y="0"/>
                </a:moveTo>
                <a:cubicBezTo>
                  <a:pt x="1910461" y="11849"/>
                  <a:pt x="7140994" y="-161459"/>
                  <a:pt x="7958384" y="0"/>
                </a:cubicBezTo>
                <a:cubicBezTo>
                  <a:pt x="8010419" y="144312"/>
                  <a:pt x="8050527" y="673209"/>
                  <a:pt x="7958384" y="1077218"/>
                </a:cubicBezTo>
                <a:cubicBezTo>
                  <a:pt x="5008871" y="931358"/>
                  <a:pt x="2430941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435B7-7918-4901-83B7-5E626D41E650}"/>
              </a:ext>
            </a:extLst>
          </p:cNvPr>
          <p:cNvSpPr txBox="1"/>
          <p:nvPr/>
        </p:nvSpPr>
        <p:spPr>
          <a:xfrm>
            <a:off x="5021130" y="2433502"/>
            <a:ext cx="7071360" cy="3416320"/>
          </a:xfrm>
          <a:custGeom>
            <a:avLst/>
            <a:gdLst>
              <a:gd name="connsiteX0" fmla="*/ 0 w 7071360"/>
              <a:gd name="connsiteY0" fmla="*/ 0 h 3416320"/>
              <a:gd name="connsiteX1" fmla="*/ 7071360 w 7071360"/>
              <a:gd name="connsiteY1" fmla="*/ 0 h 3416320"/>
              <a:gd name="connsiteX2" fmla="*/ 7071360 w 7071360"/>
              <a:gd name="connsiteY2" fmla="*/ 3416320 h 3416320"/>
              <a:gd name="connsiteX3" fmla="*/ 0 w 7071360"/>
              <a:gd name="connsiteY3" fmla="*/ 3416320 h 3416320"/>
              <a:gd name="connsiteX4" fmla="*/ 0 w 7071360"/>
              <a:gd name="connsiteY4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1360" h="3416320" fill="none" extrusionOk="0">
                <a:moveTo>
                  <a:pt x="0" y="0"/>
                </a:moveTo>
                <a:cubicBezTo>
                  <a:pt x="863087" y="5222"/>
                  <a:pt x="4187760" y="24918"/>
                  <a:pt x="7071360" y="0"/>
                </a:cubicBezTo>
                <a:cubicBezTo>
                  <a:pt x="6910115" y="1219428"/>
                  <a:pt x="7027600" y="2405311"/>
                  <a:pt x="7071360" y="3416320"/>
                </a:cubicBezTo>
                <a:cubicBezTo>
                  <a:pt x="5102348" y="3251559"/>
                  <a:pt x="2709235" y="3534470"/>
                  <a:pt x="0" y="3416320"/>
                </a:cubicBezTo>
                <a:cubicBezTo>
                  <a:pt x="-55725" y="3041098"/>
                  <a:pt x="17072" y="1237259"/>
                  <a:pt x="0" y="0"/>
                </a:cubicBezTo>
                <a:close/>
              </a:path>
              <a:path w="7071360" h="3416320" stroke="0" extrusionOk="0">
                <a:moveTo>
                  <a:pt x="0" y="0"/>
                </a:moveTo>
                <a:cubicBezTo>
                  <a:pt x="2985505" y="11849"/>
                  <a:pt x="4420656" y="-161459"/>
                  <a:pt x="7071360" y="0"/>
                </a:cubicBezTo>
                <a:cubicBezTo>
                  <a:pt x="7074490" y="1548882"/>
                  <a:pt x="6970184" y="2955689"/>
                  <a:pt x="7071360" y="3416320"/>
                </a:cubicBezTo>
                <a:cubicBezTo>
                  <a:pt x="5113334" y="3270460"/>
                  <a:pt x="2492942" y="3337996"/>
                  <a:pt x="0" y="3416320"/>
                </a:cubicBezTo>
                <a:cubicBezTo>
                  <a:pt x="74291" y="2504704"/>
                  <a:pt x="168006" y="1519919"/>
                  <a:pt x="0" y="0"/>
                </a:cubicBezTo>
                <a:close/>
              </a:path>
            </a:pathLst>
          </a:custGeom>
          <a:solidFill>
            <a:srgbClr val="00B05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sản xuất nông nghiệp đó có ích lợi cung cấp lương thực, thực phẩm, trang trí nhà cửa,...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vi-VN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ung cấp cho các hoạt động sản xuất khác (chế biến); buôn bán và mang lại các lợi ích kinh tế,...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AEC7CC-6A80-425F-9842-C4F253E04CA7}"/>
              </a:ext>
            </a:extLst>
          </p:cNvPr>
          <p:cNvSpPr/>
          <p:nvPr/>
        </p:nvSpPr>
        <p:spPr>
          <a:xfrm>
            <a:off x="4381163" y="1422373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9732" y="654650"/>
            <a:ext cx="12745345" cy="6078281"/>
          </a:xfrm>
          <a:prstGeom prst="rect">
            <a:avLst/>
          </a:prstGeom>
        </p:spPr>
      </p:pic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4235116"/>
            <a:ext cx="12191999" cy="2622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980" y="71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599191" y="1998863"/>
            <a:ext cx="112674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12763" algn="ctr" defTabSz="913765">
              <a:spcBef>
                <a:spcPct val="0"/>
              </a:spcBef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Vai trò và tầm quan trọng của hoạt động sản xuất nông nghiệp: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 defTabSz="91376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ung cấp lương thực, thực phẩm, trang trí nhà cửa,...;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 defTabSz="91376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ung cấp cho các hoạt động sản xuất khác (chế biến);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 defTabSz="91376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uôn bán và mang lại các lợi ích kinh tế,...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 defTabSz="91376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Bên cạnh đó trồng rừng, trồng cây giúp bảo vệ môi trường, chống xói mòn đất, ngăn mưa lũ,...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72FE4-262E-4E80-840F-A983EC696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455" y="822233"/>
            <a:ext cx="301778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1996981" y="1802967"/>
            <a:ext cx="5328379" cy="1911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Thực</a:t>
            </a:r>
            <a:r>
              <a:rPr kumimoji="0" lang="en-US" altLang="zh-CN" sz="5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hành</a:t>
            </a:r>
            <a:r>
              <a:rPr kumimoji="0" lang="en-US" altLang="zh-CN" sz="5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– </a:t>
            </a:r>
            <a:r>
              <a:rPr kumimoji="0" lang="en-US" altLang="zh-CN" sz="5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Vận</a:t>
            </a:r>
            <a:r>
              <a:rPr kumimoji="0" lang="en-US" altLang="zh-CN" sz="5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dụng</a:t>
            </a:r>
            <a:endParaRPr kumimoji="0" lang="zh-CN" altLang="en-US" sz="5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593869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458995" y="1705984"/>
            <a:ext cx="114282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Chia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kern="0" dirty="0">
                <a:solidFill>
                  <a:srgbClr val="00B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C5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2716" y="160421"/>
            <a:ext cx="11630526" cy="638475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CB59C3-92D2-401A-8068-CAAC6122A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2966720"/>
            <a:ext cx="3852634" cy="31282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ABBE1E-484A-4FB6-8016-3D5CFA2631AF}"/>
              </a:ext>
            </a:extLst>
          </p:cNvPr>
          <p:cNvSpPr/>
          <p:nvPr/>
        </p:nvSpPr>
        <p:spPr>
          <a:xfrm>
            <a:off x="866568" y="184024"/>
            <a:ext cx="10868132" cy="1446550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4873ADD-B310-489C-9F77-B57DD8281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213942"/>
              </p:ext>
            </p:extLst>
          </p:nvPr>
        </p:nvGraphicFramePr>
        <p:xfrm>
          <a:off x="3728720" y="2929792"/>
          <a:ext cx="7874001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212">
                  <a:extLst>
                    <a:ext uri="{9D8B030D-6E8A-4147-A177-3AD203B41FA5}">
                      <a16:colId xmlns:a16="http://schemas.microsoft.com/office/drawing/2014/main" val="971977862"/>
                    </a:ext>
                  </a:extLst>
                </a:gridCol>
                <a:gridCol w="1738525">
                  <a:extLst>
                    <a:ext uri="{9D8B030D-6E8A-4147-A177-3AD203B41FA5}">
                      <a16:colId xmlns:a16="http://schemas.microsoft.com/office/drawing/2014/main" val="1990488393"/>
                    </a:ext>
                  </a:extLst>
                </a:gridCol>
                <a:gridCol w="4039264">
                  <a:extLst>
                    <a:ext uri="{9D8B030D-6E8A-4147-A177-3AD203B41FA5}">
                      <a16:colId xmlns:a16="http://schemas.microsoft.com/office/drawing/2014/main" val="42922631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375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bưởi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chuối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0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39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118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27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8126" y="2010696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" y="111760"/>
            <a:ext cx="11805920" cy="6746239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00ED64-F342-43C2-8DEE-243879A86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69243"/>
              </p:ext>
            </p:extLst>
          </p:nvPr>
        </p:nvGraphicFramePr>
        <p:xfrm>
          <a:off x="680720" y="508000"/>
          <a:ext cx="11003282" cy="6151886"/>
        </p:xfrm>
        <a:graphic>
          <a:graphicData uri="http://schemas.openxmlformats.org/drawingml/2006/table">
            <a:tbl>
              <a:tblPr/>
              <a:tblGrid>
                <a:gridCol w="3667761">
                  <a:extLst>
                    <a:ext uri="{9D8B030D-6E8A-4147-A177-3AD203B41FA5}">
                      <a16:colId xmlns:a16="http://schemas.microsoft.com/office/drawing/2014/main" val="912512384"/>
                    </a:ext>
                  </a:extLst>
                </a:gridCol>
                <a:gridCol w="2378371">
                  <a:extLst>
                    <a:ext uri="{9D8B030D-6E8A-4147-A177-3AD203B41FA5}">
                      <a16:colId xmlns:a16="http://schemas.microsoft.com/office/drawing/2014/main" val="3378398459"/>
                    </a:ext>
                  </a:extLst>
                </a:gridCol>
                <a:gridCol w="4957150">
                  <a:extLst>
                    <a:ext uri="{9D8B030D-6E8A-4147-A177-3AD203B41FA5}">
                      <a16:colId xmlns:a16="http://schemas.microsoft.com/office/drawing/2014/main" val="2556623977"/>
                    </a:ext>
                  </a:extLst>
                </a:gridCol>
              </a:tblGrid>
              <a:tr h="2736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xuất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Ích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752185"/>
                  </a:ext>
                </a:extLst>
              </a:tr>
              <a:tr h="85074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Ngô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lương thực cho con 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làm thức ăn trong chăn nuôi.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023277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Chăn nuôi bò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Thịt, sữa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phẩm, sức kéo và phân bón.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6411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Chăn nuôi lợn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 và phân bón.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230874"/>
                  </a:ext>
                </a:extLst>
              </a:tr>
              <a:tr h="61989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Trồng lúa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Gạo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lương thực cho con người và xuất khẩu.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898476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Trồng cam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 cho con người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573504"/>
                  </a:ext>
                </a:extLst>
              </a:tr>
              <a:tr h="85074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Trồng khoai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Khoai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 cho con người và làm thức ăn trong chăn nuôi.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002233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Chăn nuôi dê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Thịt, sữa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 và phân bón.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75571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Chăn nuôi gà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Thịt, trứng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 cấp thực phẩm và phân bón.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450301"/>
                  </a:ext>
                </a:extLst>
              </a:tr>
              <a:tr h="504464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Chăn nuôi vịt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Thịt, trứng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6545" marR="16545" marT="16545" marB="165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4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73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074822" y="3425404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2" y="-1947214"/>
            <a:ext cx="9337366" cy="8195029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3826851" y="1595851"/>
            <a:ext cx="4381533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68" y="-2489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2570302" y="2730117"/>
            <a:ext cx="7418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dung bài,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thuộc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Chuẩn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tiếp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PangMenZhengDao" panose="02010600030101010101" pitchFamily="2" charset="-122"/>
                <a:cs typeface="Times New Roman" pitchFamily="18" charset="0"/>
                <a:sym typeface="Source Han Sans HW SC"/>
              </a:rPr>
              <a:t>theo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ource Han Sans HW SC"/>
              <a:ea typeface="PangMenZhengDao" panose="02010600030101010101" pitchFamily="2" charset="-122"/>
              <a:cs typeface="微软雅黑"/>
              <a:sym typeface="Source Han Sans HW SC"/>
            </a:endParaRPr>
          </a:p>
        </p:txBody>
      </p:sp>
    </p:spTree>
    <p:extLst>
      <p:ext uri="{BB962C8B-B14F-4D97-AF65-F5344CB8AC3E}">
        <p14:creationId xmlns:p14="http://schemas.microsoft.com/office/powerpoint/2010/main" val="4333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2"/>
          <a:stretch/>
        </p:blipFill>
        <p:spPr>
          <a:xfrm>
            <a:off x="-761495" y="796542"/>
            <a:ext cx="13643306" cy="6198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305" y="-23873"/>
            <a:ext cx="5664435" cy="68508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63" y="9186"/>
            <a:ext cx="3018237" cy="27599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2908DE-1529-4239-B4D7-B9F28C999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364" y="1697620"/>
            <a:ext cx="10059272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8289971" cy="7275773"/>
          </a:xfrm>
          <a:prstGeom prst="rect">
            <a:avLst/>
          </a:prstGeom>
        </p:spPr>
      </p:pic>
      <p:sp>
        <p:nvSpPr>
          <p:cNvPr id="8" name="文本框 6">
            <a:extLst>
              <a:ext uri="{FF2B5EF4-FFF2-40B4-BE49-F238E27FC236}">
                <a16:creationId xmlns:a16="http://schemas.microsoft.com/office/drawing/2014/main" id="{14E1C89D-F82E-46A6-B0B5-8C5C7843D6E8}"/>
              </a:ext>
            </a:extLst>
          </p:cNvPr>
          <p:cNvSpPr txBox="1"/>
          <p:nvPr/>
        </p:nvSpPr>
        <p:spPr>
          <a:xfrm>
            <a:off x="2383061" y="931651"/>
            <a:ext cx="438153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KHÁM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E8A47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E8A47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Verdana" panose="020B0604030504040204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132" y="0"/>
            <a:ext cx="5664435" cy="685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1" y="1460123"/>
            <a:ext cx="11614189" cy="2319397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664007" y="1714354"/>
            <a:ext cx="10511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54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742" y="-11240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1412240" y="81797"/>
            <a:ext cx="10322460" cy="1261884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kumimoji="0" lang="en-US" sz="3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endParaRPr kumimoji="0" lang="vi-VN" sz="3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" y="-19338"/>
            <a:ext cx="1575742" cy="1575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8147B-8E3A-4BD7-B2F7-18A1DED96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1" y="1343681"/>
            <a:ext cx="40386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F960E-D5BF-4B1E-8BCD-4405D89F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1" y="1343681"/>
            <a:ext cx="4105275" cy="30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F18D4-20CB-42D5-B489-B4E422D2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566" y="4105436"/>
            <a:ext cx="3960335" cy="2931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B0EFD2-A50C-4969-ADAB-EAFCDCE0A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637" y="4044726"/>
            <a:ext cx="4183539" cy="299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4BDA715-B9BA-4D6D-B604-A0B401FE1C72}"/>
              </a:ext>
            </a:extLst>
          </p:cNvPr>
          <p:cNvGrpSpPr/>
          <p:nvPr/>
        </p:nvGrpSpPr>
        <p:grpSpPr>
          <a:xfrm>
            <a:off x="8156754" y="4682999"/>
            <a:ext cx="4278451" cy="2175001"/>
            <a:chOff x="892354" y="3758439"/>
            <a:chExt cx="4278451" cy="2175001"/>
          </a:xfrm>
        </p:grpSpPr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3239D096-180D-40C7-8E1A-72702E5DE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A0630EB-6BBD-4FFB-9153-079D29F0B57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5644" y="-73017"/>
            <a:ext cx="7392921" cy="68508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64DE33E-6B03-4C6B-ABD1-872176EB4514}"/>
              </a:ext>
            </a:extLst>
          </p:cNvPr>
          <p:cNvGrpSpPr/>
          <p:nvPr/>
        </p:nvGrpSpPr>
        <p:grpSpPr>
          <a:xfrm>
            <a:off x="105104" y="1439917"/>
            <a:ext cx="5076496" cy="4125311"/>
            <a:chOff x="1130301" y="1343681"/>
            <a:chExt cx="8143875" cy="56934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8F936D-62A1-4001-BD27-4A9A76C1A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0301" y="1343681"/>
              <a:ext cx="4038600" cy="30099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BDD452-58ED-4F21-8348-9559B370A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901" y="1343681"/>
              <a:ext cx="4105275" cy="3038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90DD2E-83D9-44E8-97B9-A229A249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8566" y="4105436"/>
              <a:ext cx="3960335" cy="29317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9199CA-9EC2-4E15-B4D6-DAF7B0BC3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90637" y="4044726"/>
              <a:ext cx="4183539" cy="29924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30E17D-438F-4B34-AE22-153AECD80883}"/>
              </a:ext>
            </a:extLst>
          </p:cNvPr>
          <p:cNvSpPr txBox="1"/>
          <p:nvPr/>
        </p:nvSpPr>
        <p:spPr>
          <a:xfrm>
            <a:off x="5455387" y="1290284"/>
            <a:ext cx="6515896" cy="1569660"/>
          </a:xfrm>
          <a:custGeom>
            <a:avLst/>
            <a:gdLst>
              <a:gd name="connsiteX0" fmla="*/ 0 w 6515896"/>
              <a:gd name="connsiteY0" fmla="*/ 0 h 1569660"/>
              <a:gd name="connsiteX1" fmla="*/ 6515896 w 6515896"/>
              <a:gd name="connsiteY1" fmla="*/ 0 h 1569660"/>
              <a:gd name="connsiteX2" fmla="*/ 6515896 w 6515896"/>
              <a:gd name="connsiteY2" fmla="*/ 1569660 h 1569660"/>
              <a:gd name="connsiteX3" fmla="*/ 0 w 6515896"/>
              <a:gd name="connsiteY3" fmla="*/ 1569660 h 1569660"/>
              <a:gd name="connsiteX4" fmla="*/ 0 w 651589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896" h="1569660" fill="none" extrusionOk="0">
                <a:moveTo>
                  <a:pt x="0" y="0"/>
                </a:moveTo>
                <a:cubicBezTo>
                  <a:pt x="3134374" y="5222"/>
                  <a:pt x="4547068" y="24918"/>
                  <a:pt x="6515896" y="0"/>
                </a:cubicBezTo>
                <a:cubicBezTo>
                  <a:pt x="6613457" y="257633"/>
                  <a:pt x="6467505" y="890565"/>
                  <a:pt x="6515896" y="1569660"/>
                </a:cubicBezTo>
                <a:cubicBezTo>
                  <a:pt x="4119697" y="1404899"/>
                  <a:pt x="1326059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515896" h="1569660" stroke="0" extrusionOk="0">
                <a:moveTo>
                  <a:pt x="0" y="0"/>
                </a:moveTo>
                <a:cubicBezTo>
                  <a:pt x="2742344" y="11849"/>
                  <a:pt x="5062017" y="-161459"/>
                  <a:pt x="6515896" y="0"/>
                </a:cubicBezTo>
                <a:cubicBezTo>
                  <a:pt x="6490008" y="662121"/>
                  <a:pt x="6585308" y="1402874"/>
                  <a:pt x="6515896" y="1569660"/>
                </a:cubicBezTo>
                <a:cubicBezTo>
                  <a:pt x="5773674" y="1423800"/>
                  <a:pt x="1579434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Hoạt động sản xuất nông nghiệp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ương thực, thực phẩm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phục vụ con người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BA135-2B88-48E1-9382-448D5D7D3402}"/>
              </a:ext>
            </a:extLst>
          </p:cNvPr>
          <p:cNvSpPr txBox="1"/>
          <p:nvPr/>
        </p:nvSpPr>
        <p:spPr>
          <a:xfrm>
            <a:off x="5455387" y="3503125"/>
            <a:ext cx="6515896" cy="2062103"/>
          </a:xfrm>
          <a:custGeom>
            <a:avLst/>
            <a:gdLst>
              <a:gd name="connsiteX0" fmla="*/ 0 w 6515896"/>
              <a:gd name="connsiteY0" fmla="*/ 0 h 2062103"/>
              <a:gd name="connsiteX1" fmla="*/ 6515896 w 6515896"/>
              <a:gd name="connsiteY1" fmla="*/ 0 h 2062103"/>
              <a:gd name="connsiteX2" fmla="*/ 6515896 w 6515896"/>
              <a:gd name="connsiteY2" fmla="*/ 2062103 h 2062103"/>
              <a:gd name="connsiteX3" fmla="*/ 0 w 6515896"/>
              <a:gd name="connsiteY3" fmla="*/ 2062103 h 2062103"/>
              <a:gd name="connsiteX4" fmla="*/ 0 w 6515896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5896" h="2062103" fill="none" extrusionOk="0">
                <a:moveTo>
                  <a:pt x="0" y="0"/>
                </a:moveTo>
                <a:cubicBezTo>
                  <a:pt x="3134374" y="5222"/>
                  <a:pt x="4547068" y="24918"/>
                  <a:pt x="6515896" y="0"/>
                </a:cubicBezTo>
                <a:cubicBezTo>
                  <a:pt x="6354651" y="602541"/>
                  <a:pt x="6472136" y="1321515"/>
                  <a:pt x="6515896" y="2062103"/>
                </a:cubicBezTo>
                <a:cubicBezTo>
                  <a:pt x="4119697" y="1897342"/>
                  <a:pt x="1326059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6515896" h="2062103" stroke="0" extrusionOk="0">
                <a:moveTo>
                  <a:pt x="0" y="0"/>
                </a:moveTo>
                <a:cubicBezTo>
                  <a:pt x="2742344" y="11849"/>
                  <a:pt x="5062017" y="-161459"/>
                  <a:pt x="6515896" y="0"/>
                </a:cubicBezTo>
                <a:cubicBezTo>
                  <a:pt x="6519026" y="760657"/>
                  <a:pt x="6414720" y="1587749"/>
                  <a:pt x="6515896" y="2062103"/>
                </a:cubicBezTo>
                <a:cubicBezTo>
                  <a:pt x="5773674" y="1916243"/>
                  <a:pt x="1579434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Hoạt động sản xuất thủ công, công nghiệp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sản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1" y="3189831"/>
            <a:ext cx="12191999" cy="3668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0" y="-3251200"/>
            <a:ext cx="13016611" cy="9865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8" y="-16042"/>
            <a:ext cx="5664435" cy="6850808"/>
          </a:xfrm>
          <a:prstGeom prst="rect">
            <a:avLst/>
          </a:prstGeom>
        </p:spPr>
      </p:pic>
      <p:sp>
        <p:nvSpPr>
          <p:cNvPr id="7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474279" y="1696258"/>
            <a:ext cx="9663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Hoạt động sản xuất nông nghiệp làm ra các sản phẩm để phục vụ cuộc sống con người (thức ăn, đồ uống, trang trí nhà cửa, thuốc,...)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àm nguyên liệu cho các ngành sản xuất khác (sản xuất thủ công, công nghiệp)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Đ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 bán hoặc xuất khẩu thu lại lợi ích kinh tế, ...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857BC-AABE-4DEA-B12D-DCA21412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35" y="727554"/>
            <a:ext cx="326773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4" y="4992496"/>
            <a:ext cx="5950212" cy="25727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3330" y="1893196"/>
            <a:ext cx="11700387" cy="2615381"/>
          </a:xfrm>
          <a:prstGeom prst="roundRect">
            <a:avLst/>
          </a:prstGeom>
          <a:solidFill>
            <a:schemeClr val="bg1">
              <a:alpha val="83000"/>
            </a:schemeClr>
          </a:solidFill>
          <a:ln w="98425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文本框 34">
            <a:extLst>
              <a:ext uri="{FF2B5EF4-FFF2-40B4-BE49-F238E27FC236}">
                <a16:creationId xmlns:a16="http://schemas.microsoft.com/office/drawing/2014/main" id="{2B8075FB-CC11-41C6-892F-DBCE6CA63AB1}"/>
              </a:ext>
            </a:extLst>
          </p:cNvPr>
          <p:cNvSpPr txBox="1"/>
          <p:nvPr/>
        </p:nvSpPr>
        <p:spPr>
          <a:xfrm>
            <a:off x="194190" y="2173784"/>
            <a:ext cx="11898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vi-VN" sz="5400" b="1" dirty="0">
                <a:solidFill>
                  <a:srgbClr val="FF0000"/>
                </a:solidFill>
              </a:rPr>
              <a:t>2. Ích lợi của một số sản phẩm nông nghiệp ở địa phương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pic>
        <p:nvPicPr>
          <p:cNvPr id="4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5" b="29462"/>
          <a:stretch/>
        </p:blipFill>
        <p:spPr>
          <a:xfrm>
            <a:off x="-198281" y="4139381"/>
            <a:ext cx="12191999" cy="3463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581" y="-11240"/>
            <a:ext cx="5664435" cy="685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07" y="-168625"/>
            <a:ext cx="2486652" cy="22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1053525" y="191036"/>
            <a:ext cx="10868132" cy="1323439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000" b="1" kern="0" dirty="0">
                <a:solidFill>
                  <a:srgbClr val="FF0000"/>
                </a:solidFill>
                <a:cs typeface="Times New Roman" pitchFamily="18" charset="0"/>
              </a:rPr>
              <a:t>Thảo luận về ích lợi của hoạt động sản xuất nông nghiệp ở địa phương em.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27" y="126440"/>
            <a:ext cx="1575742" cy="1575742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80A5AE2-42EB-4C4D-90BD-CD52DD9B4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7" y="2329116"/>
            <a:ext cx="4955690" cy="4031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EA571-5DBF-4EBE-B020-8C269FBFAD4B}"/>
              </a:ext>
            </a:extLst>
          </p:cNvPr>
          <p:cNvSpPr txBox="1"/>
          <p:nvPr/>
        </p:nvSpPr>
        <p:spPr>
          <a:xfrm>
            <a:off x="5605216" y="1997839"/>
            <a:ext cx="6120137" cy="1569660"/>
          </a:xfrm>
          <a:custGeom>
            <a:avLst/>
            <a:gdLst>
              <a:gd name="connsiteX0" fmla="*/ 0 w 6120137"/>
              <a:gd name="connsiteY0" fmla="*/ 0 h 1569660"/>
              <a:gd name="connsiteX1" fmla="*/ 6120137 w 6120137"/>
              <a:gd name="connsiteY1" fmla="*/ 0 h 1569660"/>
              <a:gd name="connsiteX2" fmla="*/ 6120137 w 6120137"/>
              <a:gd name="connsiteY2" fmla="*/ 1569660 h 1569660"/>
              <a:gd name="connsiteX3" fmla="*/ 0 w 6120137"/>
              <a:gd name="connsiteY3" fmla="*/ 1569660 h 1569660"/>
              <a:gd name="connsiteX4" fmla="*/ 0 w 6120137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137" h="1569660" fill="none" extrusionOk="0">
                <a:moveTo>
                  <a:pt x="0" y="0"/>
                </a:moveTo>
                <a:cubicBezTo>
                  <a:pt x="2698884" y="5222"/>
                  <a:pt x="4874690" y="24918"/>
                  <a:pt x="6120137" y="0"/>
                </a:cubicBezTo>
                <a:cubicBezTo>
                  <a:pt x="6217698" y="257633"/>
                  <a:pt x="6071746" y="890565"/>
                  <a:pt x="6120137" y="1569660"/>
                </a:cubicBezTo>
                <a:cubicBezTo>
                  <a:pt x="3916427" y="1404899"/>
                  <a:pt x="676076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120137" h="1569660" stroke="0" extrusionOk="0">
                <a:moveTo>
                  <a:pt x="0" y="0"/>
                </a:moveTo>
                <a:cubicBezTo>
                  <a:pt x="1555041" y="11849"/>
                  <a:pt x="5157834" y="-161459"/>
                  <a:pt x="6120137" y="0"/>
                </a:cubicBezTo>
                <a:cubicBezTo>
                  <a:pt x="6094249" y="662121"/>
                  <a:pt x="6189549" y="1402874"/>
                  <a:pt x="6120137" y="1569660"/>
                </a:cubicBezTo>
                <a:cubicBezTo>
                  <a:pt x="3970262" y="1423800"/>
                  <a:pt x="184537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9435B7-7918-4901-83B7-5E626D41E650}"/>
              </a:ext>
            </a:extLst>
          </p:cNvPr>
          <p:cNvSpPr txBox="1"/>
          <p:nvPr/>
        </p:nvSpPr>
        <p:spPr>
          <a:xfrm>
            <a:off x="5605216" y="4046853"/>
            <a:ext cx="6120137" cy="1200329"/>
          </a:xfrm>
          <a:custGeom>
            <a:avLst/>
            <a:gdLst>
              <a:gd name="connsiteX0" fmla="*/ 0 w 6120137"/>
              <a:gd name="connsiteY0" fmla="*/ 0 h 1200329"/>
              <a:gd name="connsiteX1" fmla="*/ 6120137 w 6120137"/>
              <a:gd name="connsiteY1" fmla="*/ 0 h 1200329"/>
              <a:gd name="connsiteX2" fmla="*/ 6120137 w 6120137"/>
              <a:gd name="connsiteY2" fmla="*/ 1200329 h 1200329"/>
              <a:gd name="connsiteX3" fmla="*/ 0 w 6120137"/>
              <a:gd name="connsiteY3" fmla="*/ 1200329 h 1200329"/>
              <a:gd name="connsiteX4" fmla="*/ 0 w 6120137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0137" h="1200329" fill="none" extrusionOk="0">
                <a:moveTo>
                  <a:pt x="0" y="0"/>
                </a:moveTo>
                <a:cubicBezTo>
                  <a:pt x="2698884" y="5222"/>
                  <a:pt x="4874690" y="24918"/>
                  <a:pt x="6120137" y="0"/>
                </a:cubicBezTo>
                <a:cubicBezTo>
                  <a:pt x="6186871" y="180425"/>
                  <a:pt x="6173154" y="1037242"/>
                  <a:pt x="6120137" y="1200329"/>
                </a:cubicBezTo>
                <a:cubicBezTo>
                  <a:pt x="3916427" y="1035568"/>
                  <a:pt x="67607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120137" h="1200329" stroke="0" extrusionOk="0">
                <a:moveTo>
                  <a:pt x="0" y="0"/>
                </a:moveTo>
                <a:cubicBezTo>
                  <a:pt x="1555041" y="11849"/>
                  <a:pt x="5157834" y="-161459"/>
                  <a:pt x="6120137" y="0"/>
                </a:cubicBezTo>
                <a:cubicBezTo>
                  <a:pt x="6045095" y="255061"/>
                  <a:pt x="6190659" y="845340"/>
                  <a:pt x="6120137" y="1200329"/>
                </a:cubicBezTo>
                <a:cubicBezTo>
                  <a:pt x="3970262" y="1054469"/>
                  <a:pt x="184537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47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596</Words>
  <Application>Microsoft Office PowerPoint</Application>
  <PresentationFormat>Widescreen</PresentationFormat>
  <Paragraphs>68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Algerian</vt:lpstr>
      <vt:lpstr>Arial</vt:lpstr>
      <vt:lpstr>Calibri</vt:lpstr>
      <vt:lpstr>Calibri Light</vt:lpstr>
      <vt:lpstr>等线</vt:lpstr>
      <vt:lpstr>等线 Light</vt:lpstr>
      <vt:lpstr>Georgia</vt:lpstr>
      <vt:lpstr>PangMenZhengDao</vt:lpstr>
      <vt:lpstr>Source Han Sans HW SC</vt:lpstr>
      <vt:lpstr>Times New Roman</vt:lpstr>
      <vt:lpstr>Verdana</vt:lpstr>
      <vt:lpstr>思源黑体 CN Bold</vt:lpstr>
      <vt:lpstr>千图网海量PPT模板www.58pic.com ​​</vt:lpstr>
      <vt:lpstr>Custom Design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31</cp:revision>
  <dcterms:created xsi:type="dcterms:W3CDTF">2022-08-11T01:45:13Z</dcterms:created>
  <dcterms:modified xsi:type="dcterms:W3CDTF">2022-11-24T06:46:19Z</dcterms:modified>
</cp:coreProperties>
</file>