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301" r:id="rId3"/>
    <p:sldId id="302" r:id="rId4"/>
    <p:sldId id="291" r:id="rId5"/>
    <p:sldId id="304" r:id="rId6"/>
    <p:sldId id="272" r:id="rId7"/>
    <p:sldId id="295" r:id="rId8"/>
    <p:sldId id="303" r:id="rId9"/>
    <p:sldId id="305" r:id="rId10"/>
    <p:sldId id="306" r:id="rId11"/>
    <p:sldId id="307" r:id="rId12"/>
    <p:sldId id="308" r:id="rId13"/>
    <p:sldId id="309" r:id="rId14"/>
    <p:sldId id="310" r:id="rId15"/>
    <p:sldId id="287" r:id="rId16"/>
    <p:sldId id="261" r:id="rId17"/>
    <p:sldId id="311" r:id="rId18"/>
    <p:sldId id="312" r:id="rId19"/>
    <p:sldId id="289" r:id="rId20"/>
    <p:sldId id="313" r:id="rId21"/>
    <p:sldId id="314"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3D6E6-115E-4473-A2CE-4CE4D794BF70}" type="datetimeFigureOut">
              <a:rPr lang="en-US" smtClean="0"/>
              <a:t>24/11/2022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A7BAB-9744-46F1-AD4E-CB73985C7D89}" type="slidenum">
              <a:rPr lang="en-US" smtClean="0"/>
              <a:t>‹#›</a:t>
            </a:fld>
            <a:endParaRPr lang="en-US"/>
          </a:p>
        </p:txBody>
      </p:sp>
    </p:spTree>
    <p:extLst>
      <p:ext uri="{BB962C8B-B14F-4D97-AF65-F5344CB8AC3E}">
        <p14:creationId xmlns:p14="http://schemas.microsoft.com/office/powerpoint/2010/main" val="57495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505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931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có thể chia nhóm 5, mỗi nhóm làm 1 tranh để nhanh hoặc nhóm nào cũng đều thảo luận 5 tranh.</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481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có thể chia nhóm 5, mỗi nhóm làm 1 tranh để nhanh hoặc nhóm nào cũng đều thảo luận 5 tranh.</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014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699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001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509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733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78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671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585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766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635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2254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044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74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760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3876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91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182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02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239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3F9001-C884-428E-AADC-EA201C71AB5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0F7A842-AC08-4037-85B8-4A8895E75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A75AD-D264-4726-90C8-48B8A675A1DE}"/>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041F02A5-2091-4861-945F-F6EC135DE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CFDF73-0FE6-4712-BD9F-3B7D23261618}"/>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5185526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FA6B5F-5CFD-4E98-8B27-7E46EBF4BA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6296438-BF5F-490D-95F0-A5FE4C1515B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6814AE-60E8-4015-AC40-F3DEFEFC3E76}"/>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AD4F257F-1826-47B6-810D-84BB9D45E1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F84C5E-C79E-4831-AB98-D4586C84E908}"/>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2585174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2E47D4-0509-4369-9D4C-B37FB741AC2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15C853-3F74-456C-BFC5-CEA87316A5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72CBCD-48A6-45BB-A238-1055D395C54D}"/>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1BDA71C7-E0B2-4E09-9F59-05F12B9740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E528BB-BE59-4379-B8E5-AF799FD0B39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
        <p:nvSpPr>
          <p:cNvPr id="7" name="副标题 2">
            <a:extLst>
              <a:ext uri="{FF2B5EF4-FFF2-40B4-BE49-F238E27FC236}">
                <a16:creationId xmlns:a16="http://schemas.microsoft.com/office/drawing/2014/main" id="{18886A82-F657-45E2-A778-677270441494}"/>
              </a:ext>
            </a:extLst>
          </p:cNvPr>
          <p:cNvSpPr>
            <a:spLocks noGrp="1"/>
          </p:cNvSpPr>
          <p:nvPr userDrawn="1"/>
        </p:nvSpPr>
        <p:spPr>
          <a:xfrm>
            <a:off x="2056972" y="3271044"/>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感谢您下载包图网平台上提供的</a:t>
            </a:r>
            <a:r>
              <a:rPr lang="en-US" altLang="zh-CN"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PPT</a:t>
            </a: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endParaRPr>
          </a:p>
          <a:p>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20088115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E8725-CB73-4BF7-9D40-33E91FB07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016B5B-7914-4801-9BA6-AFC70D74498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58FC671-F821-434C-B8DF-E02B58D62B53}"/>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7168DEC4-F2C7-4B5A-9131-910308634C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5514E0-7209-42B1-980A-C8939B40BB26}"/>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4456606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73D749-6DEB-4794-A6B7-F89F43903E2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CC5225-1CF3-49CE-BDD5-B93B4FC9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EFE670-2A43-40E3-9300-0F8166C1AB5A}"/>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5A407F20-35B0-4D8D-A526-222F9D2197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1F0924-FD06-4F8D-B69A-C66134A06BE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2396443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7EA22-5040-4D81-8180-9D8D562144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FDAC6-F203-438F-8F27-81DA1684F9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F6CEDC3-8CB5-4A82-969B-E2837C0403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DAD9DE6-D4BD-4F62-A177-49BC64D605B6}"/>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ED2D2626-5349-4458-9B8A-64EC15EDA4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B0B225-2402-4ABD-80C4-497CE848B28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23265202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8B4AA-99D9-48EB-BD84-8E2BF246EF4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D3A1D64-6FF8-4AF1-A720-0772A5A24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7895B1A-916F-451D-A2FC-20194F22E03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F6A227C-17E6-4673-86D9-1A48C0166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A908B-A3E0-4C15-A8BA-82A01AB7D06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4F4B736-655C-4EA7-9C63-9D350D3846F7}"/>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8" name="页脚占位符 7">
            <a:extLst>
              <a:ext uri="{FF2B5EF4-FFF2-40B4-BE49-F238E27FC236}">
                <a16:creationId xmlns:a16="http://schemas.microsoft.com/office/drawing/2014/main" id="{5DBCCCC0-50E2-4F86-844F-4503C4F9FBB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685F5A3-0BB2-4465-A011-78E35CE96B29}"/>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3696833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318B54-BCE8-42AD-AAB7-5F92865CC28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1EFECE-4B8B-48DC-9081-99A31AC2EA7C}"/>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4" name="页脚占位符 3">
            <a:extLst>
              <a:ext uri="{FF2B5EF4-FFF2-40B4-BE49-F238E27FC236}">
                <a16:creationId xmlns:a16="http://schemas.microsoft.com/office/drawing/2014/main" id="{D398DE05-A1AE-48DE-B436-20DC7947CF4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6D48275-E3D3-4410-9D1C-5456B5ADBEAF}"/>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42456965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F626A7F-23DF-482B-8135-3AB0C0898673}"/>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3" name="页脚占位符 2">
            <a:extLst>
              <a:ext uri="{FF2B5EF4-FFF2-40B4-BE49-F238E27FC236}">
                <a16:creationId xmlns:a16="http://schemas.microsoft.com/office/drawing/2014/main" id="{4A40428C-ABD6-4803-AF48-90AD2531DA2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4F69F35-1C8C-4593-8CD4-46A83281035D}"/>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8039106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63A06-318D-433F-8476-CC88BA9C94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00331E-3A6E-4F6B-801B-500A24E8B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5C88777-B739-4041-9A71-7D5F695A5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EB3FAF6-E895-418A-B06C-1876A06A73E2}"/>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39BDC951-C202-425E-B615-D6D8A4AA95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8BAE7F-46B1-4549-99FD-176A5FCD967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3913235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8CCA6E-E8A0-4D41-957B-05D171A40B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3FC3E7-1A46-45A2-974D-F28B8D818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DC441E-8F2E-4761-8BF0-D349D48E2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7FC91C8-62AB-4617-B48B-31B13319A4BD}"/>
              </a:ext>
            </a:extLst>
          </p:cNvPr>
          <p:cNvSpPr>
            <a:spLocks noGrp="1"/>
          </p:cNvSpPr>
          <p:nvPr>
            <p:ph type="dt" sz="half" idx="10"/>
          </p:nvPr>
        </p:nvSpPr>
        <p:spPr/>
        <p:txBody>
          <a:bodyPr/>
          <a:lstStyle/>
          <a:p>
            <a:fld id="{CA3D4C49-1110-4CC8-A922-15A2BAC40AF1}" type="datetimeFigureOut">
              <a:rPr lang="zh-CN" altLang="en-US" smtClean="0"/>
              <a:t>2022/11/24</a:t>
            </a:fld>
            <a:endParaRPr lang="zh-CN" altLang="en-US"/>
          </a:p>
        </p:txBody>
      </p:sp>
      <p:sp>
        <p:nvSpPr>
          <p:cNvPr id="6" name="页脚占位符 5">
            <a:extLst>
              <a:ext uri="{FF2B5EF4-FFF2-40B4-BE49-F238E27FC236}">
                <a16:creationId xmlns:a16="http://schemas.microsoft.com/office/drawing/2014/main" id="{D9F5A5A7-4064-48AA-8CE8-2464C67E74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FB9982-46E1-4EA2-85C0-DD39065A6768}"/>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367623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86CCA2-66BE-4221-8DB6-2A71EA950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09DF75-6E0F-4141-93D5-208100F9E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821C65-D901-4A4D-989B-2FB489061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D4C49-1110-4CC8-A922-15A2BAC40AF1}" type="datetimeFigureOut">
              <a:rPr lang="zh-CN" altLang="en-US" smtClean="0"/>
              <a:t>2022/11/24</a:t>
            </a:fld>
            <a:endParaRPr lang="zh-CN" altLang="en-US"/>
          </a:p>
        </p:txBody>
      </p:sp>
      <p:sp>
        <p:nvSpPr>
          <p:cNvPr id="5" name="页脚占位符 4">
            <a:extLst>
              <a:ext uri="{FF2B5EF4-FFF2-40B4-BE49-F238E27FC236}">
                <a16:creationId xmlns:a16="http://schemas.microsoft.com/office/drawing/2014/main" id="{225F37AE-77A6-496F-979B-CF8D7FD7F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1227C2-1EEC-45C3-8304-3AB429D07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93652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7" name="图片 26">
            <a:extLst>
              <a:ext uri="{FF2B5EF4-FFF2-40B4-BE49-F238E27FC236}">
                <a16:creationId xmlns:a16="http://schemas.microsoft.com/office/drawing/2014/main" id="{ED642B2E-AAA7-4588-BDD8-6BDC77535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62" y="4612212"/>
            <a:ext cx="3288134" cy="1672091"/>
          </a:xfrm>
          <a:prstGeom prst="rect">
            <a:avLst/>
          </a:prstGeom>
        </p:spPr>
      </p:pic>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1" name="图片 30">
            <a:extLst>
              <a:ext uri="{FF2B5EF4-FFF2-40B4-BE49-F238E27FC236}">
                <a16:creationId xmlns:a16="http://schemas.microsoft.com/office/drawing/2014/main" id="{35ABED0E-B463-4D5A-8285-AE535CC6E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9295" y="1224183"/>
            <a:ext cx="2200859" cy="1119187"/>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9">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47" name="图片 46">
            <a:extLst>
              <a:ext uri="{FF2B5EF4-FFF2-40B4-BE49-F238E27FC236}">
                <a16:creationId xmlns:a16="http://schemas.microsoft.com/office/drawing/2014/main" id="{B00A3C25-40C4-4D94-BD71-EA33B4D4421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423490" y="3142402"/>
            <a:ext cx="2277617" cy="2277617"/>
          </a:xfrm>
          <a:prstGeom prst="rect">
            <a:avLst/>
          </a:prstGeom>
        </p:spPr>
      </p:pic>
      <p:pic>
        <p:nvPicPr>
          <p:cNvPr id="49" name="图片 48">
            <a:extLst>
              <a:ext uri="{FF2B5EF4-FFF2-40B4-BE49-F238E27FC236}">
                <a16:creationId xmlns:a16="http://schemas.microsoft.com/office/drawing/2014/main" id="{03DBF545-69AB-4068-8E44-8DD0DE1FF1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3506" y="2939711"/>
            <a:ext cx="1157288" cy="875385"/>
          </a:xfrm>
          <a:prstGeom prst="rect">
            <a:avLst/>
          </a:prstGeom>
        </p:spPr>
      </p:pic>
      <p:pic>
        <p:nvPicPr>
          <p:cNvPr id="18" name="图片 17">
            <a:extLst>
              <a:ext uri="{FF2B5EF4-FFF2-40B4-BE49-F238E27FC236}">
                <a16:creationId xmlns:a16="http://schemas.microsoft.com/office/drawing/2014/main" id="{95AD42A8-C2C4-48D8-A18C-06E2BB6D7A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1521" y="1236732"/>
            <a:ext cx="5070562" cy="1672092"/>
          </a:xfrm>
          <a:prstGeom prst="rect">
            <a:avLst/>
          </a:prstGeom>
        </p:spPr>
      </p:pic>
      <p:sp>
        <p:nvSpPr>
          <p:cNvPr id="26" name="矩形: 圆角 17">
            <a:extLst>
              <a:ext uri="{FF2B5EF4-FFF2-40B4-BE49-F238E27FC236}">
                <a16:creationId xmlns:a16="http://schemas.microsoft.com/office/drawing/2014/main" id="{A0539303-8954-46DA-AEED-1148E04B89BD}"/>
              </a:ext>
            </a:extLst>
          </p:cNvPr>
          <p:cNvSpPr/>
          <p:nvPr/>
        </p:nvSpPr>
        <p:spPr>
          <a:xfrm>
            <a:off x="4321269" y="4077093"/>
            <a:ext cx="7506652" cy="2259866"/>
          </a:xfrm>
          <a:prstGeom prst="roundRect">
            <a:avLst>
              <a:gd name="adj" fmla="val 11805"/>
            </a:avLst>
          </a:prstGeom>
          <a:solidFill>
            <a:schemeClr val="bg1">
              <a:alpha val="92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8" name="文本框 18">
            <a:extLst>
              <a:ext uri="{FF2B5EF4-FFF2-40B4-BE49-F238E27FC236}">
                <a16:creationId xmlns:a16="http://schemas.microsoft.com/office/drawing/2014/main" id="{1132A756-7566-44CA-9271-0C5B77672217}"/>
              </a:ext>
            </a:extLst>
          </p:cNvPr>
          <p:cNvSpPr txBox="1"/>
          <p:nvPr/>
        </p:nvSpPr>
        <p:spPr>
          <a:xfrm>
            <a:off x="7022083" y="4148189"/>
            <a:ext cx="2269904" cy="707886"/>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Đạo</a:t>
            </a:r>
            <a:r>
              <a:rPr kumimoji="0" lang="en-US" altLang="zh-CN" sz="4000" b="0" i="0" u="sng"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4000" b="0" i="0" u="sng"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đức</a:t>
            </a:r>
            <a:endParaRPr kumimoji="0" lang="zh-CN" altLang="en-US" sz="4000" b="0" i="0" u="sng"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 name="TextBox 1"/>
          <p:cNvSpPr txBox="1"/>
          <p:nvPr/>
        </p:nvSpPr>
        <p:spPr>
          <a:xfrm>
            <a:off x="3195637" y="1642581"/>
            <a:ext cx="35481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Chào</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mừng</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các</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bạn</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p>
        </p:txBody>
      </p:sp>
      <p:pic>
        <p:nvPicPr>
          <p:cNvPr id="3" name="Picture 2">
            <a:extLst>
              <a:ext uri="{FF2B5EF4-FFF2-40B4-BE49-F238E27FC236}">
                <a16:creationId xmlns:a16="http://schemas.microsoft.com/office/drawing/2014/main" id="{2C668E82-DC72-4E68-9880-1DD609175CC9}"/>
              </a:ext>
            </a:extLst>
          </p:cNvPr>
          <p:cNvPicPr>
            <a:picLocks noChangeAspect="1"/>
          </p:cNvPicPr>
          <p:nvPr/>
        </p:nvPicPr>
        <p:blipFill>
          <a:blip r:embed="rId13"/>
          <a:stretch>
            <a:fillRect/>
          </a:stretch>
        </p:blipFill>
        <p:spPr>
          <a:xfrm>
            <a:off x="4230626" y="4804576"/>
            <a:ext cx="7846232" cy="1359526"/>
          </a:xfrm>
          <a:prstGeom prst="rect">
            <a:avLst/>
          </a:prstGeom>
        </p:spPr>
      </p:pic>
    </p:spTree>
    <p:extLst>
      <p:ext uri="{BB962C8B-B14F-4D97-AF65-F5344CB8AC3E}">
        <p14:creationId xmlns:p14="http://schemas.microsoft.com/office/powerpoint/2010/main" val="109297297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900" decel="100000" fill="hold"/>
                                        <p:tgtEl>
                                          <p:spTgt spid="4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42"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10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outVertical)">
                                      <p:cBhvr>
                                        <p:cTn id="50" dur="10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1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0" name="图片 3">
            <a:extLst>
              <a:ext uri="{FF2B5EF4-FFF2-40B4-BE49-F238E27FC236}">
                <a16:creationId xmlns:a16="http://schemas.microsoft.com/office/drawing/2014/main" id="{11659AF4-CDAC-4BBF-B34A-5E3F8972F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551" y="4691149"/>
            <a:ext cx="1139746" cy="2008124"/>
          </a:xfrm>
          <a:prstGeom prst="rect">
            <a:avLst/>
          </a:prstGeom>
        </p:spPr>
      </p:pic>
      <p:grpSp>
        <p:nvGrpSpPr>
          <p:cNvPr id="26" name="Group 25">
            <a:extLst>
              <a:ext uri="{FF2B5EF4-FFF2-40B4-BE49-F238E27FC236}">
                <a16:creationId xmlns:a16="http://schemas.microsoft.com/office/drawing/2014/main" id="{6177482C-1EA9-42A0-B458-7FDA4397D2A2}"/>
              </a:ext>
            </a:extLst>
          </p:cNvPr>
          <p:cNvGrpSpPr/>
          <p:nvPr/>
        </p:nvGrpSpPr>
        <p:grpSpPr>
          <a:xfrm>
            <a:off x="5886549" y="1452054"/>
            <a:ext cx="5980224" cy="4369626"/>
            <a:chOff x="4972113" y="2435364"/>
            <a:chExt cx="6591365" cy="3394130"/>
          </a:xfrm>
        </p:grpSpPr>
        <p:pic>
          <p:nvPicPr>
            <p:cNvPr id="32" name="图片 7">
              <a:extLst>
                <a:ext uri="{FF2B5EF4-FFF2-40B4-BE49-F238E27FC236}">
                  <a16:creationId xmlns:a16="http://schemas.microsoft.com/office/drawing/2014/main" id="{A04D071E-9CD3-45BA-AE47-4A6BC8F38A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2113" y="2435364"/>
              <a:ext cx="6591365" cy="3394130"/>
            </a:xfrm>
            <a:prstGeom prst="rect">
              <a:avLst/>
            </a:prstGeom>
          </p:spPr>
        </p:pic>
        <p:sp>
          <p:nvSpPr>
            <p:cNvPr id="34" name="Rectangle: Rounded Corners 38">
              <a:extLst>
                <a:ext uri="{FF2B5EF4-FFF2-40B4-BE49-F238E27FC236}">
                  <a16:creationId xmlns:a16="http://schemas.microsoft.com/office/drawing/2014/main" id="{917DF996-DC0C-4D10-8771-B012908756B5}"/>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文本框 18">
            <a:extLst>
              <a:ext uri="{FF2B5EF4-FFF2-40B4-BE49-F238E27FC236}">
                <a16:creationId xmlns:a16="http://schemas.microsoft.com/office/drawing/2014/main" id="{8FF5D4B2-49D5-4466-982E-F9F69E18FE1D}"/>
              </a:ext>
            </a:extLst>
          </p:cNvPr>
          <p:cNvSpPr txBox="1"/>
          <p:nvPr/>
        </p:nvSpPr>
        <p:spPr>
          <a:xfrm>
            <a:off x="6536469" y="3703857"/>
            <a:ext cx="4845349" cy="1569660"/>
          </a:xfrm>
          <a:prstGeom prst="rect">
            <a:avLst/>
          </a:prstGeom>
          <a:noFill/>
          <a:ln>
            <a:noFill/>
          </a:ln>
        </p:spPr>
        <p:txBody>
          <a:bodyPr wrap="square" rtlCol="0">
            <a:spAutoFit/>
          </a:bodyPr>
          <a:lstStyle/>
          <a:p>
            <a:pPr lvl="0" algn="just"/>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=&gt; Ham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học</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hỏi</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và</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đặt</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câu</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hỏi</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về</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mọi</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thứ</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xung</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quanh</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2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mình</a:t>
            </a:r>
            <a:r>
              <a:rPr lang="en-US" altLang="zh-CN" sz="32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30" name="文本框 18">
            <a:extLst>
              <a:ext uri="{FF2B5EF4-FFF2-40B4-BE49-F238E27FC236}">
                <a16:creationId xmlns:a16="http://schemas.microsoft.com/office/drawing/2014/main" id="{54EE3227-F4BF-40EC-ABA5-850CC6455C48}"/>
              </a:ext>
            </a:extLst>
          </p:cNvPr>
          <p:cNvSpPr txBox="1"/>
          <p:nvPr/>
        </p:nvSpPr>
        <p:spPr>
          <a:xfrm>
            <a:off x="6471952" y="2101751"/>
            <a:ext cx="5018063" cy="1569660"/>
          </a:xfrm>
          <a:prstGeom prst="rect">
            <a:avLst/>
          </a:prstGeom>
          <a:noFill/>
          <a:ln>
            <a:noFill/>
          </a:ln>
        </p:spPr>
        <p:txBody>
          <a:bodyPr wrap="square" rtlCol="0">
            <a:spAutoFit/>
          </a:bodyPr>
          <a:lstStyle/>
          <a:p>
            <a:pPr lvl="0" algn="just"/>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Ngọc thích tìm hiểu và đặt câu hỏi về mọi thứ xung quanh mình.</a:t>
            </a:r>
          </a:p>
        </p:txBody>
      </p:sp>
      <p:grpSp>
        <p:nvGrpSpPr>
          <p:cNvPr id="41" name="Group 40">
            <a:extLst>
              <a:ext uri="{FF2B5EF4-FFF2-40B4-BE49-F238E27FC236}">
                <a16:creationId xmlns:a16="http://schemas.microsoft.com/office/drawing/2014/main" id="{E1E6595F-F369-4C22-8769-DA87D30C18BB}"/>
              </a:ext>
            </a:extLst>
          </p:cNvPr>
          <p:cNvGrpSpPr/>
          <p:nvPr/>
        </p:nvGrpSpPr>
        <p:grpSpPr>
          <a:xfrm>
            <a:off x="211330" y="75385"/>
            <a:ext cx="11980670" cy="887446"/>
            <a:chOff x="7916273" y="1051832"/>
            <a:chExt cx="4054054" cy="1327785"/>
          </a:xfrm>
        </p:grpSpPr>
        <p:sp>
          <p:nvSpPr>
            <p:cNvPr id="42" name="Freeform: Shape 41">
              <a:extLst>
                <a:ext uri="{FF2B5EF4-FFF2-40B4-BE49-F238E27FC236}">
                  <a16:creationId xmlns:a16="http://schemas.microsoft.com/office/drawing/2014/main" id="{7A274542-6962-4DEC-9C2C-E3F8A08D2411}"/>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3" name="图片 8">
              <a:extLst>
                <a:ext uri="{FF2B5EF4-FFF2-40B4-BE49-F238E27FC236}">
                  <a16:creationId xmlns:a16="http://schemas.microsoft.com/office/drawing/2014/main" id="{3BFA7449-5DE5-4F5A-B564-6EDAA92CA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44" name="文本框 18">
            <a:extLst>
              <a:ext uri="{FF2B5EF4-FFF2-40B4-BE49-F238E27FC236}">
                <a16:creationId xmlns:a16="http://schemas.microsoft.com/office/drawing/2014/main" id="{A10417FE-7EC2-4077-AF65-F82B90F13800}"/>
              </a:ext>
            </a:extLst>
          </p:cNvPr>
          <p:cNvSpPr txBox="1"/>
          <p:nvPr/>
        </p:nvSpPr>
        <p:spPr>
          <a:xfrm>
            <a:off x="1092268" y="343048"/>
            <a:ext cx="1088840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1. </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kumimoji="0" lang="en-US" altLang="zh-CN" sz="2800" b="1"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sau</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19" name="Picture 18">
            <a:extLst>
              <a:ext uri="{FF2B5EF4-FFF2-40B4-BE49-F238E27FC236}">
                <a16:creationId xmlns:a16="http://schemas.microsoft.com/office/drawing/2014/main" id="{AFFE1849-0354-46D5-AD43-558FEAAAAFA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88255" y="1660711"/>
            <a:ext cx="4530015" cy="2845383"/>
          </a:xfrm>
          <a:prstGeom prst="rect">
            <a:avLst/>
          </a:prstGeom>
        </p:spPr>
      </p:pic>
    </p:spTree>
    <p:extLst>
      <p:ext uri="{BB962C8B-B14F-4D97-AF65-F5344CB8AC3E}">
        <p14:creationId xmlns:p14="http://schemas.microsoft.com/office/powerpoint/2010/main" val="128843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55580"/>
            <a:ext cx="1111888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9">
            <a:extLst>
              <a:ext uri="{FF2B5EF4-FFF2-40B4-BE49-F238E27FC236}">
                <a16:creationId xmlns:a16="http://schemas.microsoft.com/office/drawing/2014/main" id="{C2698249-E68D-4CC5-AEF1-F6DFB8CD8D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68181" y="762000"/>
            <a:ext cx="3731210" cy="2487473"/>
          </a:xfrm>
          <a:prstGeom prst="rect">
            <a:avLst/>
          </a:prstGeom>
        </p:spPr>
      </p:pic>
      <p:grpSp>
        <p:nvGrpSpPr>
          <p:cNvPr id="4" name="Group 3">
            <a:extLst>
              <a:ext uri="{FF2B5EF4-FFF2-40B4-BE49-F238E27FC236}">
                <a16:creationId xmlns:a16="http://schemas.microsoft.com/office/drawing/2014/main" id="{A54D6CFF-55A9-4AFC-8246-2D1B5DAD4E4F}"/>
              </a:ext>
            </a:extLst>
          </p:cNvPr>
          <p:cNvGrpSpPr/>
          <p:nvPr/>
        </p:nvGrpSpPr>
        <p:grpSpPr>
          <a:xfrm>
            <a:off x="2939292" y="2574957"/>
            <a:ext cx="6199043" cy="3386570"/>
            <a:chOff x="5272969" y="2810432"/>
            <a:chExt cx="6199043" cy="3386570"/>
          </a:xfrm>
        </p:grpSpPr>
        <p:pic>
          <p:nvPicPr>
            <p:cNvPr id="13" name="图片 7">
              <a:extLst>
                <a:ext uri="{FF2B5EF4-FFF2-40B4-BE49-F238E27FC236}">
                  <a16:creationId xmlns:a16="http://schemas.microsoft.com/office/drawing/2014/main" id="{137DD5D0-3EC5-4B42-9B2E-0E3DDE1B7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 name="Rectangle: Rounded Corners 2">
              <a:extLst>
                <a:ext uri="{FF2B5EF4-FFF2-40B4-BE49-F238E27FC236}">
                  <a16:creationId xmlns:a16="http://schemas.microsoft.com/office/drawing/2014/main" id="{F3338291-C5ED-4F80-BA6B-FDB194976F7F}"/>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7" name="文本框 18">
            <a:extLst>
              <a:ext uri="{FF2B5EF4-FFF2-40B4-BE49-F238E27FC236}">
                <a16:creationId xmlns:a16="http://schemas.microsoft.com/office/drawing/2014/main" id="{2AED7B63-460D-4F84-BE48-1401FA7AAD6F}"/>
              </a:ext>
            </a:extLst>
          </p:cNvPr>
          <p:cNvSpPr txBox="1"/>
          <p:nvPr/>
        </p:nvSpPr>
        <p:spPr>
          <a:xfrm>
            <a:off x="3473791" y="3212897"/>
            <a:ext cx="4959009" cy="2123658"/>
          </a:xfrm>
          <a:prstGeom prst="rect">
            <a:avLst/>
          </a:prstGeom>
          <a:noFill/>
          <a:ln>
            <a:noFill/>
          </a:ln>
        </p:spPr>
        <p:txBody>
          <a:bodyPr wrap="square" rtlCol="0">
            <a:spAutoFit/>
          </a:bodyPr>
          <a:lstStyle/>
          <a:p>
            <a:pPr lvl="0" algn="ctr"/>
            <a:r>
              <a:rPr lang="vi-VN" altLang="zh-CN" sz="4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Em còn biết những biểu hiện nào khác của ham học hỏi?</a:t>
            </a:r>
            <a:endPar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2960505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
                                        <p:tgtEl>
                                          <p:spTgt spid="12"/>
                                        </p:tgtEl>
                                      </p:cBhvr>
                                    </p:animEffect>
                                    <p:anim calcmode="lin" valueType="num">
                                      <p:cBhvr>
                                        <p:cTn id="12" dur="400" fill="hold"/>
                                        <p:tgtEl>
                                          <p:spTgt spid="12"/>
                                        </p:tgtEl>
                                        <p:attrNameLst>
                                          <p:attrName>ppt_x</p:attrName>
                                        </p:attrNameLst>
                                      </p:cBhvr>
                                      <p:tavLst>
                                        <p:tav tm="0">
                                          <p:val>
                                            <p:strVal val="#ppt_x"/>
                                          </p:val>
                                        </p:tav>
                                        <p:tav tm="100000">
                                          <p:val>
                                            <p:strVal val="#ppt_x"/>
                                          </p:val>
                                        </p:tav>
                                      </p:tavLst>
                                    </p:anim>
                                    <p:anim calcmode="lin" valueType="num">
                                      <p:cBhvr>
                                        <p:cTn id="13" dur="400" fill="hold"/>
                                        <p:tgtEl>
                                          <p:spTgt spid="12"/>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304801"/>
            <a:ext cx="11118882" cy="5997620"/>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grpSp>
        <p:nvGrpSpPr>
          <p:cNvPr id="9" name="Group 8">
            <a:extLst>
              <a:ext uri="{FF2B5EF4-FFF2-40B4-BE49-F238E27FC236}">
                <a16:creationId xmlns:a16="http://schemas.microsoft.com/office/drawing/2014/main" id="{3AE32233-53D4-44E6-8EC1-D4D215A6B17C}"/>
              </a:ext>
            </a:extLst>
          </p:cNvPr>
          <p:cNvGrpSpPr/>
          <p:nvPr/>
        </p:nvGrpSpPr>
        <p:grpSpPr>
          <a:xfrm>
            <a:off x="2702561" y="-56892"/>
            <a:ext cx="7863840" cy="2633760"/>
            <a:chOff x="2702561" y="458179"/>
            <a:chExt cx="5931106" cy="1699703"/>
          </a:xfrm>
        </p:grpSpPr>
        <p:sp>
          <p:nvSpPr>
            <p:cNvPr id="7" name="Arrow: Right 6">
              <a:extLst>
                <a:ext uri="{FF2B5EF4-FFF2-40B4-BE49-F238E27FC236}">
                  <a16:creationId xmlns:a16="http://schemas.microsoft.com/office/drawing/2014/main" id="{E86DF78D-0952-4773-A385-8266BA88F26F}"/>
                </a:ext>
              </a:extLst>
            </p:cNvPr>
            <p:cNvSpPr/>
            <p:nvPr/>
          </p:nvSpPr>
          <p:spPr>
            <a:xfrm>
              <a:off x="2702561" y="458179"/>
              <a:ext cx="5931106" cy="1699703"/>
            </a:xfrm>
            <a:custGeom>
              <a:avLst/>
              <a:gdLst>
                <a:gd name="connsiteX0" fmla="*/ 0 w 5931106"/>
                <a:gd name="connsiteY0" fmla="*/ 424926 h 1699703"/>
                <a:gd name="connsiteX1" fmla="*/ 513771 w 5931106"/>
                <a:gd name="connsiteY1" fmla="*/ 424926 h 1699703"/>
                <a:gd name="connsiteX2" fmla="*/ 976730 w 5931106"/>
                <a:gd name="connsiteY2" fmla="*/ 424926 h 1699703"/>
                <a:gd name="connsiteX3" fmla="*/ 1541314 w 5931106"/>
                <a:gd name="connsiteY3" fmla="*/ 424926 h 1699703"/>
                <a:gd name="connsiteX4" fmla="*/ 1953460 w 5931106"/>
                <a:gd name="connsiteY4" fmla="*/ 424926 h 1699703"/>
                <a:gd name="connsiteX5" fmla="*/ 2365606 w 5931106"/>
                <a:gd name="connsiteY5" fmla="*/ 424926 h 1699703"/>
                <a:gd name="connsiteX6" fmla="*/ 2777753 w 5931106"/>
                <a:gd name="connsiteY6" fmla="*/ 424926 h 1699703"/>
                <a:gd name="connsiteX7" fmla="*/ 3342337 w 5931106"/>
                <a:gd name="connsiteY7" fmla="*/ 424926 h 1699703"/>
                <a:gd name="connsiteX8" fmla="*/ 3957733 w 5931106"/>
                <a:gd name="connsiteY8" fmla="*/ 424926 h 1699703"/>
                <a:gd name="connsiteX9" fmla="*/ 4471504 w 5931106"/>
                <a:gd name="connsiteY9" fmla="*/ 424926 h 1699703"/>
                <a:gd name="connsiteX10" fmla="*/ 5081255 w 5931106"/>
                <a:gd name="connsiteY10" fmla="*/ 424926 h 1699703"/>
                <a:gd name="connsiteX11" fmla="*/ 5081255 w 5931106"/>
                <a:gd name="connsiteY11" fmla="*/ 0 h 1699703"/>
                <a:gd name="connsiteX12" fmla="*/ 5381536 w 5931106"/>
                <a:gd name="connsiteY12" fmla="*/ 300281 h 1699703"/>
                <a:gd name="connsiteX13" fmla="*/ 5656321 w 5931106"/>
                <a:gd name="connsiteY13" fmla="*/ 575067 h 1699703"/>
                <a:gd name="connsiteX14" fmla="*/ 5931106 w 5931106"/>
                <a:gd name="connsiteY14" fmla="*/ 849852 h 1699703"/>
                <a:gd name="connsiteX15" fmla="*/ 5639324 w 5931106"/>
                <a:gd name="connsiteY15" fmla="*/ 1141634 h 1699703"/>
                <a:gd name="connsiteX16" fmla="*/ 5339043 w 5931106"/>
                <a:gd name="connsiteY16" fmla="*/ 1441915 h 1699703"/>
                <a:gd name="connsiteX17" fmla="*/ 5081255 w 5931106"/>
                <a:gd name="connsiteY17" fmla="*/ 1699703 h 1699703"/>
                <a:gd name="connsiteX18" fmla="*/ 5081255 w 5931106"/>
                <a:gd name="connsiteY18" fmla="*/ 1274777 h 1699703"/>
                <a:gd name="connsiteX19" fmla="*/ 4618296 w 5931106"/>
                <a:gd name="connsiteY19" fmla="*/ 1274777 h 1699703"/>
                <a:gd name="connsiteX20" fmla="*/ 4155337 w 5931106"/>
                <a:gd name="connsiteY20" fmla="*/ 1274777 h 1699703"/>
                <a:gd name="connsiteX21" fmla="*/ 3692379 w 5931106"/>
                <a:gd name="connsiteY21" fmla="*/ 1274777 h 1699703"/>
                <a:gd name="connsiteX22" fmla="*/ 3229420 w 5931106"/>
                <a:gd name="connsiteY22" fmla="*/ 1274777 h 1699703"/>
                <a:gd name="connsiteX23" fmla="*/ 2715649 w 5931106"/>
                <a:gd name="connsiteY23" fmla="*/ 1274777 h 1699703"/>
                <a:gd name="connsiteX24" fmla="*/ 2201877 w 5931106"/>
                <a:gd name="connsiteY24" fmla="*/ 1274777 h 1699703"/>
                <a:gd name="connsiteX25" fmla="*/ 1738918 w 5931106"/>
                <a:gd name="connsiteY25" fmla="*/ 1274777 h 1699703"/>
                <a:gd name="connsiteX26" fmla="*/ 1326772 w 5931106"/>
                <a:gd name="connsiteY26" fmla="*/ 1274777 h 1699703"/>
                <a:gd name="connsiteX27" fmla="*/ 914626 w 5931106"/>
                <a:gd name="connsiteY27" fmla="*/ 1274777 h 1699703"/>
                <a:gd name="connsiteX28" fmla="*/ 0 w 5931106"/>
                <a:gd name="connsiteY28" fmla="*/ 1274777 h 1699703"/>
                <a:gd name="connsiteX29" fmla="*/ 0 w 5931106"/>
                <a:gd name="connsiteY29" fmla="*/ 841353 h 1699703"/>
                <a:gd name="connsiteX30" fmla="*/ 0 w 5931106"/>
                <a:gd name="connsiteY30" fmla="*/ 424926 h 16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31106" h="1699703" fill="none" extrusionOk="0">
                  <a:moveTo>
                    <a:pt x="0" y="424926"/>
                  </a:moveTo>
                  <a:cubicBezTo>
                    <a:pt x="176300" y="398787"/>
                    <a:pt x="301038" y="467102"/>
                    <a:pt x="513771" y="424926"/>
                  </a:cubicBezTo>
                  <a:cubicBezTo>
                    <a:pt x="726504" y="382750"/>
                    <a:pt x="871804" y="474620"/>
                    <a:pt x="976730" y="424926"/>
                  </a:cubicBezTo>
                  <a:cubicBezTo>
                    <a:pt x="1081656" y="375232"/>
                    <a:pt x="1326103" y="452091"/>
                    <a:pt x="1541314" y="424926"/>
                  </a:cubicBezTo>
                  <a:cubicBezTo>
                    <a:pt x="1756525" y="397761"/>
                    <a:pt x="1833434" y="441213"/>
                    <a:pt x="1953460" y="424926"/>
                  </a:cubicBezTo>
                  <a:cubicBezTo>
                    <a:pt x="2073486" y="408639"/>
                    <a:pt x="2224224" y="463084"/>
                    <a:pt x="2365606" y="424926"/>
                  </a:cubicBezTo>
                  <a:cubicBezTo>
                    <a:pt x="2506988" y="386768"/>
                    <a:pt x="2627371" y="441296"/>
                    <a:pt x="2777753" y="424926"/>
                  </a:cubicBezTo>
                  <a:cubicBezTo>
                    <a:pt x="2928135" y="408556"/>
                    <a:pt x="3081126" y="464722"/>
                    <a:pt x="3342337" y="424926"/>
                  </a:cubicBezTo>
                  <a:cubicBezTo>
                    <a:pt x="3603548" y="385130"/>
                    <a:pt x="3680175" y="444189"/>
                    <a:pt x="3957733" y="424926"/>
                  </a:cubicBezTo>
                  <a:cubicBezTo>
                    <a:pt x="4235291" y="405663"/>
                    <a:pt x="4261132" y="461561"/>
                    <a:pt x="4471504" y="424926"/>
                  </a:cubicBezTo>
                  <a:cubicBezTo>
                    <a:pt x="4681876" y="388291"/>
                    <a:pt x="4958052" y="458093"/>
                    <a:pt x="5081255" y="424926"/>
                  </a:cubicBezTo>
                  <a:cubicBezTo>
                    <a:pt x="5075525" y="248691"/>
                    <a:pt x="5106354" y="171751"/>
                    <a:pt x="5081255" y="0"/>
                  </a:cubicBezTo>
                  <a:cubicBezTo>
                    <a:pt x="5227786" y="86194"/>
                    <a:pt x="5267511" y="200700"/>
                    <a:pt x="5381536" y="300281"/>
                  </a:cubicBezTo>
                  <a:cubicBezTo>
                    <a:pt x="5495561" y="399862"/>
                    <a:pt x="5519205" y="439018"/>
                    <a:pt x="5656321" y="575067"/>
                  </a:cubicBezTo>
                  <a:cubicBezTo>
                    <a:pt x="5793438" y="711116"/>
                    <a:pt x="5830905" y="768308"/>
                    <a:pt x="5931106" y="849852"/>
                  </a:cubicBezTo>
                  <a:cubicBezTo>
                    <a:pt x="5806511" y="997223"/>
                    <a:pt x="5723542" y="1047411"/>
                    <a:pt x="5639324" y="1141634"/>
                  </a:cubicBezTo>
                  <a:cubicBezTo>
                    <a:pt x="5555106" y="1235857"/>
                    <a:pt x="5449260" y="1270557"/>
                    <a:pt x="5339043" y="1441915"/>
                  </a:cubicBezTo>
                  <a:cubicBezTo>
                    <a:pt x="5228826" y="1613273"/>
                    <a:pt x="5203695" y="1566742"/>
                    <a:pt x="5081255" y="1699703"/>
                  </a:cubicBezTo>
                  <a:cubicBezTo>
                    <a:pt x="5047443" y="1520315"/>
                    <a:pt x="5100233" y="1435741"/>
                    <a:pt x="5081255" y="1274777"/>
                  </a:cubicBezTo>
                  <a:cubicBezTo>
                    <a:pt x="4985225" y="1315782"/>
                    <a:pt x="4812288" y="1258993"/>
                    <a:pt x="4618296" y="1274777"/>
                  </a:cubicBezTo>
                  <a:cubicBezTo>
                    <a:pt x="4424304" y="1290561"/>
                    <a:pt x="4317463" y="1274737"/>
                    <a:pt x="4155337" y="1274777"/>
                  </a:cubicBezTo>
                  <a:cubicBezTo>
                    <a:pt x="3993211" y="1274817"/>
                    <a:pt x="3917841" y="1234180"/>
                    <a:pt x="3692379" y="1274777"/>
                  </a:cubicBezTo>
                  <a:cubicBezTo>
                    <a:pt x="3466917" y="1315374"/>
                    <a:pt x="3327357" y="1237803"/>
                    <a:pt x="3229420" y="1274777"/>
                  </a:cubicBezTo>
                  <a:cubicBezTo>
                    <a:pt x="3131483" y="1311751"/>
                    <a:pt x="2927166" y="1257347"/>
                    <a:pt x="2715649" y="1274777"/>
                  </a:cubicBezTo>
                  <a:cubicBezTo>
                    <a:pt x="2504132" y="1292207"/>
                    <a:pt x="2349683" y="1256080"/>
                    <a:pt x="2201877" y="1274777"/>
                  </a:cubicBezTo>
                  <a:cubicBezTo>
                    <a:pt x="2054071" y="1293474"/>
                    <a:pt x="1954448" y="1240435"/>
                    <a:pt x="1738918" y="1274777"/>
                  </a:cubicBezTo>
                  <a:cubicBezTo>
                    <a:pt x="1523388" y="1309119"/>
                    <a:pt x="1431171" y="1259464"/>
                    <a:pt x="1326772" y="1274777"/>
                  </a:cubicBezTo>
                  <a:cubicBezTo>
                    <a:pt x="1222373" y="1290090"/>
                    <a:pt x="1066805" y="1248298"/>
                    <a:pt x="914626" y="1274777"/>
                  </a:cubicBezTo>
                  <a:cubicBezTo>
                    <a:pt x="762447" y="1301256"/>
                    <a:pt x="411569" y="1167444"/>
                    <a:pt x="0" y="1274777"/>
                  </a:cubicBezTo>
                  <a:cubicBezTo>
                    <a:pt x="-23828" y="1123451"/>
                    <a:pt x="26380" y="945517"/>
                    <a:pt x="0" y="841353"/>
                  </a:cubicBezTo>
                  <a:cubicBezTo>
                    <a:pt x="-26380" y="737189"/>
                    <a:pt x="3709" y="539964"/>
                    <a:pt x="0" y="424926"/>
                  </a:cubicBezTo>
                  <a:close/>
                </a:path>
                <a:path w="5931106" h="1699703" stroke="0" extrusionOk="0">
                  <a:moveTo>
                    <a:pt x="0" y="424926"/>
                  </a:moveTo>
                  <a:cubicBezTo>
                    <a:pt x="165499" y="391993"/>
                    <a:pt x="304480" y="447631"/>
                    <a:pt x="412146" y="424926"/>
                  </a:cubicBezTo>
                  <a:cubicBezTo>
                    <a:pt x="519812" y="402221"/>
                    <a:pt x="626343" y="464642"/>
                    <a:pt x="824292" y="424926"/>
                  </a:cubicBezTo>
                  <a:cubicBezTo>
                    <a:pt x="1022241" y="385210"/>
                    <a:pt x="1213638" y="454897"/>
                    <a:pt x="1490501" y="424926"/>
                  </a:cubicBezTo>
                  <a:cubicBezTo>
                    <a:pt x="1767364" y="394955"/>
                    <a:pt x="1858070" y="433346"/>
                    <a:pt x="2156710" y="424926"/>
                  </a:cubicBezTo>
                  <a:cubicBezTo>
                    <a:pt x="2455350" y="416506"/>
                    <a:pt x="2413776" y="456357"/>
                    <a:pt x="2568857" y="424926"/>
                  </a:cubicBezTo>
                  <a:cubicBezTo>
                    <a:pt x="2723938" y="393495"/>
                    <a:pt x="3019949" y="479242"/>
                    <a:pt x="3133441" y="424926"/>
                  </a:cubicBezTo>
                  <a:cubicBezTo>
                    <a:pt x="3246933" y="370610"/>
                    <a:pt x="3430627" y="480651"/>
                    <a:pt x="3647212" y="424926"/>
                  </a:cubicBezTo>
                  <a:cubicBezTo>
                    <a:pt x="3863797" y="369201"/>
                    <a:pt x="3993657" y="458275"/>
                    <a:pt x="4160983" y="424926"/>
                  </a:cubicBezTo>
                  <a:cubicBezTo>
                    <a:pt x="4328309" y="391577"/>
                    <a:pt x="4445765" y="460342"/>
                    <a:pt x="4573130" y="424926"/>
                  </a:cubicBezTo>
                  <a:cubicBezTo>
                    <a:pt x="4700495" y="389510"/>
                    <a:pt x="4933101" y="481960"/>
                    <a:pt x="5081255" y="424926"/>
                  </a:cubicBezTo>
                  <a:cubicBezTo>
                    <a:pt x="5037527" y="221247"/>
                    <a:pt x="5110245" y="155882"/>
                    <a:pt x="5081255" y="0"/>
                  </a:cubicBezTo>
                  <a:cubicBezTo>
                    <a:pt x="5203829" y="120045"/>
                    <a:pt x="5204352" y="145790"/>
                    <a:pt x="5339043" y="257788"/>
                  </a:cubicBezTo>
                  <a:cubicBezTo>
                    <a:pt x="5473734" y="369786"/>
                    <a:pt x="5499066" y="485176"/>
                    <a:pt x="5639324" y="558069"/>
                  </a:cubicBezTo>
                  <a:cubicBezTo>
                    <a:pt x="5779582" y="630962"/>
                    <a:pt x="5811638" y="785606"/>
                    <a:pt x="5931106" y="849852"/>
                  </a:cubicBezTo>
                  <a:cubicBezTo>
                    <a:pt x="5900444" y="942173"/>
                    <a:pt x="5754030" y="1000852"/>
                    <a:pt x="5639324" y="1141634"/>
                  </a:cubicBezTo>
                  <a:cubicBezTo>
                    <a:pt x="5524618" y="1282416"/>
                    <a:pt x="5442038" y="1304072"/>
                    <a:pt x="5381536" y="1399422"/>
                  </a:cubicBezTo>
                  <a:cubicBezTo>
                    <a:pt x="5321034" y="1494772"/>
                    <a:pt x="5208797" y="1537916"/>
                    <a:pt x="5081255" y="1699703"/>
                  </a:cubicBezTo>
                  <a:cubicBezTo>
                    <a:pt x="5060071" y="1609287"/>
                    <a:pt x="5119626" y="1481465"/>
                    <a:pt x="5081255" y="1274777"/>
                  </a:cubicBezTo>
                  <a:cubicBezTo>
                    <a:pt x="4876844" y="1306500"/>
                    <a:pt x="4800911" y="1238555"/>
                    <a:pt x="4618296" y="1274777"/>
                  </a:cubicBezTo>
                  <a:cubicBezTo>
                    <a:pt x="4435681" y="1310999"/>
                    <a:pt x="4281938" y="1230649"/>
                    <a:pt x="4002900" y="1274777"/>
                  </a:cubicBezTo>
                  <a:cubicBezTo>
                    <a:pt x="3723862" y="1318905"/>
                    <a:pt x="3589553" y="1205270"/>
                    <a:pt x="3387503" y="1274777"/>
                  </a:cubicBezTo>
                  <a:cubicBezTo>
                    <a:pt x="3185453" y="1344284"/>
                    <a:pt x="3104192" y="1241200"/>
                    <a:pt x="2975357" y="1274777"/>
                  </a:cubicBezTo>
                  <a:cubicBezTo>
                    <a:pt x="2846522" y="1308354"/>
                    <a:pt x="2595606" y="1243259"/>
                    <a:pt x="2410773" y="1274777"/>
                  </a:cubicBezTo>
                  <a:cubicBezTo>
                    <a:pt x="2225940" y="1306295"/>
                    <a:pt x="2086764" y="1240771"/>
                    <a:pt x="1998627" y="1274777"/>
                  </a:cubicBezTo>
                  <a:cubicBezTo>
                    <a:pt x="1910490" y="1308783"/>
                    <a:pt x="1585017" y="1212999"/>
                    <a:pt x="1383231" y="1274777"/>
                  </a:cubicBezTo>
                  <a:cubicBezTo>
                    <a:pt x="1181445" y="1336555"/>
                    <a:pt x="976620" y="1268145"/>
                    <a:pt x="869459" y="1274777"/>
                  </a:cubicBezTo>
                  <a:cubicBezTo>
                    <a:pt x="762298" y="1281409"/>
                    <a:pt x="281363" y="1193546"/>
                    <a:pt x="0" y="1274777"/>
                  </a:cubicBezTo>
                  <a:cubicBezTo>
                    <a:pt x="-28197" y="1133056"/>
                    <a:pt x="17301" y="1036320"/>
                    <a:pt x="0" y="841353"/>
                  </a:cubicBezTo>
                  <a:cubicBezTo>
                    <a:pt x="-17301" y="646386"/>
                    <a:pt x="32392" y="629656"/>
                    <a:pt x="0" y="424926"/>
                  </a:cubicBezTo>
                  <a:close/>
                </a:path>
              </a:pathLst>
            </a:custGeom>
            <a:solidFill>
              <a:srgbClr val="FFC000"/>
            </a:solidFill>
            <a:ln>
              <a:extLst>
                <a:ext uri="{C807C97D-BFC1-408E-A445-0C87EB9F89A2}">
                  <ask:lineSketchStyleProps xmlns="" xmlns:ask="http://schemas.microsoft.com/office/drawing/2018/sketchyshapes" sd="294310833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TextBox 7">
              <a:extLst>
                <a:ext uri="{FF2B5EF4-FFF2-40B4-BE49-F238E27FC236}">
                  <a16:creationId xmlns:a16="http://schemas.microsoft.com/office/drawing/2014/main" id="{0C3A2642-06ED-4D2E-A57C-27EF43A6F4CB}"/>
                </a:ext>
              </a:extLst>
            </p:cNvPr>
            <p:cNvSpPr txBox="1"/>
            <p:nvPr/>
          </p:nvSpPr>
          <p:spPr>
            <a:xfrm>
              <a:off x="2946400" y="980252"/>
              <a:ext cx="4938353" cy="682245"/>
            </a:xfrm>
            <a:prstGeom prst="rect">
              <a:avLst/>
            </a:prstGeom>
            <a:noFill/>
          </p:spPr>
          <p:txBody>
            <a:bodyPr wrap="square" rtlCol="0">
              <a:spAutoFit/>
            </a:bodyPr>
            <a:lstStyle/>
            <a:p>
              <a:pPr algn="ctr"/>
              <a:r>
                <a:rPr lang="en-US" sz="3400" b="1" dirty="0" err="1">
                  <a:solidFill>
                    <a:schemeClr val="bg1"/>
                  </a:solidFill>
                </a:rPr>
                <a:t>Những</a:t>
              </a:r>
              <a:r>
                <a:rPr lang="en-US" sz="3400" b="1" dirty="0">
                  <a:solidFill>
                    <a:schemeClr val="bg1"/>
                  </a:solidFill>
                </a:rPr>
                <a:t> </a:t>
              </a:r>
              <a:r>
                <a:rPr lang="en-US" sz="3400" b="1" dirty="0" err="1">
                  <a:solidFill>
                    <a:schemeClr val="bg1"/>
                  </a:solidFill>
                </a:rPr>
                <a:t>biểu</a:t>
              </a:r>
              <a:r>
                <a:rPr lang="en-US" sz="3400" b="1" dirty="0">
                  <a:solidFill>
                    <a:schemeClr val="bg1"/>
                  </a:solidFill>
                </a:rPr>
                <a:t> </a:t>
              </a:r>
              <a:r>
                <a:rPr lang="en-US" sz="3400" b="1" dirty="0" err="1">
                  <a:solidFill>
                    <a:schemeClr val="bg1"/>
                  </a:solidFill>
                </a:rPr>
                <a:t>hiện</a:t>
              </a:r>
              <a:r>
                <a:rPr lang="en-US" sz="3400" b="1" dirty="0">
                  <a:solidFill>
                    <a:schemeClr val="bg1"/>
                  </a:solidFill>
                </a:rPr>
                <a:t> </a:t>
              </a:r>
              <a:r>
                <a:rPr lang="en-US" sz="3400" b="1" dirty="0" err="1">
                  <a:solidFill>
                    <a:schemeClr val="bg1"/>
                  </a:solidFill>
                </a:rPr>
                <a:t>khác</a:t>
              </a:r>
              <a:r>
                <a:rPr lang="en-US" sz="3400" b="1" dirty="0">
                  <a:solidFill>
                    <a:schemeClr val="bg1"/>
                  </a:solidFill>
                </a:rPr>
                <a:t> </a:t>
              </a:r>
              <a:r>
                <a:rPr lang="en-US" sz="3400" b="1" dirty="0" err="1">
                  <a:solidFill>
                    <a:schemeClr val="bg1"/>
                  </a:solidFill>
                </a:rPr>
                <a:t>của</a:t>
              </a:r>
              <a:r>
                <a:rPr lang="en-US" sz="3400" b="1" dirty="0">
                  <a:solidFill>
                    <a:schemeClr val="bg1"/>
                  </a:solidFill>
                </a:rPr>
                <a:t> </a:t>
              </a:r>
              <a:r>
                <a:rPr lang="en-US" sz="3400" b="1" dirty="0" err="1">
                  <a:solidFill>
                    <a:schemeClr val="bg1"/>
                  </a:solidFill>
                </a:rPr>
                <a:t>việc</a:t>
              </a:r>
              <a:r>
                <a:rPr lang="en-US" sz="3400" b="1" dirty="0">
                  <a:solidFill>
                    <a:schemeClr val="bg1"/>
                  </a:solidFill>
                </a:rPr>
                <a:t> ham </a:t>
              </a:r>
              <a:r>
                <a:rPr lang="en-US" sz="3400" b="1" dirty="0" err="1">
                  <a:solidFill>
                    <a:schemeClr val="bg1"/>
                  </a:solidFill>
                </a:rPr>
                <a:t>học</a:t>
              </a:r>
              <a:r>
                <a:rPr lang="en-US" sz="3400" b="1" dirty="0">
                  <a:solidFill>
                    <a:schemeClr val="bg1"/>
                  </a:solidFill>
                </a:rPr>
                <a:t> </a:t>
              </a:r>
              <a:r>
                <a:rPr lang="en-US" sz="3400" b="1" dirty="0" err="1">
                  <a:solidFill>
                    <a:schemeClr val="bg1"/>
                  </a:solidFill>
                </a:rPr>
                <a:t>hỏi</a:t>
              </a:r>
              <a:r>
                <a:rPr lang="en-US" sz="3400" b="1" dirty="0">
                  <a:solidFill>
                    <a:schemeClr val="bg1"/>
                  </a:solidFill>
                </a:rPr>
                <a:t> </a:t>
              </a:r>
            </a:p>
          </p:txBody>
        </p:sp>
      </p:grpSp>
      <p:grpSp>
        <p:nvGrpSpPr>
          <p:cNvPr id="14" name="Group 13">
            <a:extLst>
              <a:ext uri="{FF2B5EF4-FFF2-40B4-BE49-F238E27FC236}">
                <a16:creationId xmlns:a16="http://schemas.microsoft.com/office/drawing/2014/main" id="{7EDC7B76-1C46-484A-BDA1-1ECA319F14D5}"/>
              </a:ext>
            </a:extLst>
          </p:cNvPr>
          <p:cNvGrpSpPr/>
          <p:nvPr/>
        </p:nvGrpSpPr>
        <p:grpSpPr>
          <a:xfrm>
            <a:off x="1983122" y="2618864"/>
            <a:ext cx="7264206" cy="1527028"/>
            <a:chOff x="1557867" y="4109156"/>
            <a:chExt cx="3770489" cy="1527028"/>
          </a:xfrm>
        </p:grpSpPr>
        <p:grpSp>
          <p:nvGrpSpPr>
            <p:cNvPr id="28" name="Group 27">
              <a:extLst>
                <a:ext uri="{FF2B5EF4-FFF2-40B4-BE49-F238E27FC236}">
                  <a16:creationId xmlns:a16="http://schemas.microsoft.com/office/drawing/2014/main" id="{C56E3E25-F68D-42B1-8D1B-DB99B933DBC2}"/>
                </a:ext>
              </a:extLst>
            </p:cNvPr>
            <p:cNvGrpSpPr/>
            <p:nvPr/>
          </p:nvGrpSpPr>
          <p:grpSpPr>
            <a:xfrm>
              <a:off x="1557867" y="4109156"/>
              <a:ext cx="3770489" cy="1527028"/>
              <a:chOff x="1557867" y="4109156"/>
              <a:chExt cx="3770489" cy="1527028"/>
            </a:xfrm>
          </p:grpSpPr>
          <p:sp>
            <p:nvSpPr>
              <p:cNvPr id="29" name="Speech Bubble: Rectangle with Corners Rounded 28">
                <a:extLst>
                  <a:ext uri="{FF2B5EF4-FFF2-40B4-BE49-F238E27FC236}">
                    <a16:creationId xmlns:a16="http://schemas.microsoft.com/office/drawing/2014/main" id="{023FE22F-9094-425C-91CB-34BC724BFC88}"/>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sp>
            <p:nvSpPr>
              <p:cNvPr id="30" name="Speech Bubble: Rectangle with Corners Rounded 29">
                <a:extLst>
                  <a:ext uri="{FF2B5EF4-FFF2-40B4-BE49-F238E27FC236}">
                    <a16:creationId xmlns:a16="http://schemas.microsoft.com/office/drawing/2014/main" id="{1A3249E0-8FA7-4D79-9142-448621DD94CF}"/>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1" name="文本框 18">
              <a:extLst>
                <a:ext uri="{FF2B5EF4-FFF2-40B4-BE49-F238E27FC236}">
                  <a16:creationId xmlns:a16="http://schemas.microsoft.com/office/drawing/2014/main" id="{BA55BFF4-0A0F-4D7E-B40E-9E66F76D4CE5}"/>
                </a:ext>
              </a:extLst>
            </p:cNvPr>
            <p:cNvSpPr txBox="1"/>
            <p:nvPr/>
          </p:nvSpPr>
          <p:spPr>
            <a:xfrm>
              <a:off x="1664446" y="4402279"/>
              <a:ext cx="3573362" cy="1077218"/>
            </a:xfrm>
            <a:prstGeom prst="rect">
              <a:avLst/>
            </a:prstGeom>
            <a:noFill/>
            <a:ln>
              <a:noFill/>
            </a:ln>
          </p:spPr>
          <p:txBody>
            <a:bodyPr wrap="square" rtlCol="0">
              <a:spAutoFit/>
            </a:bodyPr>
            <a:lstStyle/>
            <a:p>
              <a:pPr lvl="0" algn="ctr"/>
              <a:r>
                <a:rPr lang="en-US"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a:t>
              </a:r>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ìm hiểu trên các trang mạng về những kiến thức mà mình chưa biết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32" name="Group 31">
            <a:extLst>
              <a:ext uri="{FF2B5EF4-FFF2-40B4-BE49-F238E27FC236}">
                <a16:creationId xmlns:a16="http://schemas.microsoft.com/office/drawing/2014/main" id="{FDC36499-DEF0-475E-8CE2-236F14C38B76}"/>
              </a:ext>
            </a:extLst>
          </p:cNvPr>
          <p:cNvGrpSpPr/>
          <p:nvPr/>
        </p:nvGrpSpPr>
        <p:grpSpPr>
          <a:xfrm>
            <a:off x="2632416" y="4890083"/>
            <a:ext cx="6853550" cy="1527028"/>
            <a:chOff x="1557867" y="4109156"/>
            <a:chExt cx="3770489" cy="1527028"/>
          </a:xfrm>
        </p:grpSpPr>
        <p:grpSp>
          <p:nvGrpSpPr>
            <p:cNvPr id="33" name="Group 32">
              <a:extLst>
                <a:ext uri="{FF2B5EF4-FFF2-40B4-BE49-F238E27FC236}">
                  <a16:creationId xmlns:a16="http://schemas.microsoft.com/office/drawing/2014/main" id="{58B20BD4-F9BC-4ACE-9F99-FEA834D9D090}"/>
                </a:ext>
              </a:extLst>
            </p:cNvPr>
            <p:cNvGrpSpPr/>
            <p:nvPr/>
          </p:nvGrpSpPr>
          <p:grpSpPr>
            <a:xfrm>
              <a:off x="1557867" y="4109156"/>
              <a:ext cx="3770489" cy="1527028"/>
              <a:chOff x="1557867" y="4109156"/>
              <a:chExt cx="3770489" cy="1527028"/>
            </a:xfrm>
          </p:grpSpPr>
          <p:sp>
            <p:nvSpPr>
              <p:cNvPr id="35" name="Speech Bubble: Rectangle with Corners Rounded 34">
                <a:extLst>
                  <a:ext uri="{FF2B5EF4-FFF2-40B4-BE49-F238E27FC236}">
                    <a16:creationId xmlns:a16="http://schemas.microsoft.com/office/drawing/2014/main" id="{87477860-6D46-4F3A-AA18-BFFCF17A1420}"/>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sp>
            <p:nvSpPr>
              <p:cNvPr id="36" name="Speech Bubble: Rectangle with Corners Rounded 35">
                <a:extLst>
                  <a:ext uri="{FF2B5EF4-FFF2-40B4-BE49-F238E27FC236}">
                    <a16:creationId xmlns:a16="http://schemas.microsoft.com/office/drawing/2014/main" id="{02F441EC-2C88-468B-91BA-B8D2AFE7567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4" name="文本框 18">
              <a:extLst>
                <a:ext uri="{FF2B5EF4-FFF2-40B4-BE49-F238E27FC236}">
                  <a16:creationId xmlns:a16="http://schemas.microsoft.com/office/drawing/2014/main" id="{50B5C49A-F51F-4F9A-9D33-C6B688C44B86}"/>
                </a:ext>
              </a:extLst>
            </p:cNvPr>
            <p:cNvSpPr txBox="1"/>
            <p:nvPr/>
          </p:nvSpPr>
          <p:spPr>
            <a:xfrm>
              <a:off x="1664446" y="4402279"/>
              <a:ext cx="3604336" cy="1077218"/>
            </a:xfrm>
            <a:prstGeom prst="rect">
              <a:avLst/>
            </a:prstGeom>
            <a:noFill/>
            <a:ln>
              <a:noFill/>
            </a:ln>
          </p:spPr>
          <p:txBody>
            <a:bodyPr wrap="square" rtlCol="0">
              <a:spAutoFit/>
            </a:bodyPr>
            <a:lstStyle/>
            <a:p>
              <a:pPr lvl="0" algn="ctr"/>
              <a:r>
                <a:rPr lang="en-US"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G</a:t>
              </a:r>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iao lưu văn hóa, kiến thức với các bạn trong và ngoài nước.</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pic>
        <p:nvPicPr>
          <p:cNvPr id="37" name="图片 6">
            <a:extLst>
              <a:ext uri="{FF2B5EF4-FFF2-40B4-BE49-F238E27FC236}">
                <a16:creationId xmlns:a16="http://schemas.microsoft.com/office/drawing/2014/main" id="{FB6807A9-B961-418F-A3A1-25E0EEC21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1872" y="3252800"/>
            <a:ext cx="3555823" cy="3555823"/>
          </a:xfrm>
          <a:prstGeom prst="rect">
            <a:avLst/>
          </a:prstGeom>
        </p:spPr>
      </p:pic>
    </p:spTree>
    <p:extLst>
      <p:ext uri="{BB962C8B-B14F-4D97-AF65-F5344CB8AC3E}">
        <p14:creationId xmlns:p14="http://schemas.microsoft.com/office/powerpoint/2010/main" val="41729193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1037968"/>
            <a:ext cx="11118882" cy="5264453"/>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4" name="Group 3">
            <a:extLst>
              <a:ext uri="{FF2B5EF4-FFF2-40B4-BE49-F238E27FC236}">
                <a16:creationId xmlns:a16="http://schemas.microsoft.com/office/drawing/2014/main" id="{F06117D1-5D8A-486B-BAE4-9B59531297CD}"/>
              </a:ext>
            </a:extLst>
          </p:cNvPr>
          <p:cNvGrpSpPr/>
          <p:nvPr/>
        </p:nvGrpSpPr>
        <p:grpSpPr>
          <a:xfrm>
            <a:off x="536559" y="555579"/>
            <a:ext cx="11118882" cy="6228156"/>
            <a:chOff x="3181401" y="1166198"/>
            <a:chExt cx="7964394" cy="4202628"/>
          </a:xfrm>
        </p:grpSpPr>
        <p:pic>
          <p:nvPicPr>
            <p:cNvPr id="17" name="图片 16">
              <a:extLst>
                <a:ext uri="{FF2B5EF4-FFF2-40B4-BE49-F238E27FC236}">
                  <a16:creationId xmlns:a16="http://schemas.microsoft.com/office/drawing/2014/main" id="{2DA3BE15-3A86-4B0D-89BC-D2F3AC7CF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401" y="1166198"/>
              <a:ext cx="7964394" cy="4202628"/>
            </a:xfrm>
            <a:prstGeom prst="rect">
              <a:avLst/>
            </a:prstGeom>
          </p:spPr>
        </p:pic>
        <p:sp>
          <p:nvSpPr>
            <p:cNvPr id="3" name="Rectangle 2">
              <a:extLst>
                <a:ext uri="{FF2B5EF4-FFF2-40B4-BE49-F238E27FC236}">
                  <a16:creationId xmlns:a16="http://schemas.microsoft.com/office/drawing/2014/main" id="{D262F438-8641-4D8D-8781-375B78BB768D}"/>
                </a:ext>
              </a:extLst>
            </p:cNvPr>
            <p:cNvSpPr/>
            <p:nvPr/>
          </p:nvSpPr>
          <p:spPr>
            <a:xfrm>
              <a:off x="3880022" y="1878227"/>
              <a:ext cx="2496064" cy="1359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6" name="文本框 18">
            <a:extLst>
              <a:ext uri="{FF2B5EF4-FFF2-40B4-BE49-F238E27FC236}">
                <a16:creationId xmlns:a16="http://schemas.microsoft.com/office/drawing/2014/main" id="{3FE64EB8-8D23-445C-8C44-83414A0ECA6F}"/>
              </a:ext>
            </a:extLst>
          </p:cNvPr>
          <p:cNvSpPr txBox="1"/>
          <p:nvPr/>
        </p:nvSpPr>
        <p:spPr>
          <a:xfrm>
            <a:off x="1042086" y="1397073"/>
            <a:ext cx="10107827" cy="1200329"/>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vi-VN"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Không giấu dốt, sẵn sàng học hỏi người khác về những điều mình chưa biết</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9" name="文本框 18">
            <a:extLst>
              <a:ext uri="{FF2B5EF4-FFF2-40B4-BE49-F238E27FC236}">
                <a16:creationId xmlns:a16="http://schemas.microsoft.com/office/drawing/2014/main" id="{A9AF3AC5-8D97-4255-98CD-9B7C6093A6CC}"/>
              </a:ext>
            </a:extLst>
          </p:cNvPr>
          <p:cNvSpPr txBox="1"/>
          <p:nvPr/>
        </p:nvSpPr>
        <p:spPr>
          <a:xfrm>
            <a:off x="968212" y="2590679"/>
            <a:ext cx="10004588" cy="646331"/>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C</a:t>
            </a:r>
            <a:r>
              <a:rPr lang="vi-VN"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hăm đọc sách để mở rộng sự hiểu biết</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20" name="图片 17">
            <a:extLst>
              <a:ext uri="{FF2B5EF4-FFF2-40B4-BE49-F238E27FC236}">
                <a16:creationId xmlns:a16="http://schemas.microsoft.com/office/drawing/2014/main" id="{67B14053-C861-4E5B-8E4E-B27539885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1349" y="123092"/>
            <a:ext cx="1522372" cy="1756110"/>
          </a:xfrm>
          <a:prstGeom prst="rect">
            <a:avLst/>
          </a:prstGeom>
        </p:spPr>
      </p:pic>
      <p:pic>
        <p:nvPicPr>
          <p:cNvPr id="30" name="图片 17">
            <a:extLst>
              <a:ext uri="{FF2B5EF4-FFF2-40B4-BE49-F238E27FC236}">
                <a16:creationId xmlns:a16="http://schemas.microsoft.com/office/drawing/2014/main" id="{ADE5BAF0-3DCF-4D00-8149-CB212C5D7E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14" y="74265"/>
            <a:ext cx="1522372" cy="1756110"/>
          </a:xfrm>
          <a:prstGeom prst="rect">
            <a:avLst/>
          </a:prstGeom>
        </p:spPr>
      </p:pic>
      <p:grpSp>
        <p:nvGrpSpPr>
          <p:cNvPr id="14" name="Group 13">
            <a:extLst>
              <a:ext uri="{FF2B5EF4-FFF2-40B4-BE49-F238E27FC236}">
                <a16:creationId xmlns:a16="http://schemas.microsoft.com/office/drawing/2014/main" id="{06D02D84-82F1-4E8B-8278-B5706E9001B6}"/>
              </a:ext>
            </a:extLst>
          </p:cNvPr>
          <p:cNvGrpSpPr/>
          <p:nvPr/>
        </p:nvGrpSpPr>
        <p:grpSpPr>
          <a:xfrm>
            <a:off x="2179200" y="432487"/>
            <a:ext cx="6871454" cy="887446"/>
            <a:chOff x="7916273" y="1051832"/>
            <a:chExt cx="4054054" cy="1327785"/>
          </a:xfrm>
        </p:grpSpPr>
        <p:sp>
          <p:nvSpPr>
            <p:cNvPr id="15" name="Freeform: Shape 14">
              <a:extLst>
                <a:ext uri="{FF2B5EF4-FFF2-40B4-BE49-F238E27FC236}">
                  <a16:creationId xmlns:a16="http://schemas.microsoft.com/office/drawing/2014/main" id="{5457A9CC-9E87-4F59-836C-2CAC4BD7A954}"/>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8" name="图片 8">
              <a:extLst>
                <a:ext uri="{FF2B5EF4-FFF2-40B4-BE49-F238E27FC236}">
                  <a16:creationId xmlns:a16="http://schemas.microsoft.com/office/drawing/2014/main" id="{4E178684-2A52-483F-89C6-614B0DB021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1" name="文本框 18">
            <a:extLst>
              <a:ext uri="{FF2B5EF4-FFF2-40B4-BE49-F238E27FC236}">
                <a16:creationId xmlns:a16="http://schemas.microsoft.com/office/drawing/2014/main" id="{FC3DC95F-1291-4238-A2FA-EAC6CED2996F}"/>
              </a:ext>
            </a:extLst>
          </p:cNvPr>
          <p:cNvSpPr txBox="1"/>
          <p:nvPr/>
        </p:nvSpPr>
        <p:spPr>
          <a:xfrm>
            <a:off x="2690377" y="630871"/>
            <a:ext cx="6244989" cy="615553"/>
          </a:xfrm>
          <a:prstGeom prst="rect">
            <a:avLst/>
          </a:prstGeom>
          <a:noFill/>
          <a:ln>
            <a:noFill/>
          </a:ln>
        </p:spPr>
        <p:txBody>
          <a:bodyPr wrap="square" rtlCol="0">
            <a:spAutoFit/>
          </a:bodyPr>
          <a:lstStyle/>
          <a:p>
            <a:pPr lvl="0" algn="ct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Các</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biểu</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hiện</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của</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ham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học</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hỏi</a:t>
            </a:r>
            <a:endParaRPr kumimoji="0" lang="zh-CN" altLang="en-US" sz="34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2" name="文本框 18">
            <a:extLst>
              <a:ext uri="{FF2B5EF4-FFF2-40B4-BE49-F238E27FC236}">
                <a16:creationId xmlns:a16="http://schemas.microsoft.com/office/drawing/2014/main" id="{D7FB1BF5-B4BC-4B05-AB35-D9ED71C14C6B}"/>
              </a:ext>
            </a:extLst>
          </p:cNvPr>
          <p:cNvSpPr txBox="1"/>
          <p:nvPr/>
        </p:nvSpPr>
        <p:spPr>
          <a:xfrm>
            <a:off x="1006829" y="3237010"/>
            <a:ext cx="10502428" cy="1200329"/>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Tích</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cực</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tham</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gia</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hoạt</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động</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nhóm</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để</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học</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hỏi</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từ</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các</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bạn</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6" name="文本框 18">
            <a:extLst>
              <a:ext uri="{FF2B5EF4-FFF2-40B4-BE49-F238E27FC236}">
                <a16:creationId xmlns:a16="http://schemas.microsoft.com/office/drawing/2014/main" id="{E46FAF49-121F-482B-B7C3-E47A1AD0F297}"/>
              </a:ext>
            </a:extLst>
          </p:cNvPr>
          <p:cNvSpPr txBox="1"/>
          <p:nvPr/>
        </p:nvSpPr>
        <p:spPr>
          <a:xfrm>
            <a:off x="968212" y="4476782"/>
            <a:ext cx="10502428" cy="1200329"/>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Thích</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tìm</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hiểu</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và</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đặt</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câu</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hỏi</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về</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mọi</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thứ</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xung</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quanh</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4956914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47"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16" presetClass="entr" presetSubtype="37"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outVertical)">
                                      <p:cBhvr>
                                        <p:cTn id="32" dur="1000"/>
                                        <p:tgtEl>
                                          <p:spTgt spid="21"/>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528" y="2740236"/>
            <a:ext cx="3555823" cy="3555823"/>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pic>
        <p:nvPicPr>
          <p:cNvPr id="12" name="图片 9">
            <a:extLst>
              <a:ext uri="{FF2B5EF4-FFF2-40B4-BE49-F238E27FC236}">
                <a16:creationId xmlns:a16="http://schemas.microsoft.com/office/drawing/2014/main" id="{F3964E22-1C8F-4468-A4ED-ADDB8682E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241" y="1469755"/>
            <a:ext cx="8417278" cy="3918490"/>
          </a:xfrm>
          <a:prstGeom prst="rect">
            <a:avLst/>
          </a:prstGeom>
        </p:spPr>
      </p:pic>
      <p:pic>
        <p:nvPicPr>
          <p:cNvPr id="4" name="Picture 3">
            <a:extLst>
              <a:ext uri="{FF2B5EF4-FFF2-40B4-BE49-F238E27FC236}">
                <a16:creationId xmlns:a16="http://schemas.microsoft.com/office/drawing/2014/main" id="{0E72AD18-113A-4590-8C53-C8DAE6B973B9}"/>
              </a:ext>
            </a:extLst>
          </p:cNvPr>
          <p:cNvPicPr>
            <a:picLocks noChangeAspect="1"/>
          </p:cNvPicPr>
          <p:nvPr/>
        </p:nvPicPr>
        <p:blipFill>
          <a:blip r:embed="rId9"/>
          <a:stretch>
            <a:fillRect/>
          </a:stretch>
        </p:blipFill>
        <p:spPr>
          <a:xfrm>
            <a:off x="2558094" y="2882431"/>
            <a:ext cx="4474852" cy="1853345"/>
          </a:xfrm>
          <a:prstGeom prst="rect">
            <a:avLst/>
          </a:prstGeom>
        </p:spPr>
      </p:pic>
    </p:spTree>
    <p:extLst>
      <p:ext uri="{BB962C8B-B14F-4D97-AF65-F5344CB8AC3E}">
        <p14:creationId xmlns:p14="http://schemas.microsoft.com/office/powerpoint/2010/main" val="1448454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55580"/>
            <a:ext cx="1111888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pic>
        <p:nvPicPr>
          <p:cNvPr id="11" name="Picture 10">
            <a:extLst>
              <a:ext uri="{FF2B5EF4-FFF2-40B4-BE49-F238E27FC236}">
                <a16:creationId xmlns:a16="http://schemas.microsoft.com/office/drawing/2014/main" id="{2B0E462C-BE11-4B38-A1A5-39237F59C1D5}"/>
              </a:ext>
            </a:extLst>
          </p:cNvPr>
          <p:cNvPicPr>
            <a:picLocks noChangeAspect="1"/>
          </p:cNvPicPr>
          <p:nvPr/>
        </p:nvPicPr>
        <p:blipFill>
          <a:blip r:embed="rId8"/>
          <a:stretch>
            <a:fillRect/>
          </a:stretch>
        </p:blipFill>
        <p:spPr>
          <a:xfrm>
            <a:off x="2860281" y="-18074"/>
            <a:ext cx="7254869" cy="1499746"/>
          </a:xfrm>
          <a:prstGeom prst="rect">
            <a:avLst/>
          </a:prstGeom>
        </p:spPr>
      </p:pic>
      <p:sp>
        <p:nvSpPr>
          <p:cNvPr id="13" name="TextBox 12">
            <a:extLst>
              <a:ext uri="{FF2B5EF4-FFF2-40B4-BE49-F238E27FC236}">
                <a16:creationId xmlns:a16="http://schemas.microsoft.com/office/drawing/2014/main" id="{384E6FDA-637E-48DE-9F5E-68590FA4B434}"/>
              </a:ext>
            </a:extLst>
          </p:cNvPr>
          <p:cNvSpPr txBox="1"/>
          <p:nvPr/>
        </p:nvSpPr>
        <p:spPr>
          <a:xfrm>
            <a:off x="944880" y="1730522"/>
            <a:ext cx="10464800" cy="4401205"/>
          </a:xfrm>
          <a:prstGeom prst="rect">
            <a:avLst/>
          </a:prstGeom>
          <a:noFill/>
        </p:spPr>
        <p:txBody>
          <a:bodyPr wrap="square" rtlCol="0">
            <a:spAutoFit/>
          </a:bodyPr>
          <a:lstStyle/>
          <a:p>
            <a:pPr algn="just"/>
            <a:r>
              <a:rPr lang="en-US" sz="2800" dirty="0"/>
              <a:t>   </a:t>
            </a:r>
            <a:r>
              <a:rPr lang="vi-VN" sz="2800" dirty="0"/>
              <a:t>Vào đời vua Trần Thái Tông, có một gia đình nghèo sinh được cậu con trai, đặt tên là Nguyễn Hiền. Vì nhà nghèo cậu phải bỏ học giữa chừng.</a:t>
            </a:r>
          </a:p>
          <a:p>
            <a:pPr algn="just"/>
            <a:r>
              <a:rPr lang="en-US" sz="2800" dirty="0"/>
              <a:t>   </a:t>
            </a:r>
            <a:r>
              <a:rPr lang="vi-VN" sz="2800" dirty="0"/>
              <a:t>Ban ngày, đi chăn trâu, dù mưa gió thế nào, cậu cũng đứng ngoài lớp nghe giảng nhờ. Tối đến, cậu đợi bạn học thuộc bài mới mượn vở về học. Mỗi lần có kì thi ở trường, cậu làm bài vào lá chuối khô và nhờ bạn xin thầy chấm hộ.</a:t>
            </a:r>
          </a:p>
          <a:p>
            <a:pPr algn="just"/>
            <a:r>
              <a:rPr lang="en-US" sz="2800" dirty="0"/>
              <a:t>   </a:t>
            </a:r>
            <a:r>
              <a:rPr lang="vi-VN" sz="2800" dirty="0"/>
              <a:t>Thế rồi vua mở khoa thi. Cậu bé nghèo ngày nào đỗ Trạng nguyên. Ông trạng khi ấy mới mười ba tuổi. Đó là Trạng nguyên trẻ nhất của nước Nam ta.</a:t>
            </a:r>
          </a:p>
          <a:p>
            <a:pPr algn="r"/>
            <a:r>
              <a:rPr lang="vi-VN" sz="2800" dirty="0"/>
              <a:t>(Theo Trinh Đường, Tiếng việt 4, Tập 1, NXB Giáo dục, 2000, tr.104)</a:t>
            </a:r>
            <a:endParaRPr lang="en-US" sz="2800" dirty="0"/>
          </a:p>
        </p:txBody>
      </p:sp>
    </p:spTree>
    <p:extLst>
      <p:ext uri="{BB962C8B-B14F-4D97-AF65-F5344CB8AC3E}">
        <p14:creationId xmlns:p14="http://schemas.microsoft.com/office/powerpoint/2010/main" val="1936573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55580"/>
            <a:ext cx="1111888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12" name="Group 11">
            <a:extLst>
              <a:ext uri="{FF2B5EF4-FFF2-40B4-BE49-F238E27FC236}">
                <a16:creationId xmlns:a16="http://schemas.microsoft.com/office/drawing/2014/main" id="{4195374A-5D95-4FFF-AF75-296F04CEF4F6}"/>
              </a:ext>
            </a:extLst>
          </p:cNvPr>
          <p:cNvGrpSpPr/>
          <p:nvPr/>
        </p:nvGrpSpPr>
        <p:grpSpPr>
          <a:xfrm>
            <a:off x="-226976" y="-111696"/>
            <a:ext cx="6013781" cy="1524890"/>
            <a:chOff x="7916273" y="1051832"/>
            <a:chExt cx="4054054" cy="1327785"/>
          </a:xfrm>
        </p:grpSpPr>
        <p:sp>
          <p:nvSpPr>
            <p:cNvPr id="13" name="Freeform: Shape 12">
              <a:extLst>
                <a:ext uri="{FF2B5EF4-FFF2-40B4-BE49-F238E27FC236}">
                  <a16:creationId xmlns:a16="http://schemas.microsoft.com/office/drawing/2014/main" id="{B562660B-E028-4985-BA39-FC49BBEE1913}"/>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4" name="图片 8">
              <a:extLst>
                <a:ext uri="{FF2B5EF4-FFF2-40B4-BE49-F238E27FC236}">
                  <a16:creationId xmlns:a16="http://schemas.microsoft.com/office/drawing/2014/main" id="{2CD54BDE-C00A-4AF8-B255-E0A880181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6" name="Picture 5" descr="A group of kids sitting at a table&#10;&#10;Description automatically generated with low confidence">
            <a:extLst>
              <a:ext uri="{FF2B5EF4-FFF2-40B4-BE49-F238E27FC236}">
                <a16:creationId xmlns:a16="http://schemas.microsoft.com/office/drawing/2014/main" id="{0E16AB30-B2F4-4001-A64D-9F558BEC8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609" y="3888016"/>
            <a:ext cx="4406947" cy="224395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54604A14-6663-4B8C-BFF4-276613483B5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8558" y="359266"/>
            <a:ext cx="5608433" cy="808463"/>
          </a:xfrm>
          <a:prstGeom prst="rect">
            <a:avLst/>
          </a:prstGeom>
        </p:spPr>
      </p:pic>
      <p:grpSp>
        <p:nvGrpSpPr>
          <p:cNvPr id="3" name="Group 2">
            <a:extLst>
              <a:ext uri="{FF2B5EF4-FFF2-40B4-BE49-F238E27FC236}">
                <a16:creationId xmlns:a16="http://schemas.microsoft.com/office/drawing/2014/main" id="{F98BA87A-76C7-4A68-9439-052B17C05803}"/>
              </a:ext>
            </a:extLst>
          </p:cNvPr>
          <p:cNvGrpSpPr/>
          <p:nvPr/>
        </p:nvGrpSpPr>
        <p:grpSpPr>
          <a:xfrm rot="21189193">
            <a:off x="-27900" y="1635977"/>
            <a:ext cx="5338162" cy="1241074"/>
            <a:chOff x="6096000" y="1698688"/>
            <a:chExt cx="3838148" cy="1527028"/>
          </a:xfrm>
        </p:grpSpPr>
        <p:grpSp>
          <p:nvGrpSpPr>
            <p:cNvPr id="18" name="Group 17">
              <a:extLst>
                <a:ext uri="{FF2B5EF4-FFF2-40B4-BE49-F238E27FC236}">
                  <a16:creationId xmlns:a16="http://schemas.microsoft.com/office/drawing/2014/main" id="{4C63E99F-C30F-4327-8B1E-365F816B6CE2}"/>
                </a:ext>
              </a:extLst>
            </p:cNvPr>
            <p:cNvGrpSpPr/>
            <p:nvPr/>
          </p:nvGrpSpPr>
          <p:grpSpPr>
            <a:xfrm rot="11305479">
              <a:off x="6096000" y="1698688"/>
              <a:ext cx="3770489" cy="1527028"/>
              <a:chOff x="1557867" y="4109156"/>
              <a:chExt cx="3770489" cy="1527028"/>
            </a:xfrm>
          </p:grpSpPr>
          <p:sp>
            <p:nvSpPr>
              <p:cNvPr id="20" name="Speech Bubble: Rectangle with Corners Rounded 19">
                <a:extLst>
                  <a:ext uri="{FF2B5EF4-FFF2-40B4-BE49-F238E27FC236}">
                    <a16:creationId xmlns:a16="http://schemas.microsoft.com/office/drawing/2014/main" id="{E785C56C-C326-4993-93CD-79A54E663534}"/>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Speech Bubble: Rectangle with Corners Rounded 20">
                <a:extLst>
                  <a:ext uri="{FF2B5EF4-FFF2-40B4-BE49-F238E27FC236}">
                    <a16:creationId xmlns:a16="http://schemas.microsoft.com/office/drawing/2014/main" id="{15387C60-6906-45CE-B592-02DC796A54F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2" name="文本框 18">
              <a:extLst>
                <a:ext uri="{FF2B5EF4-FFF2-40B4-BE49-F238E27FC236}">
                  <a16:creationId xmlns:a16="http://schemas.microsoft.com/office/drawing/2014/main" id="{19385466-9125-4543-B1E5-D27B7F74F3CB}"/>
                </a:ext>
              </a:extLst>
            </p:cNvPr>
            <p:cNvSpPr txBox="1"/>
            <p:nvPr/>
          </p:nvSpPr>
          <p:spPr>
            <a:xfrm rot="564238">
              <a:off x="6202579" y="1874802"/>
              <a:ext cx="3731569" cy="1249680"/>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Câu chuyện xảy ra khi nào?</a:t>
              </a:r>
              <a:endParaRPr lang="en-US"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endParaRPr>
            </a:p>
            <a:p>
              <a:pPr lvl="0" algn="ct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Cậu</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trò</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ham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đó</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là</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ai?</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33" name="Group 32">
            <a:extLst>
              <a:ext uri="{FF2B5EF4-FFF2-40B4-BE49-F238E27FC236}">
                <a16:creationId xmlns:a16="http://schemas.microsoft.com/office/drawing/2014/main" id="{A3A8848E-DD36-47AF-804A-3EE3486E44F4}"/>
              </a:ext>
            </a:extLst>
          </p:cNvPr>
          <p:cNvGrpSpPr/>
          <p:nvPr/>
        </p:nvGrpSpPr>
        <p:grpSpPr>
          <a:xfrm rot="21153822">
            <a:off x="5763543" y="1766728"/>
            <a:ext cx="6169445" cy="1241073"/>
            <a:chOff x="6096000" y="1698688"/>
            <a:chExt cx="3770489" cy="1527028"/>
          </a:xfrm>
        </p:grpSpPr>
        <p:grpSp>
          <p:nvGrpSpPr>
            <p:cNvPr id="34" name="Group 33">
              <a:extLst>
                <a:ext uri="{FF2B5EF4-FFF2-40B4-BE49-F238E27FC236}">
                  <a16:creationId xmlns:a16="http://schemas.microsoft.com/office/drawing/2014/main" id="{0BE60781-F96C-40B2-8A9B-389A3DD61E9D}"/>
                </a:ext>
              </a:extLst>
            </p:cNvPr>
            <p:cNvGrpSpPr/>
            <p:nvPr/>
          </p:nvGrpSpPr>
          <p:grpSpPr>
            <a:xfrm rot="11305479">
              <a:off x="6096000" y="1698688"/>
              <a:ext cx="3770489" cy="1527028"/>
              <a:chOff x="1557867" y="4109156"/>
              <a:chExt cx="3770489" cy="1527028"/>
            </a:xfrm>
          </p:grpSpPr>
          <p:sp>
            <p:nvSpPr>
              <p:cNvPr id="36" name="Speech Bubble: Rectangle with Corners Rounded 35">
                <a:extLst>
                  <a:ext uri="{FF2B5EF4-FFF2-40B4-BE49-F238E27FC236}">
                    <a16:creationId xmlns:a16="http://schemas.microsoft.com/office/drawing/2014/main" id="{687AC8C5-195A-451B-B564-D6BCCBE95463}"/>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37" name="Speech Bubble: Rectangle with Corners Rounded 36">
                <a:extLst>
                  <a:ext uri="{FF2B5EF4-FFF2-40B4-BE49-F238E27FC236}">
                    <a16:creationId xmlns:a16="http://schemas.microsoft.com/office/drawing/2014/main" id="{29477A64-82CD-4119-A2C4-11182AC8EE83}"/>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5" name="文本框 18">
              <a:extLst>
                <a:ext uri="{FF2B5EF4-FFF2-40B4-BE49-F238E27FC236}">
                  <a16:creationId xmlns:a16="http://schemas.microsoft.com/office/drawing/2014/main" id="{7F26340E-0777-434E-BC2A-3AB8D56BF331}"/>
                </a:ext>
              </a:extLst>
            </p:cNvPr>
            <p:cNvSpPr txBox="1"/>
            <p:nvPr/>
          </p:nvSpPr>
          <p:spPr>
            <a:xfrm rot="564238">
              <a:off x="6173085" y="1911465"/>
              <a:ext cx="3538838" cy="1173942"/>
            </a:xfrm>
            <a:prstGeom prst="rect">
              <a:avLst/>
            </a:prstGeom>
            <a:noFill/>
            <a:ln>
              <a:noFill/>
            </a:ln>
          </p:spPr>
          <p:txBody>
            <a:bodyPr wrap="square" rtlCol="0">
              <a:spAutoFit/>
            </a:bodyPr>
            <a:lstStyle/>
            <a:p>
              <a:pPr lvl="0" algn="ctr"/>
              <a:r>
                <a:rPr lang="vi-VN"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Tinh thần ham học hỏi của cậu bé Nguyễn Hi</a:t>
              </a:r>
              <a:r>
                <a:rPr lang="en-US"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ề</a:t>
              </a:r>
              <a:r>
                <a:rPr lang="vi-VN"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n được thể hiện thế nào?</a:t>
              </a:r>
              <a:endPar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38" name="Group 37">
            <a:extLst>
              <a:ext uri="{FF2B5EF4-FFF2-40B4-BE49-F238E27FC236}">
                <a16:creationId xmlns:a16="http://schemas.microsoft.com/office/drawing/2014/main" id="{27C03861-FC21-42C6-8103-68A1E2C2CA33}"/>
              </a:ext>
            </a:extLst>
          </p:cNvPr>
          <p:cNvGrpSpPr/>
          <p:nvPr/>
        </p:nvGrpSpPr>
        <p:grpSpPr>
          <a:xfrm rot="21153822">
            <a:off x="4410314" y="3391260"/>
            <a:ext cx="5795238" cy="1241074"/>
            <a:chOff x="6096000" y="1698688"/>
            <a:chExt cx="3770489" cy="1527028"/>
          </a:xfrm>
        </p:grpSpPr>
        <p:grpSp>
          <p:nvGrpSpPr>
            <p:cNvPr id="39" name="Group 38">
              <a:extLst>
                <a:ext uri="{FF2B5EF4-FFF2-40B4-BE49-F238E27FC236}">
                  <a16:creationId xmlns:a16="http://schemas.microsoft.com/office/drawing/2014/main" id="{C8C28D2D-F73B-4A2E-931D-2285E8B1225A}"/>
                </a:ext>
              </a:extLst>
            </p:cNvPr>
            <p:cNvGrpSpPr/>
            <p:nvPr/>
          </p:nvGrpSpPr>
          <p:grpSpPr>
            <a:xfrm rot="11305479">
              <a:off x="6096000" y="1698688"/>
              <a:ext cx="3770489" cy="1527028"/>
              <a:chOff x="1557867" y="4109156"/>
              <a:chExt cx="3770489" cy="1527028"/>
            </a:xfrm>
          </p:grpSpPr>
          <p:sp>
            <p:nvSpPr>
              <p:cNvPr id="41" name="Speech Bubble: Rectangle with Corners Rounded 40">
                <a:extLst>
                  <a:ext uri="{FF2B5EF4-FFF2-40B4-BE49-F238E27FC236}">
                    <a16:creationId xmlns:a16="http://schemas.microsoft.com/office/drawing/2014/main" id="{665B11D4-B77B-4C24-8D43-7AEB3F7B1BB8}"/>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2" name="Speech Bubble: Rectangle with Corners Rounded 41">
                <a:extLst>
                  <a:ext uri="{FF2B5EF4-FFF2-40B4-BE49-F238E27FC236}">
                    <a16:creationId xmlns:a16="http://schemas.microsoft.com/office/drawing/2014/main" id="{1AEC05F3-F225-4D4E-84A0-432C4D71B7F5}"/>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0" name="文本框 18">
              <a:extLst>
                <a:ext uri="{FF2B5EF4-FFF2-40B4-BE49-F238E27FC236}">
                  <a16:creationId xmlns:a16="http://schemas.microsoft.com/office/drawing/2014/main" id="{2471824B-1E65-4C4B-ACFA-C5973D8A37F2}"/>
                </a:ext>
              </a:extLst>
            </p:cNvPr>
            <p:cNvSpPr txBox="1"/>
            <p:nvPr/>
          </p:nvSpPr>
          <p:spPr>
            <a:xfrm rot="564238">
              <a:off x="6205225" y="1813950"/>
              <a:ext cx="3337712" cy="1249680"/>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Việc Nguyễn Hiền ham học hỏi có lợi ích gì?</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43" name="Group 42">
            <a:extLst>
              <a:ext uri="{FF2B5EF4-FFF2-40B4-BE49-F238E27FC236}">
                <a16:creationId xmlns:a16="http://schemas.microsoft.com/office/drawing/2014/main" id="{099581CA-F74E-4F9E-A4D1-1B6573C52D2D}"/>
              </a:ext>
            </a:extLst>
          </p:cNvPr>
          <p:cNvGrpSpPr/>
          <p:nvPr/>
        </p:nvGrpSpPr>
        <p:grpSpPr>
          <a:xfrm rot="21153822">
            <a:off x="4838153" y="5144761"/>
            <a:ext cx="5795238" cy="1241074"/>
            <a:chOff x="6096000" y="1698688"/>
            <a:chExt cx="3770489" cy="1527028"/>
          </a:xfrm>
        </p:grpSpPr>
        <p:grpSp>
          <p:nvGrpSpPr>
            <p:cNvPr id="44" name="Group 43">
              <a:extLst>
                <a:ext uri="{FF2B5EF4-FFF2-40B4-BE49-F238E27FC236}">
                  <a16:creationId xmlns:a16="http://schemas.microsoft.com/office/drawing/2014/main" id="{0649EF94-A11A-415B-A381-03159FF23463}"/>
                </a:ext>
              </a:extLst>
            </p:cNvPr>
            <p:cNvGrpSpPr/>
            <p:nvPr/>
          </p:nvGrpSpPr>
          <p:grpSpPr>
            <a:xfrm rot="11305479">
              <a:off x="6096000" y="1698688"/>
              <a:ext cx="3770489" cy="1527028"/>
              <a:chOff x="1557867" y="4109156"/>
              <a:chExt cx="3770489" cy="1527028"/>
            </a:xfrm>
          </p:grpSpPr>
          <p:sp>
            <p:nvSpPr>
              <p:cNvPr id="46" name="Speech Bubble: Rectangle with Corners Rounded 45">
                <a:extLst>
                  <a:ext uri="{FF2B5EF4-FFF2-40B4-BE49-F238E27FC236}">
                    <a16:creationId xmlns:a16="http://schemas.microsoft.com/office/drawing/2014/main" id="{30D361A6-EE36-4481-8F06-96F4C1760805}"/>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7" name="Speech Bubble: Rectangle with Corners Rounded 46">
                <a:extLst>
                  <a:ext uri="{FF2B5EF4-FFF2-40B4-BE49-F238E27FC236}">
                    <a16:creationId xmlns:a16="http://schemas.microsoft.com/office/drawing/2014/main" id="{B3B219AF-6BBF-414A-8869-16821F49F926}"/>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5" name="文本框 18">
              <a:extLst>
                <a:ext uri="{FF2B5EF4-FFF2-40B4-BE49-F238E27FC236}">
                  <a16:creationId xmlns:a16="http://schemas.microsoft.com/office/drawing/2014/main" id="{957DADFF-1D00-4DC9-88CE-8A99836518BE}"/>
                </a:ext>
              </a:extLst>
            </p:cNvPr>
            <p:cNvSpPr txBox="1"/>
            <p:nvPr/>
          </p:nvSpPr>
          <p:spPr>
            <a:xfrm rot="564238">
              <a:off x="6205225" y="1813950"/>
              <a:ext cx="3337712" cy="1249680"/>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Qua câu chuyện trên, em thấy việc ham học hỏi có lợi ích gì?</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spTree>
    <p:extLst>
      <p:ext uri="{BB962C8B-B14F-4D97-AF65-F5344CB8AC3E}">
        <p14:creationId xmlns:p14="http://schemas.microsoft.com/office/powerpoint/2010/main" val="35280003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4" name="图片 3">
            <a:extLst>
              <a:ext uri="{FF2B5EF4-FFF2-40B4-BE49-F238E27FC236}">
                <a16:creationId xmlns:a16="http://schemas.microsoft.com/office/drawing/2014/main" id="{8296DF51-EF4D-405D-8615-F18D5B0E9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717" y="589900"/>
            <a:ext cx="9447403" cy="5632106"/>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969" y="2763183"/>
            <a:ext cx="3555823" cy="3555823"/>
          </a:xfrm>
          <a:prstGeom prst="rect">
            <a:avLst/>
          </a:prstGeom>
        </p:spPr>
      </p:pic>
      <p:pic>
        <p:nvPicPr>
          <p:cNvPr id="6" name="Picture 5" descr="Text&#10;&#10;Description automatically generated">
            <a:extLst>
              <a:ext uri="{FF2B5EF4-FFF2-40B4-BE49-F238E27FC236}">
                <a16:creationId xmlns:a16="http://schemas.microsoft.com/office/drawing/2014/main" id="{DA940477-FBF8-4DD8-80F4-1DD25B7B38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92078">
            <a:off x="1142677" y="2125514"/>
            <a:ext cx="4263065" cy="2458698"/>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grpSp>
        <p:nvGrpSpPr>
          <p:cNvPr id="3" name="Group 2">
            <a:extLst>
              <a:ext uri="{FF2B5EF4-FFF2-40B4-BE49-F238E27FC236}">
                <a16:creationId xmlns:a16="http://schemas.microsoft.com/office/drawing/2014/main" id="{2915A4A3-0553-4F05-AB53-5D918AC1629F}"/>
              </a:ext>
            </a:extLst>
          </p:cNvPr>
          <p:cNvGrpSpPr/>
          <p:nvPr/>
        </p:nvGrpSpPr>
        <p:grpSpPr>
          <a:xfrm rot="850174">
            <a:off x="5118907" y="3318272"/>
            <a:ext cx="3017322" cy="2038235"/>
            <a:chOff x="1092269" y="1004849"/>
            <a:chExt cx="4222395" cy="5333226"/>
          </a:xfrm>
        </p:grpSpPr>
        <p:pic>
          <p:nvPicPr>
            <p:cNvPr id="12" name="Picture 11">
              <a:extLst>
                <a:ext uri="{FF2B5EF4-FFF2-40B4-BE49-F238E27FC236}">
                  <a16:creationId xmlns:a16="http://schemas.microsoft.com/office/drawing/2014/main" id="{29952090-6209-422F-B136-FE43D6EB3A2A}"/>
                </a:ext>
              </a:extLst>
            </p:cNvPr>
            <p:cNvPicPr>
              <a:picLocks noChangeAspect="1"/>
            </p:cNvPicPr>
            <p:nvPr/>
          </p:nvPicPr>
          <p:blipFill>
            <a:blip r:embed="rId10"/>
            <a:stretch>
              <a:fillRect/>
            </a:stretch>
          </p:blipFill>
          <p:spPr>
            <a:xfrm>
              <a:off x="1092269" y="1004849"/>
              <a:ext cx="4171383" cy="3042289"/>
            </a:xfrm>
            <a:prstGeom prst="rect">
              <a:avLst/>
            </a:prstGeom>
            <a:ln>
              <a:noFill/>
            </a:ln>
            <a:effectLst>
              <a:softEdge rad="112500"/>
            </a:effectLst>
          </p:spPr>
        </p:pic>
        <p:pic>
          <p:nvPicPr>
            <p:cNvPr id="13" name="Picture 12">
              <a:extLst>
                <a:ext uri="{FF2B5EF4-FFF2-40B4-BE49-F238E27FC236}">
                  <a16:creationId xmlns:a16="http://schemas.microsoft.com/office/drawing/2014/main" id="{CD69ADDA-112A-4A30-87DC-D2DD36529D95}"/>
                </a:ext>
              </a:extLst>
            </p:cNvPr>
            <p:cNvPicPr>
              <a:picLocks noChangeAspect="1"/>
            </p:cNvPicPr>
            <p:nvPr/>
          </p:nvPicPr>
          <p:blipFill>
            <a:blip r:embed="rId11"/>
            <a:stretch>
              <a:fillRect/>
            </a:stretch>
          </p:blipFill>
          <p:spPr>
            <a:xfrm>
              <a:off x="1293832" y="4047136"/>
              <a:ext cx="4020832" cy="2290939"/>
            </a:xfrm>
            <a:prstGeom prst="rect">
              <a:avLst/>
            </a:prstGeom>
          </p:spPr>
        </p:pic>
      </p:grpSp>
    </p:spTree>
    <p:extLst>
      <p:ext uri="{BB962C8B-B14F-4D97-AF65-F5344CB8AC3E}">
        <p14:creationId xmlns:p14="http://schemas.microsoft.com/office/powerpoint/2010/main" val="17200464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Câu chuyện xảy ra khi nào?</a:t>
            </a:r>
            <a:endPar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Cậu</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trò</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ham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đó</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là</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ai?</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5274248" y="2824365"/>
            <a:ext cx="6612951"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776421" y="3442933"/>
            <a:ext cx="5676139" cy="2308324"/>
          </a:xfrm>
          <a:prstGeom prst="rect">
            <a:avLst/>
          </a:prstGeom>
          <a:noFill/>
          <a:ln>
            <a:noFill/>
          </a:ln>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Câu</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chuyện</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vào thời vua Trần Thái Tông</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Cậu</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trò</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nghèo</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ham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chính</a:t>
            </a: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là Nguyễn Hiền</a:t>
            </a:r>
          </a:p>
        </p:txBody>
      </p:sp>
      <p:sp>
        <p:nvSpPr>
          <p:cNvPr id="16" name="Freeform: Shape 34">
            <a:extLst>
              <a:ext uri="{FF2B5EF4-FFF2-40B4-BE49-F238E27FC236}">
                <a16:creationId xmlns:a16="http://schemas.microsoft.com/office/drawing/2014/main" id="{26254C73-9FB8-418C-A913-6303002AA388}"/>
              </a:ext>
            </a:extLst>
          </p:cNvPr>
          <p:cNvSpPr/>
          <p:nvPr/>
        </p:nvSpPr>
        <p:spPr>
          <a:xfrm>
            <a:off x="4097722" y="2790462"/>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028" name="Picture 4" descr="Nguyễn Hiền - Trạng nguyên trẻ nhất nền khoa bảng Việt Nam">
            <a:extLst>
              <a:ext uri="{FF2B5EF4-FFF2-40B4-BE49-F238E27FC236}">
                <a16:creationId xmlns:a16="http://schemas.microsoft.com/office/drawing/2014/main" id="{6D95A9BC-A4A8-413F-AB9C-C47F07B1E9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0077" y="2835585"/>
            <a:ext cx="2283826" cy="304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16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913650" y="802010"/>
            <a:ext cx="5244061" cy="1415178"/>
          </a:xfrm>
          <a:custGeom>
            <a:avLst/>
            <a:gdLst>
              <a:gd name="connsiteX0" fmla="*/ 0 w 5244061"/>
              <a:gd name="connsiteY0" fmla="*/ 235868 h 1415178"/>
              <a:gd name="connsiteX1" fmla="*/ 235868 w 5244061"/>
              <a:gd name="connsiteY1" fmla="*/ 0 h 1415178"/>
              <a:gd name="connsiteX2" fmla="*/ 874010 w 5244061"/>
              <a:gd name="connsiteY2" fmla="*/ 0 h 1415178"/>
              <a:gd name="connsiteX3" fmla="*/ 2255366 w 5244061"/>
              <a:gd name="connsiteY3" fmla="*/ -381164 h 1415178"/>
              <a:gd name="connsiteX4" fmla="*/ 2185025 w 5244061"/>
              <a:gd name="connsiteY4" fmla="*/ 0 h 1415178"/>
              <a:gd name="connsiteX5" fmla="*/ 5008193 w 5244061"/>
              <a:gd name="connsiteY5" fmla="*/ 0 h 1415178"/>
              <a:gd name="connsiteX6" fmla="*/ 5244061 w 5244061"/>
              <a:gd name="connsiteY6" fmla="*/ 235868 h 1415178"/>
              <a:gd name="connsiteX7" fmla="*/ 5244061 w 5244061"/>
              <a:gd name="connsiteY7" fmla="*/ 235863 h 1415178"/>
              <a:gd name="connsiteX8" fmla="*/ 5244061 w 5244061"/>
              <a:gd name="connsiteY8" fmla="*/ 235863 h 1415178"/>
              <a:gd name="connsiteX9" fmla="*/ 5244061 w 5244061"/>
              <a:gd name="connsiteY9" fmla="*/ 589658 h 1415178"/>
              <a:gd name="connsiteX10" fmla="*/ 5244061 w 5244061"/>
              <a:gd name="connsiteY10" fmla="*/ 1179310 h 1415178"/>
              <a:gd name="connsiteX11" fmla="*/ 5008193 w 5244061"/>
              <a:gd name="connsiteY11" fmla="*/ 1415178 h 1415178"/>
              <a:gd name="connsiteX12" fmla="*/ 2185025 w 5244061"/>
              <a:gd name="connsiteY12" fmla="*/ 1415178 h 1415178"/>
              <a:gd name="connsiteX13" fmla="*/ 874010 w 5244061"/>
              <a:gd name="connsiteY13" fmla="*/ 1415178 h 1415178"/>
              <a:gd name="connsiteX14" fmla="*/ 874010 w 5244061"/>
              <a:gd name="connsiteY14" fmla="*/ 1415178 h 1415178"/>
              <a:gd name="connsiteX15" fmla="*/ 235868 w 5244061"/>
              <a:gd name="connsiteY15" fmla="*/ 1415178 h 1415178"/>
              <a:gd name="connsiteX16" fmla="*/ 0 w 5244061"/>
              <a:gd name="connsiteY16" fmla="*/ 1179310 h 1415178"/>
              <a:gd name="connsiteX17" fmla="*/ 0 w 5244061"/>
              <a:gd name="connsiteY17" fmla="*/ 589658 h 1415178"/>
              <a:gd name="connsiteX18" fmla="*/ 0 w 5244061"/>
              <a:gd name="connsiteY18" fmla="*/ 235863 h 1415178"/>
              <a:gd name="connsiteX19" fmla="*/ 0 w 5244061"/>
              <a:gd name="connsiteY19" fmla="*/ 235863 h 1415178"/>
              <a:gd name="connsiteX20" fmla="*/ 0 w 5244061"/>
              <a:gd name="connsiteY20" fmla="*/ 235868 h 141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415178" fill="none" extrusionOk="0">
                <a:moveTo>
                  <a:pt x="0" y="235868"/>
                </a:moveTo>
                <a:cubicBezTo>
                  <a:pt x="2774" y="107104"/>
                  <a:pt x="91072" y="5843"/>
                  <a:pt x="235868" y="0"/>
                </a:cubicBezTo>
                <a:cubicBezTo>
                  <a:pt x="377481" y="-5341"/>
                  <a:pt x="556452" y="6635"/>
                  <a:pt x="874010" y="0"/>
                </a:cubicBezTo>
                <a:cubicBezTo>
                  <a:pt x="1278966" y="4219"/>
                  <a:pt x="1855847" y="-139942"/>
                  <a:pt x="2255366" y="-381164"/>
                </a:cubicBezTo>
                <a:cubicBezTo>
                  <a:pt x="2248945" y="-335806"/>
                  <a:pt x="2184594" y="-137902"/>
                  <a:pt x="2185025" y="0"/>
                </a:cubicBezTo>
                <a:cubicBezTo>
                  <a:pt x="3404820" y="-95567"/>
                  <a:pt x="3851413" y="-3505"/>
                  <a:pt x="5008193" y="0"/>
                </a:cubicBezTo>
                <a:cubicBezTo>
                  <a:pt x="5153813" y="-2161"/>
                  <a:pt x="5247193" y="101422"/>
                  <a:pt x="5244061" y="235868"/>
                </a:cubicBezTo>
                <a:lnTo>
                  <a:pt x="5244061" y="235863"/>
                </a:lnTo>
                <a:lnTo>
                  <a:pt x="5244061" y="235863"/>
                </a:lnTo>
                <a:cubicBezTo>
                  <a:pt x="5265039" y="289932"/>
                  <a:pt x="5226264" y="547377"/>
                  <a:pt x="5244061" y="589658"/>
                </a:cubicBezTo>
                <a:cubicBezTo>
                  <a:pt x="5216139" y="679266"/>
                  <a:pt x="5260972" y="973672"/>
                  <a:pt x="5244061" y="1179310"/>
                </a:cubicBezTo>
                <a:cubicBezTo>
                  <a:pt x="5242030" y="1318740"/>
                  <a:pt x="5144657" y="1429758"/>
                  <a:pt x="5008193" y="1415178"/>
                </a:cubicBezTo>
                <a:cubicBezTo>
                  <a:pt x="4149318" y="1464877"/>
                  <a:pt x="3065934" y="1390450"/>
                  <a:pt x="2185025" y="1415178"/>
                </a:cubicBezTo>
                <a:cubicBezTo>
                  <a:pt x="1967141" y="1388104"/>
                  <a:pt x="1183849" y="1524431"/>
                  <a:pt x="874010" y="1415178"/>
                </a:cubicBezTo>
                <a:lnTo>
                  <a:pt x="874010" y="1415178"/>
                </a:lnTo>
                <a:cubicBezTo>
                  <a:pt x="575651" y="1382718"/>
                  <a:pt x="410283" y="1389352"/>
                  <a:pt x="235868" y="1415178"/>
                </a:cubicBezTo>
                <a:cubicBezTo>
                  <a:pt x="105301" y="1419396"/>
                  <a:pt x="-2979" y="1312782"/>
                  <a:pt x="0" y="1179310"/>
                </a:cubicBezTo>
                <a:cubicBezTo>
                  <a:pt x="47115" y="973877"/>
                  <a:pt x="-18559" y="736533"/>
                  <a:pt x="0" y="589658"/>
                </a:cubicBezTo>
                <a:cubicBezTo>
                  <a:pt x="3114" y="458571"/>
                  <a:pt x="12038" y="348200"/>
                  <a:pt x="0" y="235863"/>
                </a:cubicBezTo>
                <a:lnTo>
                  <a:pt x="0" y="235863"/>
                </a:lnTo>
                <a:lnTo>
                  <a:pt x="0" y="235868"/>
                </a:lnTo>
                <a:close/>
              </a:path>
              <a:path w="5244061" h="1415178" stroke="0" extrusionOk="0">
                <a:moveTo>
                  <a:pt x="0" y="235868"/>
                </a:moveTo>
                <a:cubicBezTo>
                  <a:pt x="-7040" y="117640"/>
                  <a:pt x="117106" y="-7780"/>
                  <a:pt x="235868" y="0"/>
                </a:cubicBezTo>
                <a:cubicBezTo>
                  <a:pt x="421679" y="-46945"/>
                  <a:pt x="597457" y="-9238"/>
                  <a:pt x="874010" y="0"/>
                </a:cubicBezTo>
                <a:cubicBezTo>
                  <a:pt x="1245273" y="-27070"/>
                  <a:pt x="1862674" y="-175228"/>
                  <a:pt x="2255366" y="-381164"/>
                </a:cubicBezTo>
                <a:cubicBezTo>
                  <a:pt x="2244230" y="-252625"/>
                  <a:pt x="2229921" y="-78056"/>
                  <a:pt x="2185025" y="0"/>
                </a:cubicBezTo>
                <a:cubicBezTo>
                  <a:pt x="3023554" y="-37426"/>
                  <a:pt x="3781863" y="-143246"/>
                  <a:pt x="5008193" y="0"/>
                </a:cubicBezTo>
                <a:cubicBezTo>
                  <a:pt x="5138571" y="-3829"/>
                  <a:pt x="5240556" y="116069"/>
                  <a:pt x="5244061" y="235868"/>
                </a:cubicBezTo>
                <a:lnTo>
                  <a:pt x="5244061" y="235863"/>
                </a:lnTo>
                <a:lnTo>
                  <a:pt x="5244061" y="235863"/>
                </a:lnTo>
                <a:cubicBezTo>
                  <a:pt x="5273213" y="280840"/>
                  <a:pt x="5239904" y="546533"/>
                  <a:pt x="5244061" y="589658"/>
                </a:cubicBezTo>
                <a:cubicBezTo>
                  <a:pt x="5292642" y="881450"/>
                  <a:pt x="5230165" y="1086330"/>
                  <a:pt x="5244061" y="1179310"/>
                </a:cubicBezTo>
                <a:cubicBezTo>
                  <a:pt x="5245540" y="1297383"/>
                  <a:pt x="5152300" y="1414728"/>
                  <a:pt x="5008193" y="1415178"/>
                </a:cubicBezTo>
                <a:cubicBezTo>
                  <a:pt x="4659228" y="1246143"/>
                  <a:pt x="2969584" y="1468478"/>
                  <a:pt x="2185025" y="1415178"/>
                </a:cubicBezTo>
                <a:cubicBezTo>
                  <a:pt x="1774707" y="1347234"/>
                  <a:pt x="1320640" y="1314735"/>
                  <a:pt x="874010" y="1415178"/>
                </a:cubicBezTo>
                <a:lnTo>
                  <a:pt x="874010" y="1415178"/>
                </a:lnTo>
                <a:cubicBezTo>
                  <a:pt x="667691" y="1385135"/>
                  <a:pt x="537982" y="1434980"/>
                  <a:pt x="235868" y="1415178"/>
                </a:cubicBezTo>
                <a:cubicBezTo>
                  <a:pt x="90883" y="1418452"/>
                  <a:pt x="2302" y="1307777"/>
                  <a:pt x="0" y="1179310"/>
                </a:cubicBezTo>
                <a:cubicBezTo>
                  <a:pt x="-29912" y="890270"/>
                  <a:pt x="43226" y="704708"/>
                  <a:pt x="0" y="589658"/>
                </a:cubicBezTo>
                <a:cubicBezTo>
                  <a:pt x="-13786" y="531330"/>
                  <a:pt x="-15637" y="279248"/>
                  <a:pt x="0" y="235863"/>
                </a:cubicBezTo>
                <a:lnTo>
                  <a:pt x="0" y="235863"/>
                </a:lnTo>
                <a:lnTo>
                  <a:pt x="0" y="235868"/>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955898" y="856258"/>
            <a:ext cx="5189930" cy="1477328"/>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Tinh thần ham học hỏi của cậu bé Nguyễn Hiền được thể hiện thế nào?</a:t>
            </a: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3535680" y="2536769"/>
            <a:ext cx="8351519" cy="3674166"/>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4000150" y="3083844"/>
            <a:ext cx="7213156" cy="2677656"/>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vi-VN"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Tinh thần ham học hỏi của cậu bé Nguyễn Hiển được thể hiện qua việc: ban ngày, khi đi chăn trâu, dù mưa gió thế nào cậu cũng đứng ngoài nghe giảng nhờ. Tối đến, đợi bạn học xong bài, cậu mượn vở về học, làm bài thi vào lá chuối khô, nhờ thầy chấm hộ.</a:t>
            </a:r>
          </a:p>
        </p:txBody>
      </p:sp>
      <p:sp>
        <p:nvSpPr>
          <p:cNvPr id="16" name="Freeform: Shape 34">
            <a:extLst>
              <a:ext uri="{FF2B5EF4-FFF2-40B4-BE49-F238E27FC236}">
                <a16:creationId xmlns:a16="http://schemas.microsoft.com/office/drawing/2014/main" id="{26254C73-9FB8-418C-A913-6303002AA388}"/>
              </a:ext>
            </a:extLst>
          </p:cNvPr>
          <p:cNvSpPr/>
          <p:nvPr/>
        </p:nvSpPr>
        <p:spPr>
          <a:xfrm>
            <a:off x="2720216" y="2199647"/>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2702047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8">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21" name="图片 20">
            <a:extLst>
              <a:ext uri="{FF2B5EF4-FFF2-40B4-BE49-F238E27FC236}">
                <a16:creationId xmlns:a16="http://schemas.microsoft.com/office/drawing/2014/main" id="{C5BA87C0-4E2A-4620-9E9E-C85506364A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061" y="1452053"/>
            <a:ext cx="6326824" cy="3217333"/>
          </a:xfrm>
          <a:prstGeom prst="rect">
            <a:avLst/>
          </a:prstGeom>
        </p:spPr>
      </p:pic>
      <p:pic>
        <p:nvPicPr>
          <p:cNvPr id="4" name="Picture 3">
            <a:extLst>
              <a:ext uri="{FF2B5EF4-FFF2-40B4-BE49-F238E27FC236}">
                <a16:creationId xmlns:a16="http://schemas.microsoft.com/office/drawing/2014/main" id="{97084AA5-4E59-434C-AF11-3E4F7C131B6B}"/>
              </a:ext>
            </a:extLst>
          </p:cNvPr>
          <p:cNvPicPr>
            <a:picLocks noChangeAspect="1"/>
          </p:cNvPicPr>
          <p:nvPr/>
        </p:nvPicPr>
        <p:blipFill>
          <a:blip r:embed="rId10"/>
          <a:stretch>
            <a:fillRect/>
          </a:stretch>
        </p:blipFill>
        <p:spPr>
          <a:xfrm>
            <a:off x="5405346" y="2339971"/>
            <a:ext cx="5224725" cy="1774090"/>
          </a:xfrm>
          <a:prstGeom prst="rect">
            <a:avLst/>
          </a:prstGeom>
        </p:spPr>
      </p:pic>
      <p:pic>
        <p:nvPicPr>
          <p:cNvPr id="15" name="图片 29">
            <a:extLst>
              <a:ext uri="{FF2B5EF4-FFF2-40B4-BE49-F238E27FC236}">
                <a16:creationId xmlns:a16="http://schemas.microsoft.com/office/drawing/2014/main" id="{261A3D0B-54E8-4AEE-810F-39281DF0F5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6800" y="2339971"/>
            <a:ext cx="3908546" cy="3908546"/>
          </a:xfrm>
          <a:prstGeom prst="rect">
            <a:avLst/>
          </a:prstGeom>
        </p:spPr>
      </p:pic>
    </p:spTree>
    <p:extLst>
      <p:ext uri="{BB962C8B-B14F-4D97-AF65-F5344CB8AC3E}">
        <p14:creationId xmlns:p14="http://schemas.microsoft.com/office/powerpoint/2010/main" val="8243963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Việc Nguyễn Hiền ham học hỏi có lợi ích gì?</a:t>
            </a: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5274248" y="2824365"/>
            <a:ext cx="6612951"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776421" y="3442933"/>
            <a:ext cx="5676139" cy="2308324"/>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vi-VN" altLang="zh-CN" sz="36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Cậu đỗ Trạng nguyên khi mới mười ba tuổi và là Trạng nguyên trẻ nhất của nước Nam ta.</a:t>
            </a:r>
            <a:endPar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6" name="Freeform: Shape 34">
            <a:extLst>
              <a:ext uri="{FF2B5EF4-FFF2-40B4-BE49-F238E27FC236}">
                <a16:creationId xmlns:a16="http://schemas.microsoft.com/office/drawing/2014/main" id="{26254C73-9FB8-418C-A913-6303002AA388}"/>
              </a:ext>
            </a:extLst>
          </p:cNvPr>
          <p:cNvSpPr/>
          <p:nvPr/>
        </p:nvSpPr>
        <p:spPr>
          <a:xfrm>
            <a:off x="4097722" y="2790462"/>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3710339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60120" y="569512"/>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Việc Nguyễn Hiền ham học hỏi có lợi ích gì?</a:t>
            </a: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4856480" y="2824365"/>
            <a:ext cx="7030719"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069841" y="3442933"/>
            <a:ext cx="6382720" cy="2062103"/>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Qua câu chuyện trên, em thấy việc ham học hỏi giúp chúng ta mở mang kiến thức và đạt được kết quả cao trong học tập.</a:t>
            </a:r>
            <a:endParaRPr kumimoji="0" lang="vi-VN" altLang="zh-CN" sz="32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6" name="Freeform: Shape 34">
            <a:extLst>
              <a:ext uri="{FF2B5EF4-FFF2-40B4-BE49-F238E27FC236}">
                <a16:creationId xmlns:a16="http://schemas.microsoft.com/office/drawing/2014/main" id="{26254C73-9FB8-418C-A913-6303002AA388}"/>
              </a:ext>
            </a:extLst>
          </p:cNvPr>
          <p:cNvSpPr/>
          <p:nvPr/>
        </p:nvSpPr>
        <p:spPr>
          <a:xfrm>
            <a:off x="3751219" y="266721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6142345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8">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21" name="图片 20">
            <a:extLst>
              <a:ext uri="{FF2B5EF4-FFF2-40B4-BE49-F238E27FC236}">
                <a16:creationId xmlns:a16="http://schemas.microsoft.com/office/drawing/2014/main" id="{C5BA87C0-4E2A-4620-9E9E-C85506364A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061" y="1452053"/>
            <a:ext cx="6326824" cy="3953894"/>
          </a:xfrm>
          <a:prstGeom prst="rect">
            <a:avLst/>
          </a:prstGeom>
        </p:spPr>
      </p:pic>
      <p:pic>
        <p:nvPicPr>
          <p:cNvPr id="22" name="图片 21">
            <a:extLst>
              <a:ext uri="{FF2B5EF4-FFF2-40B4-BE49-F238E27FC236}">
                <a16:creationId xmlns:a16="http://schemas.microsoft.com/office/drawing/2014/main" id="{1C578C35-BF3B-4F65-A005-35DAAAF7258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2002" y="2956165"/>
            <a:ext cx="5822622" cy="3881748"/>
          </a:xfrm>
          <a:prstGeom prst="rect">
            <a:avLst/>
          </a:prstGeom>
        </p:spPr>
      </p:pic>
      <p:pic>
        <p:nvPicPr>
          <p:cNvPr id="13" name="Picture 12" descr="Text&#10;&#10;Description automatically generated">
            <a:extLst>
              <a:ext uri="{FF2B5EF4-FFF2-40B4-BE49-F238E27FC236}">
                <a16:creationId xmlns:a16="http://schemas.microsoft.com/office/drawing/2014/main" id="{A5937F24-F7BA-47D4-A9ED-F49104F23E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6697" y="2206390"/>
            <a:ext cx="7021552" cy="1754002"/>
          </a:xfrm>
          <a:prstGeom prst="rect">
            <a:avLst/>
          </a:prstGeom>
        </p:spPr>
      </p:pic>
    </p:spTree>
    <p:extLst>
      <p:ext uri="{BB962C8B-B14F-4D97-AF65-F5344CB8AC3E}">
        <p14:creationId xmlns:p14="http://schemas.microsoft.com/office/powerpoint/2010/main" val="23595156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528" y="2740236"/>
            <a:ext cx="3555823" cy="3555823"/>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pic>
        <p:nvPicPr>
          <p:cNvPr id="12" name="图片 9">
            <a:extLst>
              <a:ext uri="{FF2B5EF4-FFF2-40B4-BE49-F238E27FC236}">
                <a16:creationId xmlns:a16="http://schemas.microsoft.com/office/drawing/2014/main" id="{F3964E22-1C8F-4468-A4ED-ADDB8682E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241" y="1469755"/>
            <a:ext cx="8417278" cy="3918490"/>
          </a:xfrm>
          <a:prstGeom prst="rect">
            <a:avLst/>
          </a:prstGeom>
        </p:spPr>
      </p:pic>
      <p:pic>
        <p:nvPicPr>
          <p:cNvPr id="9" name="Picture 8">
            <a:extLst>
              <a:ext uri="{FF2B5EF4-FFF2-40B4-BE49-F238E27FC236}">
                <a16:creationId xmlns:a16="http://schemas.microsoft.com/office/drawing/2014/main" id="{0092D61D-D25E-4A56-ACF9-C8B2632BE81E}"/>
              </a:ext>
            </a:extLst>
          </p:cNvPr>
          <p:cNvPicPr>
            <a:picLocks noChangeAspect="1"/>
          </p:cNvPicPr>
          <p:nvPr/>
        </p:nvPicPr>
        <p:blipFill>
          <a:blip r:embed="rId9"/>
          <a:stretch>
            <a:fillRect/>
          </a:stretch>
        </p:blipFill>
        <p:spPr>
          <a:xfrm>
            <a:off x="2020602" y="2820271"/>
            <a:ext cx="5425910" cy="2017951"/>
          </a:xfrm>
          <a:prstGeom prst="rect">
            <a:avLst/>
          </a:prstGeom>
        </p:spPr>
      </p:pic>
    </p:spTree>
    <p:extLst>
      <p:ext uri="{BB962C8B-B14F-4D97-AF65-F5344CB8AC3E}">
        <p14:creationId xmlns:p14="http://schemas.microsoft.com/office/powerpoint/2010/main" val="14647716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B16646B8-830F-4CF0-ACDD-77429D3FBC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9746" y="5005088"/>
            <a:ext cx="1912877" cy="1912877"/>
          </a:xfrm>
          <a:prstGeom prst="rect">
            <a:avLst/>
          </a:prstGeom>
        </p:spPr>
      </p:pic>
      <p:grpSp>
        <p:nvGrpSpPr>
          <p:cNvPr id="35" name="Group 34">
            <a:extLst>
              <a:ext uri="{FF2B5EF4-FFF2-40B4-BE49-F238E27FC236}">
                <a16:creationId xmlns:a16="http://schemas.microsoft.com/office/drawing/2014/main" id="{367A729A-54AF-4881-AA12-36173003E267}"/>
              </a:ext>
            </a:extLst>
          </p:cNvPr>
          <p:cNvGrpSpPr/>
          <p:nvPr/>
        </p:nvGrpSpPr>
        <p:grpSpPr>
          <a:xfrm>
            <a:off x="211330" y="75385"/>
            <a:ext cx="11980670" cy="887446"/>
            <a:chOff x="7916273" y="1051832"/>
            <a:chExt cx="4054054" cy="1327785"/>
          </a:xfrm>
        </p:grpSpPr>
        <p:sp>
          <p:nvSpPr>
            <p:cNvPr id="36" name="Freeform: Shape 35">
              <a:extLst>
                <a:ext uri="{FF2B5EF4-FFF2-40B4-BE49-F238E27FC236}">
                  <a16:creationId xmlns:a16="http://schemas.microsoft.com/office/drawing/2014/main" id="{2A207850-F6D2-47D6-9B24-88EF461989B5}"/>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7" name="图片 8">
              <a:extLst>
                <a:ext uri="{FF2B5EF4-FFF2-40B4-BE49-F238E27FC236}">
                  <a16:creationId xmlns:a16="http://schemas.microsoft.com/office/drawing/2014/main" id="{F36A20B5-488E-4F10-8722-443B55430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8" name="文本框 18">
            <a:extLst>
              <a:ext uri="{FF2B5EF4-FFF2-40B4-BE49-F238E27FC236}">
                <a16:creationId xmlns:a16="http://schemas.microsoft.com/office/drawing/2014/main" id="{0A7DED5F-827A-47CE-ABEF-9EB4240A0BC0}"/>
              </a:ext>
            </a:extLst>
          </p:cNvPr>
          <p:cNvSpPr txBox="1"/>
          <p:nvPr/>
        </p:nvSpPr>
        <p:spPr>
          <a:xfrm>
            <a:off x="1092268" y="343048"/>
            <a:ext cx="10888402" cy="523220"/>
          </a:xfrm>
          <a:prstGeom prst="rect">
            <a:avLst/>
          </a:prstGeom>
          <a:noFill/>
          <a:ln>
            <a:noFill/>
          </a:ln>
        </p:spPr>
        <p:txBody>
          <a:bodyPr wrap="square" rtlCol="0">
            <a:spAutoFit/>
          </a:bodyPr>
          <a:lstStyle/>
          <a:p>
            <a:pPr lvl="0" algn="ctr"/>
            <a:r>
              <a:rPr lang="en-US"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1. </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lang="en-US" altLang="zh-CN" sz="28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sau</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4" name="Picture 3">
            <a:extLst>
              <a:ext uri="{FF2B5EF4-FFF2-40B4-BE49-F238E27FC236}">
                <a16:creationId xmlns:a16="http://schemas.microsoft.com/office/drawing/2014/main" id="{5D23B6AC-760C-401A-9724-CC23DEB2CBA9}"/>
              </a:ext>
            </a:extLst>
          </p:cNvPr>
          <p:cNvPicPr>
            <a:picLocks noChangeAspect="1"/>
          </p:cNvPicPr>
          <p:nvPr/>
        </p:nvPicPr>
        <p:blipFill>
          <a:blip r:embed="rId7"/>
          <a:stretch>
            <a:fillRect/>
          </a:stretch>
        </p:blipFill>
        <p:spPr>
          <a:xfrm>
            <a:off x="1092268" y="1004850"/>
            <a:ext cx="4171383" cy="3042287"/>
          </a:xfrm>
          <a:prstGeom prst="rect">
            <a:avLst/>
          </a:prstGeom>
        </p:spPr>
      </p:pic>
      <p:pic>
        <p:nvPicPr>
          <p:cNvPr id="10" name="Picture 9">
            <a:extLst>
              <a:ext uri="{FF2B5EF4-FFF2-40B4-BE49-F238E27FC236}">
                <a16:creationId xmlns:a16="http://schemas.microsoft.com/office/drawing/2014/main" id="{0540E815-B37E-4251-92B0-F17B1D99BB59}"/>
              </a:ext>
            </a:extLst>
          </p:cNvPr>
          <p:cNvPicPr>
            <a:picLocks noChangeAspect="1"/>
          </p:cNvPicPr>
          <p:nvPr/>
        </p:nvPicPr>
        <p:blipFill>
          <a:blip r:embed="rId8"/>
          <a:stretch>
            <a:fillRect/>
          </a:stretch>
        </p:blipFill>
        <p:spPr>
          <a:xfrm>
            <a:off x="6437362" y="1088492"/>
            <a:ext cx="5254928" cy="2994087"/>
          </a:xfrm>
          <a:prstGeom prst="rect">
            <a:avLst/>
          </a:prstGeom>
        </p:spPr>
      </p:pic>
      <p:sp>
        <p:nvSpPr>
          <p:cNvPr id="33" name="矩形: 圆角 17">
            <a:extLst>
              <a:ext uri="{FF2B5EF4-FFF2-40B4-BE49-F238E27FC236}">
                <a16:creationId xmlns:a16="http://schemas.microsoft.com/office/drawing/2014/main" id="{CBE43DD7-846D-46E4-B7E8-1B8A485E2B5A}"/>
              </a:ext>
            </a:extLst>
          </p:cNvPr>
          <p:cNvSpPr/>
          <p:nvPr/>
        </p:nvSpPr>
        <p:spPr>
          <a:xfrm>
            <a:off x="759439" y="4105957"/>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Calibri"/>
                <a:ea typeface="微软雅黑"/>
                <a:cs typeface="+mn-cs"/>
              </a:rPr>
              <a:t>1. An </a:t>
            </a:r>
            <a:r>
              <a:rPr kumimoji="0" lang="en-US" altLang="zh-CN" sz="2400" b="0" i="0" u="none" strike="noStrike" kern="1200" cap="none" spc="0" normalizeH="0" baseline="0" noProof="0" dirty="0" err="1">
                <a:ln>
                  <a:noFill/>
                </a:ln>
                <a:solidFill>
                  <a:schemeClr val="tx1"/>
                </a:solidFill>
                <a:effectLst/>
                <a:uLnTx/>
                <a:uFillTx/>
                <a:latin typeface="Calibri"/>
                <a:ea typeface="微软雅黑"/>
                <a:cs typeface="+mn-cs"/>
              </a:rPr>
              <a:t>luôn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chú</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ý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nghe</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giảng</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có</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điều</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gì</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chưa</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hiểu</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bạn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mạnh</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dạn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hỏi</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thầy</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cô</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bố</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mẹ</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và</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bạn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bè</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a:t>
            </a:r>
            <a:endParaRPr kumimoji="0" lang="zh-CN" altLang="en-US" sz="2400" b="0" i="0" u="none" strike="noStrike" kern="1200" cap="none" spc="0" normalizeH="0" baseline="0" noProof="0" dirty="0">
              <a:ln>
                <a:noFill/>
              </a:ln>
              <a:solidFill>
                <a:schemeClr val="tx1"/>
              </a:solidFill>
              <a:effectLst/>
              <a:uLnTx/>
              <a:uFillTx/>
              <a:latin typeface="Calibri"/>
              <a:ea typeface="微软雅黑"/>
              <a:cs typeface="+mn-cs"/>
            </a:endParaRPr>
          </a:p>
        </p:txBody>
      </p:sp>
      <p:sp>
        <p:nvSpPr>
          <p:cNvPr id="39" name="矩形: 圆角 17">
            <a:extLst>
              <a:ext uri="{FF2B5EF4-FFF2-40B4-BE49-F238E27FC236}">
                <a16:creationId xmlns:a16="http://schemas.microsoft.com/office/drawing/2014/main" id="{8EDBA8F0-0850-457B-A743-43C88F790135}"/>
              </a:ext>
            </a:extLst>
          </p:cNvPr>
          <p:cNvSpPr/>
          <p:nvPr/>
        </p:nvSpPr>
        <p:spPr>
          <a:xfrm>
            <a:off x="6818403" y="4257947"/>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Calibri"/>
                <a:ea typeface="微软雅黑"/>
                <a:cs typeface="+mn-cs"/>
              </a:rPr>
              <a:t>2. </a:t>
            </a:r>
            <a:r>
              <a:rPr kumimoji="0" lang="en-US" altLang="zh-CN" sz="2400" b="0" i="0" u="none" strike="noStrike" kern="1200" cap="none" spc="0" normalizeH="0" baseline="0" noProof="0" dirty="0" err="1">
                <a:ln>
                  <a:noFill/>
                </a:ln>
                <a:solidFill>
                  <a:schemeClr val="tx1"/>
                </a:solidFill>
                <a:effectLst/>
                <a:uLnTx/>
                <a:uFillTx/>
                <a:latin typeface="Calibri"/>
                <a:ea typeface="微软雅黑"/>
                <a:cs typeface="+mn-cs"/>
              </a:rPr>
              <a:t>Hùng</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rất</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ham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đọc</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sách</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để</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mở</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rộng</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thêm</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sự</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hiểu</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biết</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cho</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bản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thân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a:t>
            </a:r>
            <a:endParaRPr kumimoji="0" lang="zh-CN" altLang="en-US" sz="2400" b="0" i="0" u="none" strike="noStrike" kern="1200" cap="none" spc="0" normalizeH="0" baseline="0" noProof="0" dirty="0">
              <a:ln>
                <a:noFill/>
              </a:ln>
              <a:solidFill>
                <a:schemeClr val="tx1"/>
              </a:solidFill>
              <a:effectLst/>
              <a:uLnTx/>
              <a:uFillTx/>
              <a:latin typeface="Calibri"/>
              <a:ea typeface="微软雅黑"/>
              <a:cs typeface="+mn-cs"/>
            </a:endParaRPr>
          </a:p>
        </p:txBody>
      </p:sp>
    </p:spTree>
    <p:extLst>
      <p:ext uri="{BB962C8B-B14F-4D97-AF65-F5344CB8AC3E}">
        <p14:creationId xmlns:p14="http://schemas.microsoft.com/office/powerpoint/2010/main" val="197914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7"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16" presetClass="entr" presetSubtype="37"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outVertical)">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75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3"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B16646B8-830F-4CF0-ACDD-77429D3FBC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9746" y="5005088"/>
            <a:ext cx="1912877" cy="1912877"/>
          </a:xfrm>
          <a:prstGeom prst="rect">
            <a:avLst/>
          </a:prstGeom>
        </p:spPr>
      </p:pic>
      <p:grpSp>
        <p:nvGrpSpPr>
          <p:cNvPr id="35" name="Group 34">
            <a:extLst>
              <a:ext uri="{FF2B5EF4-FFF2-40B4-BE49-F238E27FC236}">
                <a16:creationId xmlns:a16="http://schemas.microsoft.com/office/drawing/2014/main" id="{367A729A-54AF-4881-AA12-36173003E267}"/>
              </a:ext>
            </a:extLst>
          </p:cNvPr>
          <p:cNvGrpSpPr/>
          <p:nvPr/>
        </p:nvGrpSpPr>
        <p:grpSpPr>
          <a:xfrm>
            <a:off x="211330" y="75385"/>
            <a:ext cx="11980670" cy="887446"/>
            <a:chOff x="7916273" y="1051832"/>
            <a:chExt cx="4054054" cy="1327785"/>
          </a:xfrm>
        </p:grpSpPr>
        <p:sp>
          <p:nvSpPr>
            <p:cNvPr id="36" name="Freeform: Shape 35">
              <a:extLst>
                <a:ext uri="{FF2B5EF4-FFF2-40B4-BE49-F238E27FC236}">
                  <a16:creationId xmlns:a16="http://schemas.microsoft.com/office/drawing/2014/main" id="{2A207850-F6D2-47D6-9B24-88EF461989B5}"/>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7" name="图片 8">
              <a:extLst>
                <a:ext uri="{FF2B5EF4-FFF2-40B4-BE49-F238E27FC236}">
                  <a16:creationId xmlns:a16="http://schemas.microsoft.com/office/drawing/2014/main" id="{F36A20B5-488E-4F10-8722-443B55430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8" name="文本框 18">
            <a:extLst>
              <a:ext uri="{FF2B5EF4-FFF2-40B4-BE49-F238E27FC236}">
                <a16:creationId xmlns:a16="http://schemas.microsoft.com/office/drawing/2014/main" id="{0A7DED5F-827A-47CE-ABEF-9EB4240A0BC0}"/>
              </a:ext>
            </a:extLst>
          </p:cNvPr>
          <p:cNvSpPr txBox="1"/>
          <p:nvPr/>
        </p:nvSpPr>
        <p:spPr>
          <a:xfrm>
            <a:off x="1092268" y="343048"/>
            <a:ext cx="1088840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1. </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kumimoji="0" lang="en-US" altLang="zh-CN" sz="2800" b="1"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sau</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4" name="Picture 3">
            <a:extLst>
              <a:ext uri="{FF2B5EF4-FFF2-40B4-BE49-F238E27FC236}">
                <a16:creationId xmlns:a16="http://schemas.microsoft.com/office/drawing/2014/main" id="{5D23B6AC-760C-401A-9724-CC23DEB2CB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92268" y="1266453"/>
            <a:ext cx="4171383" cy="2519081"/>
          </a:xfrm>
          <a:prstGeom prst="rect">
            <a:avLst/>
          </a:prstGeom>
        </p:spPr>
      </p:pic>
      <p:pic>
        <p:nvPicPr>
          <p:cNvPr id="10" name="Picture 9">
            <a:extLst>
              <a:ext uri="{FF2B5EF4-FFF2-40B4-BE49-F238E27FC236}">
                <a16:creationId xmlns:a16="http://schemas.microsoft.com/office/drawing/2014/main" id="{0540E815-B37E-4251-92B0-F17B1D99BB5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18403" y="1065321"/>
            <a:ext cx="4530015" cy="2845383"/>
          </a:xfrm>
          <a:prstGeom prst="rect">
            <a:avLst/>
          </a:prstGeom>
        </p:spPr>
      </p:pic>
      <p:sp>
        <p:nvSpPr>
          <p:cNvPr id="33" name="矩形: 圆角 17">
            <a:extLst>
              <a:ext uri="{FF2B5EF4-FFF2-40B4-BE49-F238E27FC236}">
                <a16:creationId xmlns:a16="http://schemas.microsoft.com/office/drawing/2014/main" id="{CBE43DD7-846D-46E4-B7E8-1B8A485E2B5A}"/>
              </a:ext>
            </a:extLst>
          </p:cNvPr>
          <p:cNvSpPr/>
          <p:nvPr/>
        </p:nvSpPr>
        <p:spPr>
          <a:xfrm>
            <a:off x="759439" y="4105957"/>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微软雅黑"/>
                <a:cs typeface="+mn-cs"/>
              </a:rPr>
              <a:t>3. </a:t>
            </a:r>
            <a:r>
              <a:rPr kumimoji="0" lang="en-US" altLang="zh-CN" sz="2400" b="0" i="0" u="none" strike="noStrike" kern="1200" cap="none" spc="0" normalizeH="0" baseline="0" noProof="0" dirty="0" err="1">
                <a:ln>
                  <a:noFill/>
                </a:ln>
                <a:solidFill>
                  <a:prstClr val="black"/>
                </a:solidFill>
                <a:effectLst/>
                <a:uLnTx/>
                <a:uFillTx/>
                <a:latin typeface="Calibri"/>
                <a:ea typeface="微软雅黑"/>
                <a:cs typeface="+mn-cs"/>
              </a:rPr>
              <a:t>Tuấn</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thích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làm</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việc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theo</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nhóm</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để</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học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hỏi</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và</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hỗ</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trợ</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các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bạn</a:t>
            </a:r>
            <a:endParaRPr kumimoji="0" lang="zh-CN" altLang="en-US" sz="24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39" name="矩形: 圆角 17">
            <a:extLst>
              <a:ext uri="{FF2B5EF4-FFF2-40B4-BE49-F238E27FC236}">
                <a16:creationId xmlns:a16="http://schemas.microsoft.com/office/drawing/2014/main" id="{8EDBA8F0-0850-457B-A743-43C88F790135}"/>
              </a:ext>
            </a:extLst>
          </p:cNvPr>
          <p:cNvSpPr/>
          <p:nvPr/>
        </p:nvSpPr>
        <p:spPr>
          <a:xfrm>
            <a:off x="6807474" y="4088019"/>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微软雅黑"/>
                <a:cs typeface="+mn-cs"/>
              </a:rPr>
              <a:t>4. </a:t>
            </a:r>
            <a:r>
              <a:rPr kumimoji="0" lang="en-US" altLang="zh-CN" sz="2400" b="0" i="0" u="none" strike="noStrike" kern="1200" cap="none" spc="0" normalizeH="0" baseline="0" noProof="0" dirty="0" err="1">
                <a:ln>
                  <a:noFill/>
                </a:ln>
                <a:solidFill>
                  <a:prstClr val="black"/>
                </a:solidFill>
                <a:effectLst/>
                <a:uLnTx/>
                <a:uFillTx/>
                <a:latin typeface="Calibri"/>
                <a:ea typeface="微软雅黑"/>
                <a:cs typeface="+mn-cs"/>
              </a:rPr>
              <a:t>Ngọc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thích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tìm</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hiểu</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và</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đặt</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câu</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hỏi</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về</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mọi</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thứ</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xung</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quanh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mình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a:t>
            </a:r>
            <a:endParaRPr kumimoji="0" lang="zh-CN" altLang="en-US" sz="240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6" name="Group 15">
            <a:extLst>
              <a:ext uri="{FF2B5EF4-FFF2-40B4-BE49-F238E27FC236}">
                <a16:creationId xmlns:a16="http://schemas.microsoft.com/office/drawing/2014/main" id="{58069B6D-8B41-4981-916F-68DD1667820B}"/>
              </a:ext>
            </a:extLst>
          </p:cNvPr>
          <p:cNvGrpSpPr/>
          <p:nvPr/>
        </p:nvGrpSpPr>
        <p:grpSpPr>
          <a:xfrm>
            <a:off x="4159647" y="4729430"/>
            <a:ext cx="4278451" cy="2175001"/>
            <a:chOff x="892354" y="3758439"/>
            <a:chExt cx="4278451" cy="2175001"/>
          </a:xfrm>
        </p:grpSpPr>
        <p:pic>
          <p:nvPicPr>
            <p:cNvPr id="17" name="Picture 9">
              <a:extLst>
                <a:ext uri="{FF2B5EF4-FFF2-40B4-BE49-F238E27FC236}">
                  <a16:creationId xmlns:a16="http://schemas.microsoft.com/office/drawing/2014/main" id="{F479CF49-ECDD-482E-9832-DA7925D718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id="{CB428A0E-40AD-4C50-AFD0-44C9D9118365}"/>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37544149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1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750"/>
                                        <p:tgtEl>
                                          <p:spTgt spid="3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75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3"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4" name="图片 3">
            <a:extLst>
              <a:ext uri="{FF2B5EF4-FFF2-40B4-BE49-F238E27FC236}">
                <a16:creationId xmlns:a16="http://schemas.microsoft.com/office/drawing/2014/main" id="{8296DF51-EF4D-405D-8615-F18D5B0E9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717" y="589900"/>
            <a:ext cx="9447403" cy="5632106"/>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969" y="2763183"/>
            <a:ext cx="3555823" cy="3555823"/>
          </a:xfrm>
          <a:prstGeom prst="rect">
            <a:avLst/>
          </a:prstGeom>
        </p:spPr>
      </p:pic>
      <p:pic>
        <p:nvPicPr>
          <p:cNvPr id="6" name="Picture 5" descr="Text&#10;&#10;Description automatically generated">
            <a:extLst>
              <a:ext uri="{FF2B5EF4-FFF2-40B4-BE49-F238E27FC236}">
                <a16:creationId xmlns:a16="http://schemas.microsoft.com/office/drawing/2014/main" id="{DA940477-FBF8-4DD8-80F4-1DD25B7B38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92078">
            <a:off x="1142677" y="2125514"/>
            <a:ext cx="4263065" cy="2458698"/>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grpSp>
        <p:nvGrpSpPr>
          <p:cNvPr id="3" name="Group 2">
            <a:extLst>
              <a:ext uri="{FF2B5EF4-FFF2-40B4-BE49-F238E27FC236}">
                <a16:creationId xmlns:a16="http://schemas.microsoft.com/office/drawing/2014/main" id="{2915A4A3-0553-4F05-AB53-5D918AC1629F}"/>
              </a:ext>
            </a:extLst>
          </p:cNvPr>
          <p:cNvGrpSpPr/>
          <p:nvPr/>
        </p:nvGrpSpPr>
        <p:grpSpPr>
          <a:xfrm rot="850174">
            <a:off x="5118907" y="3318272"/>
            <a:ext cx="3017322" cy="2038235"/>
            <a:chOff x="1092269" y="1004849"/>
            <a:chExt cx="4222395" cy="5333226"/>
          </a:xfrm>
        </p:grpSpPr>
        <p:pic>
          <p:nvPicPr>
            <p:cNvPr id="12" name="Picture 11">
              <a:extLst>
                <a:ext uri="{FF2B5EF4-FFF2-40B4-BE49-F238E27FC236}">
                  <a16:creationId xmlns:a16="http://schemas.microsoft.com/office/drawing/2014/main" id="{29952090-6209-422F-B136-FE43D6EB3A2A}"/>
                </a:ext>
              </a:extLst>
            </p:cNvPr>
            <p:cNvPicPr>
              <a:picLocks noChangeAspect="1"/>
            </p:cNvPicPr>
            <p:nvPr/>
          </p:nvPicPr>
          <p:blipFill>
            <a:blip r:embed="rId10"/>
            <a:stretch>
              <a:fillRect/>
            </a:stretch>
          </p:blipFill>
          <p:spPr>
            <a:xfrm>
              <a:off x="1092269" y="1004849"/>
              <a:ext cx="4171383" cy="3042289"/>
            </a:xfrm>
            <a:prstGeom prst="rect">
              <a:avLst/>
            </a:prstGeom>
            <a:ln>
              <a:noFill/>
            </a:ln>
            <a:effectLst>
              <a:softEdge rad="112500"/>
            </a:effectLst>
          </p:spPr>
        </p:pic>
        <p:pic>
          <p:nvPicPr>
            <p:cNvPr id="13" name="Picture 12">
              <a:extLst>
                <a:ext uri="{FF2B5EF4-FFF2-40B4-BE49-F238E27FC236}">
                  <a16:creationId xmlns:a16="http://schemas.microsoft.com/office/drawing/2014/main" id="{CD69ADDA-112A-4A30-87DC-D2DD36529D95}"/>
                </a:ext>
              </a:extLst>
            </p:cNvPr>
            <p:cNvPicPr>
              <a:picLocks noChangeAspect="1"/>
            </p:cNvPicPr>
            <p:nvPr/>
          </p:nvPicPr>
          <p:blipFill>
            <a:blip r:embed="rId11"/>
            <a:stretch>
              <a:fillRect/>
            </a:stretch>
          </p:blipFill>
          <p:spPr>
            <a:xfrm>
              <a:off x="1293832" y="4047136"/>
              <a:ext cx="4020832" cy="2290939"/>
            </a:xfrm>
            <a:prstGeom prst="rect">
              <a:avLst/>
            </a:prstGeom>
          </p:spPr>
        </p:pic>
      </p:grpSp>
    </p:spTree>
    <p:extLst>
      <p:ext uri="{BB962C8B-B14F-4D97-AF65-F5344CB8AC3E}">
        <p14:creationId xmlns:p14="http://schemas.microsoft.com/office/powerpoint/2010/main" val="15583635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0" name="图片 3">
            <a:extLst>
              <a:ext uri="{FF2B5EF4-FFF2-40B4-BE49-F238E27FC236}">
                <a16:creationId xmlns:a16="http://schemas.microsoft.com/office/drawing/2014/main" id="{11659AF4-CDAC-4BBF-B34A-5E3F8972F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551" y="4691149"/>
            <a:ext cx="1139746" cy="2008124"/>
          </a:xfrm>
          <a:prstGeom prst="rect">
            <a:avLst/>
          </a:prstGeom>
        </p:spPr>
      </p:pic>
      <p:grpSp>
        <p:nvGrpSpPr>
          <p:cNvPr id="26" name="Group 25">
            <a:extLst>
              <a:ext uri="{FF2B5EF4-FFF2-40B4-BE49-F238E27FC236}">
                <a16:creationId xmlns:a16="http://schemas.microsoft.com/office/drawing/2014/main" id="{6177482C-1EA9-42A0-B458-7FDA4397D2A2}"/>
              </a:ext>
            </a:extLst>
          </p:cNvPr>
          <p:cNvGrpSpPr/>
          <p:nvPr/>
        </p:nvGrpSpPr>
        <p:grpSpPr>
          <a:xfrm>
            <a:off x="5720080" y="1452054"/>
            <a:ext cx="6146693" cy="4369626"/>
            <a:chOff x="4972113" y="2435364"/>
            <a:chExt cx="6591365" cy="3394130"/>
          </a:xfrm>
        </p:grpSpPr>
        <p:pic>
          <p:nvPicPr>
            <p:cNvPr id="32" name="图片 7">
              <a:extLst>
                <a:ext uri="{FF2B5EF4-FFF2-40B4-BE49-F238E27FC236}">
                  <a16:creationId xmlns:a16="http://schemas.microsoft.com/office/drawing/2014/main" id="{A04D071E-9CD3-45BA-AE47-4A6BC8F38A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2113" y="2435364"/>
              <a:ext cx="6591365" cy="3394130"/>
            </a:xfrm>
            <a:prstGeom prst="rect">
              <a:avLst/>
            </a:prstGeom>
          </p:spPr>
        </p:pic>
        <p:sp>
          <p:nvSpPr>
            <p:cNvPr id="34" name="Rectangle: Rounded Corners 38">
              <a:extLst>
                <a:ext uri="{FF2B5EF4-FFF2-40B4-BE49-F238E27FC236}">
                  <a16:creationId xmlns:a16="http://schemas.microsoft.com/office/drawing/2014/main" id="{917DF996-DC0C-4D10-8771-B012908756B5}"/>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文本框 18">
            <a:extLst>
              <a:ext uri="{FF2B5EF4-FFF2-40B4-BE49-F238E27FC236}">
                <a16:creationId xmlns:a16="http://schemas.microsoft.com/office/drawing/2014/main" id="{8FF5D4B2-49D5-4466-982E-F9F69E18FE1D}"/>
              </a:ext>
            </a:extLst>
          </p:cNvPr>
          <p:cNvSpPr txBox="1"/>
          <p:nvPr/>
        </p:nvSpPr>
        <p:spPr>
          <a:xfrm>
            <a:off x="6170515" y="3932293"/>
            <a:ext cx="5211304" cy="1015663"/>
          </a:xfrm>
          <a:prstGeom prst="rect">
            <a:avLst/>
          </a:prstGeom>
          <a:noFill/>
          <a:ln>
            <a:noFill/>
          </a:ln>
        </p:spPr>
        <p:txBody>
          <a:bodyPr wrap="square" rtlCol="0">
            <a:spAutoFit/>
          </a:bodyPr>
          <a:lstStyle/>
          <a:p>
            <a:pPr lvl="0" algn="just"/>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=&gt; </a:t>
            </a:r>
            <a:r>
              <a:rPr lang="vi-VN"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Sẵn sàng hỏi người khác về những điều mình chưa biết.</a:t>
            </a:r>
            <a:endParaRPr kumimoji="0" lang="zh-CN" altLang="en-US" sz="30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30" name="文本框 18">
            <a:extLst>
              <a:ext uri="{FF2B5EF4-FFF2-40B4-BE49-F238E27FC236}">
                <a16:creationId xmlns:a16="http://schemas.microsoft.com/office/drawing/2014/main" id="{54EE3227-F4BF-40EC-ABA5-850CC6455C48}"/>
              </a:ext>
            </a:extLst>
          </p:cNvPr>
          <p:cNvSpPr txBox="1"/>
          <p:nvPr/>
        </p:nvSpPr>
        <p:spPr>
          <a:xfrm>
            <a:off x="6170514" y="2091591"/>
            <a:ext cx="5319501" cy="1477328"/>
          </a:xfrm>
          <a:prstGeom prst="rect">
            <a:avLst/>
          </a:prstGeom>
          <a:noFill/>
          <a:ln>
            <a:noFill/>
          </a:ln>
        </p:spPr>
        <p:txBody>
          <a:bodyPr wrap="square" rtlCol="0">
            <a:spAutoFit/>
          </a:bodyPr>
          <a:lstStyle/>
          <a:p>
            <a:pPr lvl="0" algn="just"/>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An luôn chú ý nghe giảng, có điều gì chưa hiểu, bạn mạnh dạn hỏi thầy cô, bố mẹ và bạn bè.</a:t>
            </a:r>
          </a:p>
        </p:txBody>
      </p:sp>
      <p:grpSp>
        <p:nvGrpSpPr>
          <p:cNvPr id="41" name="Group 40">
            <a:extLst>
              <a:ext uri="{FF2B5EF4-FFF2-40B4-BE49-F238E27FC236}">
                <a16:creationId xmlns:a16="http://schemas.microsoft.com/office/drawing/2014/main" id="{E1E6595F-F369-4C22-8769-DA87D30C18BB}"/>
              </a:ext>
            </a:extLst>
          </p:cNvPr>
          <p:cNvGrpSpPr/>
          <p:nvPr/>
        </p:nvGrpSpPr>
        <p:grpSpPr>
          <a:xfrm>
            <a:off x="211330" y="75385"/>
            <a:ext cx="11980670" cy="887446"/>
            <a:chOff x="7916273" y="1051832"/>
            <a:chExt cx="4054054" cy="1327785"/>
          </a:xfrm>
        </p:grpSpPr>
        <p:sp>
          <p:nvSpPr>
            <p:cNvPr id="42" name="Freeform: Shape 41">
              <a:extLst>
                <a:ext uri="{FF2B5EF4-FFF2-40B4-BE49-F238E27FC236}">
                  <a16:creationId xmlns:a16="http://schemas.microsoft.com/office/drawing/2014/main" id="{7A274542-6962-4DEC-9C2C-E3F8A08D2411}"/>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3" name="图片 8">
              <a:extLst>
                <a:ext uri="{FF2B5EF4-FFF2-40B4-BE49-F238E27FC236}">
                  <a16:creationId xmlns:a16="http://schemas.microsoft.com/office/drawing/2014/main" id="{3BFA7449-5DE5-4F5A-B564-6EDAA92CA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44" name="文本框 18">
            <a:extLst>
              <a:ext uri="{FF2B5EF4-FFF2-40B4-BE49-F238E27FC236}">
                <a16:creationId xmlns:a16="http://schemas.microsoft.com/office/drawing/2014/main" id="{A10417FE-7EC2-4077-AF65-F82B90F13800}"/>
              </a:ext>
            </a:extLst>
          </p:cNvPr>
          <p:cNvSpPr txBox="1"/>
          <p:nvPr/>
        </p:nvSpPr>
        <p:spPr>
          <a:xfrm>
            <a:off x="1092268" y="343048"/>
            <a:ext cx="10888402" cy="523220"/>
          </a:xfrm>
          <a:prstGeom prst="rect">
            <a:avLst/>
          </a:prstGeom>
          <a:noFill/>
          <a:ln>
            <a:noFill/>
          </a:ln>
        </p:spPr>
        <p:txBody>
          <a:bodyPr wrap="square" rtlCol="0">
            <a:spAutoFit/>
          </a:bodyPr>
          <a:lstStyle/>
          <a:p>
            <a:pPr lvl="0" algn="ctr"/>
            <a:r>
              <a:rPr lang="en-US"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1. </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lang="en-US" altLang="zh-CN" sz="28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sau</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45" name="Picture 44">
            <a:extLst>
              <a:ext uri="{FF2B5EF4-FFF2-40B4-BE49-F238E27FC236}">
                <a16:creationId xmlns:a16="http://schemas.microsoft.com/office/drawing/2014/main" id="{7E98A655-EF5B-4431-83B2-4D47C81CB2AD}"/>
              </a:ext>
            </a:extLst>
          </p:cNvPr>
          <p:cNvPicPr>
            <a:picLocks noChangeAspect="1"/>
          </p:cNvPicPr>
          <p:nvPr/>
        </p:nvPicPr>
        <p:blipFill>
          <a:blip r:embed="rId8"/>
          <a:stretch>
            <a:fillRect/>
          </a:stretch>
        </p:blipFill>
        <p:spPr>
          <a:xfrm>
            <a:off x="784922" y="1929135"/>
            <a:ext cx="4709941" cy="3435070"/>
          </a:xfrm>
          <a:prstGeom prst="rect">
            <a:avLst/>
          </a:prstGeom>
        </p:spPr>
      </p:pic>
    </p:spTree>
    <p:extLst>
      <p:ext uri="{BB962C8B-B14F-4D97-AF65-F5344CB8AC3E}">
        <p14:creationId xmlns:p14="http://schemas.microsoft.com/office/powerpoint/2010/main" val="270722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0" name="图片 3">
            <a:extLst>
              <a:ext uri="{FF2B5EF4-FFF2-40B4-BE49-F238E27FC236}">
                <a16:creationId xmlns:a16="http://schemas.microsoft.com/office/drawing/2014/main" id="{11659AF4-CDAC-4BBF-B34A-5E3F8972F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551" y="4691149"/>
            <a:ext cx="1139746" cy="2008124"/>
          </a:xfrm>
          <a:prstGeom prst="rect">
            <a:avLst/>
          </a:prstGeom>
        </p:spPr>
      </p:pic>
      <p:grpSp>
        <p:nvGrpSpPr>
          <p:cNvPr id="26" name="Group 25">
            <a:extLst>
              <a:ext uri="{FF2B5EF4-FFF2-40B4-BE49-F238E27FC236}">
                <a16:creationId xmlns:a16="http://schemas.microsoft.com/office/drawing/2014/main" id="{6177482C-1EA9-42A0-B458-7FDA4397D2A2}"/>
              </a:ext>
            </a:extLst>
          </p:cNvPr>
          <p:cNvGrpSpPr/>
          <p:nvPr/>
        </p:nvGrpSpPr>
        <p:grpSpPr>
          <a:xfrm>
            <a:off x="5886549" y="1452054"/>
            <a:ext cx="5980224" cy="4369626"/>
            <a:chOff x="4972113" y="2435364"/>
            <a:chExt cx="6591365" cy="3394130"/>
          </a:xfrm>
        </p:grpSpPr>
        <p:pic>
          <p:nvPicPr>
            <p:cNvPr id="32" name="图片 7">
              <a:extLst>
                <a:ext uri="{FF2B5EF4-FFF2-40B4-BE49-F238E27FC236}">
                  <a16:creationId xmlns:a16="http://schemas.microsoft.com/office/drawing/2014/main" id="{A04D071E-9CD3-45BA-AE47-4A6BC8F38A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2113" y="2435364"/>
              <a:ext cx="6591365" cy="3394130"/>
            </a:xfrm>
            <a:prstGeom prst="rect">
              <a:avLst/>
            </a:prstGeom>
          </p:spPr>
        </p:pic>
        <p:sp>
          <p:nvSpPr>
            <p:cNvPr id="34" name="Rectangle: Rounded Corners 38">
              <a:extLst>
                <a:ext uri="{FF2B5EF4-FFF2-40B4-BE49-F238E27FC236}">
                  <a16:creationId xmlns:a16="http://schemas.microsoft.com/office/drawing/2014/main" id="{917DF996-DC0C-4D10-8771-B012908756B5}"/>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文本框 18">
            <a:extLst>
              <a:ext uri="{FF2B5EF4-FFF2-40B4-BE49-F238E27FC236}">
                <a16:creationId xmlns:a16="http://schemas.microsoft.com/office/drawing/2014/main" id="{8FF5D4B2-49D5-4466-982E-F9F69E18FE1D}"/>
              </a:ext>
            </a:extLst>
          </p:cNvPr>
          <p:cNvSpPr txBox="1"/>
          <p:nvPr/>
        </p:nvSpPr>
        <p:spPr>
          <a:xfrm>
            <a:off x="6536469" y="3932293"/>
            <a:ext cx="4845349" cy="1015663"/>
          </a:xfrm>
          <a:prstGeom prst="rect">
            <a:avLst/>
          </a:prstGeom>
          <a:noFill/>
          <a:ln>
            <a:noFill/>
          </a:ln>
        </p:spPr>
        <p:txBody>
          <a:bodyPr wrap="square" rtlCol="0">
            <a:spAutoFit/>
          </a:bodyPr>
          <a:lstStyle/>
          <a:p>
            <a:pPr lvl="0" algn="just"/>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=&gt;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Chăm</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chỉ</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đọc</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sách</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để</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mở</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rộng</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vốn</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hiểu</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biết</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của</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0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mình</a:t>
            </a:r>
            <a:r>
              <a:rPr lang="en-US" altLang="zh-CN" sz="30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30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30" name="文本框 18">
            <a:extLst>
              <a:ext uri="{FF2B5EF4-FFF2-40B4-BE49-F238E27FC236}">
                <a16:creationId xmlns:a16="http://schemas.microsoft.com/office/drawing/2014/main" id="{54EE3227-F4BF-40EC-ABA5-850CC6455C48}"/>
              </a:ext>
            </a:extLst>
          </p:cNvPr>
          <p:cNvSpPr txBox="1"/>
          <p:nvPr/>
        </p:nvSpPr>
        <p:spPr>
          <a:xfrm>
            <a:off x="6471952" y="2101751"/>
            <a:ext cx="5018063" cy="1477328"/>
          </a:xfrm>
          <a:prstGeom prst="rect">
            <a:avLst/>
          </a:prstGeom>
          <a:noFill/>
          <a:ln>
            <a:noFill/>
          </a:ln>
        </p:spPr>
        <p:txBody>
          <a:bodyPr wrap="square" rtlCol="0">
            <a:spAutoFit/>
          </a:bodyPr>
          <a:lstStyle/>
          <a:p>
            <a:pPr lvl="0" algn="just"/>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Hùng rất ham đọc sách để mở rộng thêm sự hiểu biết cho bản thân.</a:t>
            </a:r>
          </a:p>
        </p:txBody>
      </p:sp>
      <p:grpSp>
        <p:nvGrpSpPr>
          <p:cNvPr id="41" name="Group 40">
            <a:extLst>
              <a:ext uri="{FF2B5EF4-FFF2-40B4-BE49-F238E27FC236}">
                <a16:creationId xmlns:a16="http://schemas.microsoft.com/office/drawing/2014/main" id="{E1E6595F-F369-4C22-8769-DA87D30C18BB}"/>
              </a:ext>
            </a:extLst>
          </p:cNvPr>
          <p:cNvGrpSpPr/>
          <p:nvPr/>
        </p:nvGrpSpPr>
        <p:grpSpPr>
          <a:xfrm>
            <a:off x="211330" y="75385"/>
            <a:ext cx="11980670" cy="887446"/>
            <a:chOff x="7916273" y="1051832"/>
            <a:chExt cx="4054054" cy="1327785"/>
          </a:xfrm>
        </p:grpSpPr>
        <p:sp>
          <p:nvSpPr>
            <p:cNvPr id="42" name="Freeform: Shape 41">
              <a:extLst>
                <a:ext uri="{FF2B5EF4-FFF2-40B4-BE49-F238E27FC236}">
                  <a16:creationId xmlns:a16="http://schemas.microsoft.com/office/drawing/2014/main" id="{7A274542-6962-4DEC-9C2C-E3F8A08D2411}"/>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3" name="图片 8">
              <a:extLst>
                <a:ext uri="{FF2B5EF4-FFF2-40B4-BE49-F238E27FC236}">
                  <a16:creationId xmlns:a16="http://schemas.microsoft.com/office/drawing/2014/main" id="{3BFA7449-5DE5-4F5A-B564-6EDAA92CA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44" name="文本框 18">
            <a:extLst>
              <a:ext uri="{FF2B5EF4-FFF2-40B4-BE49-F238E27FC236}">
                <a16:creationId xmlns:a16="http://schemas.microsoft.com/office/drawing/2014/main" id="{A10417FE-7EC2-4077-AF65-F82B90F13800}"/>
              </a:ext>
            </a:extLst>
          </p:cNvPr>
          <p:cNvSpPr txBox="1"/>
          <p:nvPr/>
        </p:nvSpPr>
        <p:spPr>
          <a:xfrm>
            <a:off x="1092268" y="343048"/>
            <a:ext cx="1088840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1. </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kumimoji="0" lang="en-US" altLang="zh-CN" sz="2800" b="1"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sau</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18" name="Picture 17">
            <a:extLst>
              <a:ext uri="{FF2B5EF4-FFF2-40B4-BE49-F238E27FC236}">
                <a16:creationId xmlns:a16="http://schemas.microsoft.com/office/drawing/2014/main" id="{5E144751-F180-4FE0-A5A0-AEBF0E61D06B}"/>
              </a:ext>
            </a:extLst>
          </p:cNvPr>
          <p:cNvPicPr>
            <a:picLocks noChangeAspect="1"/>
          </p:cNvPicPr>
          <p:nvPr/>
        </p:nvPicPr>
        <p:blipFill>
          <a:blip r:embed="rId8"/>
          <a:stretch>
            <a:fillRect/>
          </a:stretch>
        </p:blipFill>
        <p:spPr>
          <a:xfrm>
            <a:off x="536558" y="1996127"/>
            <a:ext cx="5254928" cy="2994087"/>
          </a:xfrm>
          <a:prstGeom prst="rect">
            <a:avLst/>
          </a:prstGeom>
        </p:spPr>
      </p:pic>
    </p:spTree>
    <p:extLst>
      <p:ext uri="{BB962C8B-B14F-4D97-AF65-F5344CB8AC3E}">
        <p14:creationId xmlns:p14="http://schemas.microsoft.com/office/powerpoint/2010/main" val="23100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0" name="图片 3">
            <a:extLst>
              <a:ext uri="{FF2B5EF4-FFF2-40B4-BE49-F238E27FC236}">
                <a16:creationId xmlns:a16="http://schemas.microsoft.com/office/drawing/2014/main" id="{11659AF4-CDAC-4BBF-B34A-5E3F8972F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551" y="4691149"/>
            <a:ext cx="1139746" cy="2008124"/>
          </a:xfrm>
          <a:prstGeom prst="rect">
            <a:avLst/>
          </a:prstGeom>
        </p:spPr>
      </p:pic>
      <p:grpSp>
        <p:nvGrpSpPr>
          <p:cNvPr id="26" name="Group 25">
            <a:extLst>
              <a:ext uri="{FF2B5EF4-FFF2-40B4-BE49-F238E27FC236}">
                <a16:creationId xmlns:a16="http://schemas.microsoft.com/office/drawing/2014/main" id="{6177482C-1EA9-42A0-B458-7FDA4397D2A2}"/>
              </a:ext>
            </a:extLst>
          </p:cNvPr>
          <p:cNvGrpSpPr/>
          <p:nvPr/>
        </p:nvGrpSpPr>
        <p:grpSpPr>
          <a:xfrm>
            <a:off x="5886549" y="1452054"/>
            <a:ext cx="5980224" cy="4369626"/>
            <a:chOff x="4972113" y="2435364"/>
            <a:chExt cx="6591365" cy="3394130"/>
          </a:xfrm>
        </p:grpSpPr>
        <p:pic>
          <p:nvPicPr>
            <p:cNvPr id="32" name="图片 7">
              <a:extLst>
                <a:ext uri="{FF2B5EF4-FFF2-40B4-BE49-F238E27FC236}">
                  <a16:creationId xmlns:a16="http://schemas.microsoft.com/office/drawing/2014/main" id="{A04D071E-9CD3-45BA-AE47-4A6BC8F38A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2113" y="2435364"/>
              <a:ext cx="6591365" cy="3394130"/>
            </a:xfrm>
            <a:prstGeom prst="rect">
              <a:avLst/>
            </a:prstGeom>
          </p:spPr>
        </p:pic>
        <p:sp>
          <p:nvSpPr>
            <p:cNvPr id="34" name="Rectangle: Rounded Corners 38">
              <a:extLst>
                <a:ext uri="{FF2B5EF4-FFF2-40B4-BE49-F238E27FC236}">
                  <a16:creationId xmlns:a16="http://schemas.microsoft.com/office/drawing/2014/main" id="{917DF996-DC0C-4D10-8771-B012908756B5}"/>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文本框 18">
            <a:extLst>
              <a:ext uri="{FF2B5EF4-FFF2-40B4-BE49-F238E27FC236}">
                <a16:creationId xmlns:a16="http://schemas.microsoft.com/office/drawing/2014/main" id="{8FF5D4B2-49D5-4466-982E-F9F69E18FE1D}"/>
              </a:ext>
            </a:extLst>
          </p:cNvPr>
          <p:cNvSpPr txBox="1"/>
          <p:nvPr/>
        </p:nvSpPr>
        <p:spPr>
          <a:xfrm>
            <a:off x="6526050" y="3531976"/>
            <a:ext cx="4909866" cy="1815882"/>
          </a:xfrm>
          <a:prstGeom prst="rect">
            <a:avLst/>
          </a:prstGeom>
          <a:noFill/>
          <a:ln>
            <a:noFill/>
          </a:ln>
        </p:spPr>
        <p:txBody>
          <a:bodyPr wrap="square" rtlCol="0">
            <a:spAutoFit/>
          </a:bodyPr>
          <a:lstStyle/>
          <a:p>
            <a:pPr lvl="0" algn="just"/>
            <a:r>
              <a:rPr lang="en-US"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=&gt; </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Tích cực tham gia hoạt động nhóm để học hỏi từ bạn bè và tăng cường khả năng làm việc nhóm.</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30" name="文本框 18">
            <a:extLst>
              <a:ext uri="{FF2B5EF4-FFF2-40B4-BE49-F238E27FC236}">
                <a16:creationId xmlns:a16="http://schemas.microsoft.com/office/drawing/2014/main" id="{54EE3227-F4BF-40EC-ABA5-850CC6455C48}"/>
              </a:ext>
            </a:extLst>
          </p:cNvPr>
          <p:cNvSpPr txBox="1"/>
          <p:nvPr/>
        </p:nvSpPr>
        <p:spPr>
          <a:xfrm>
            <a:off x="6417853" y="1990647"/>
            <a:ext cx="5018063" cy="1569660"/>
          </a:xfrm>
          <a:prstGeom prst="rect">
            <a:avLst/>
          </a:prstGeom>
          <a:noFill/>
          <a:ln>
            <a:noFill/>
          </a:ln>
        </p:spPr>
        <p:txBody>
          <a:bodyPr wrap="square" rtlCol="0">
            <a:spAutoFit/>
          </a:bodyPr>
          <a:lstStyle/>
          <a:p>
            <a:pPr lvl="0" algn="just"/>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Tuấn thích làm việc theo nhóm để học hỏi và hỗ trợ các bạn</a:t>
            </a:r>
          </a:p>
        </p:txBody>
      </p:sp>
      <p:grpSp>
        <p:nvGrpSpPr>
          <p:cNvPr id="41" name="Group 40">
            <a:extLst>
              <a:ext uri="{FF2B5EF4-FFF2-40B4-BE49-F238E27FC236}">
                <a16:creationId xmlns:a16="http://schemas.microsoft.com/office/drawing/2014/main" id="{E1E6595F-F369-4C22-8769-DA87D30C18BB}"/>
              </a:ext>
            </a:extLst>
          </p:cNvPr>
          <p:cNvGrpSpPr/>
          <p:nvPr/>
        </p:nvGrpSpPr>
        <p:grpSpPr>
          <a:xfrm>
            <a:off x="211330" y="75385"/>
            <a:ext cx="11980670" cy="887446"/>
            <a:chOff x="7916273" y="1051832"/>
            <a:chExt cx="4054054" cy="1327785"/>
          </a:xfrm>
        </p:grpSpPr>
        <p:sp>
          <p:nvSpPr>
            <p:cNvPr id="42" name="Freeform: Shape 41">
              <a:extLst>
                <a:ext uri="{FF2B5EF4-FFF2-40B4-BE49-F238E27FC236}">
                  <a16:creationId xmlns:a16="http://schemas.microsoft.com/office/drawing/2014/main" id="{7A274542-6962-4DEC-9C2C-E3F8A08D2411}"/>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43" name="图片 8">
              <a:extLst>
                <a:ext uri="{FF2B5EF4-FFF2-40B4-BE49-F238E27FC236}">
                  <a16:creationId xmlns:a16="http://schemas.microsoft.com/office/drawing/2014/main" id="{3BFA7449-5DE5-4F5A-B564-6EDAA92CA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44" name="文本框 18">
            <a:extLst>
              <a:ext uri="{FF2B5EF4-FFF2-40B4-BE49-F238E27FC236}">
                <a16:creationId xmlns:a16="http://schemas.microsoft.com/office/drawing/2014/main" id="{A10417FE-7EC2-4077-AF65-F82B90F13800}"/>
              </a:ext>
            </a:extLst>
          </p:cNvPr>
          <p:cNvSpPr txBox="1"/>
          <p:nvPr/>
        </p:nvSpPr>
        <p:spPr>
          <a:xfrm>
            <a:off x="1092268" y="343048"/>
            <a:ext cx="1088840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1. </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kumimoji="0" lang="en-US" altLang="zh-CN" sz="2800" b="1"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sau</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19" name="Picture 18">
            <a:extLst>
              <a:ext uri="{FF2B5EF4-FFF2-40B4-BE49-F238E27FC236}">
                <a16:creationId xmlns:a16="http://schemas.microsoft.com/office/drawing/2014/main" id="{C5B6F5C0-0919-429B-8E75-DFEA9662FB0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93694" y="1650894"/>
            <a:ext cx="4837948" cy="2921617"/>
          </a:xfrm>
          <a:prstGeom prst="rect">
            <a:avLst/>
          </a:prstGeom>
        </p:spPr>
      </p:pic>
    </p:spTree>
    <p:extLst>
      <p:ext uri="{BB962C8B-B14F-4D97-AF65-F5344CB8AC3E}">
        <p14:creationId xmlns:p14="http://schemas.microsoft.com/office/powerpoint/2010/main" val="2058642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909</Words>
  <Application>Microsoft Office PowerPoint</Application>
  <PresentationFormat>Widescreen</PresentationFormat>
  <Paragraphs>73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微软雅黑</vt:lpstr>
      <vt:lpstr>Arial</vt:lpstr>
      <vt:lpstr>Calibri</vt:lpstr>
      <vt:lpstr>等线</vt:lpstr>
      <vt:lpstr>仓耳今楷05-6763 W05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2022-07-15T01:13:52Z</dcterms:created>
  <dcterms:modified xsi:type="dcterms:W3CDTF">2022-11-24T06:39:45Z</dcterms:modified>
</cp:coreProperties>
</file>