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3" r:id="rId2"/>
    <p:sldId id="292" r:id="rId3"/>
    <p:sldId id="306" r:id="rId4"/>
    <p:sldId id="312" r:id="rId5"/>
    <p:sldId id="289" r:id="rId6"/>
    <p:sldId id="278" r:id="rId7"/>
    <p:sldId id="313" r:id="rId8"/>
    <p:sldId id="314" r:id="rId9"/>
    <p:sldId id="315" r:id="rId10"/>
    <p:sldId id="296" r:id="rId11"/>
    <p:sldId id="297" r:id="rId12"/>
    <p:sldId id="317" r:id="rId13"/>
    <p:sldId id="316" r:id="rId14"/>
    <p:sldId id="318" r:id="rId15"/>
    <p:sldId id="319" r:id="rId16"/>
    <p:sldId id="298" r:id="rId17"/>
    <p:sldId id="320" r:id="rId18"/>
    <p:sldId id="311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E89F"/>
    <a:srgbClr val="FFDF79"/>
    <a:srgbClr val="FFFF66"/>
    <a:srgbClr val="FF00FF"/>
    <a:srgbClr val="D6A300"/>
    <a:srgbClr val="FFC305"/>
    <a:srgbClr val="FFE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3740" autoAdjust="0"/>
  </p:normalViewPr>
  <p:slideViewPr>
    <p:cSldViewPr>
      <p:cViewPr varScale="1">
        <p:scale>
          <a:sx n="82" d="100"/>
          <a:sy n="82" d="100"/>
        </p:scale>
        <p:origin x="160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C078C6E-4348-4D30-9E99-0575D532AE98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E44794-B341-4293-9198-0EEF9026E4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71130-FC6D-4593-8171-01FA280616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5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B476B-1795-4349-AF4A-EBE33E1092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01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C25BA-0680-43CE-A3FC-5262400E9F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16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E0734E-501B-448C-90B4-63B205CFA4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34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8FD90-C44B-4AEB-BCC2-20E899C991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89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777DC-F9B2-4AE0-9E75-A8DC80A896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47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3644D-35D8-4927-B338-C21489A48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09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A0E8D-9F73-4731-B91A-B11C49C1A2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59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71880-6109-41BD-BE24-CA4A6CE65A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91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C1019-B3D2-43D7-8D8A-A36618A771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47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85509-7CB6-4AF8-913B-C58EFDE5D8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11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C90EDF95-BAB3-42C2-9F78-2B27D57371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ut 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838200" y="2246313"/>
            <a:ext cx="86106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vi-VN" altLang="en-US">
                <a:solidFill>
                  <a:srgbClr val="0000FF"/>
                </a:solidFill>
              </a:rPr>
              <a:t>     </a:t>
            </a:r>
            <a:r>
              <a:rPr lang="en-US" altLang="en-US">
                <a:solidFill>
                  <a:srgbClr val="0000FF"/>
                </a:solidFill>
              </a:rPr>
              <a:t>      </a:t>
            </a:r>
            <a:r>
              <a:rPr lang="vi-VN" altLang="en-US" sz="6600" b="1">
                <a:solidFill>
                  <a:srgbClr val="0000FF"/>
                </a:solidFill>
              </a:rPr>
              <a:t>Bµi </a:t>
            </a:r>
            <a:r>
              <a:rPr lang="en-US" altLang="en-US" sz="6600" b="1">
                <a:solidFill>
                  <a:srgbClr val="0000FF"/>
                </a:solidFill>
              </a:rPr>
              <a:t>55 </a:t>
            </a:r>
          </a:p>
          <a:p>
            <a:pPr eaLnBrk="1" hangingPunct="1"/>
            <a:r>
              <a:rPr lang="en-US" altLang="en-US" sz="6000" b="1">
                <a:solidFill>
                  <a:srgbClr val="0000FF"/>
                </a:solidFill>
              </a:rPr>
              <a:t>  </a:t>
            </a:r>
            <a:r>
              <a:rPr lang="en-US" altLang="en-US" sz="6000" b="1">
                <a:solidFill>
                  <a:srgbClr val="FF0000"/>
                </a:solidFill>
              </a:rPr>
              <a:t>¤n tËp vµ kÓ chuyÖn</a:t>
            </a:r>
            <a:endParaRPr lang="vi-VN" altLang="en-US" sz="6000" b="1">
              <a:solidFill>
                <a:srgbClr val="FF0000"/>
              </a:solidFill>
            </a:endParaRPr>
          </a:p>
          <a:p>
            <a:pPr eaLnBrk="1" hangingPunct="1"/>
            <a:r>
              <a:rPr lang="vi-VN" altLang="en-US" sz="8800"/>
              <a:t>      </a:t>
            </a:r>
            <a:endParaRPr lang="en-US" altLang="en-US" sz="96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ut 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470025"/>
          </a:xfrm>
        </p:spPr>
        <p:txBody>
          <a:bodyPr/>
          <a:lstStyle/>
          <a:p>
            <a:r>
              <a:rPr lang="en-US" altLang="en-US" sz="8800" b="1">
                <a:solidFill>
                  <a:srgbClr val="FF0000"/>
                </a:solidFill>
                <a:latin typeface=".VnTimeH" panose="020B7200000000000000" pitchFamily="34" charset="0"/>
              </a:rPr>
              <a:t>TiÕt 2</a:t>
            </a:r>
            <a:r>
              <a:rPr lang="en-US" altLang="en-US" sz="6000" b="1">
                <a:solidFill>
                  <a:srgbClr val="FF0000"/>
                </a:solidFill>
                <a:latin typeface=".VnTimeH" panose="020B7200000000000000" pitchFamily="34" charset="0"/>
              </a:rPr>
              <a:t/>
            </a:r>
            <a:br>
              <a:rPr lang="en-US" altLang="en-US" sz="6000" b="1">
                <a:solidFill>
                  <a:srgbClr val="FF0000"/>
                </a:solidFill>
                <a:latin typeface=".VnTimeH" panose="020B7200000000000000" pitchFamily="34" charset="0"/>
              </a:rPr>
            </a:br>
            <a:endParaRPr lang="en-US" altLang="en-US" sz="6000" b="1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62100" y="533400"/>
            <a:ext cx="32385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latin typeface=".VnAvant" panose="020B7200000000000000" pitchFamily="34" charset="0"/>
              </a:rPr>
              <a:t>KÓ chuyÖn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28700" y="533400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3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4342" name="TextBox 2"/>
          <p:cNvSpPr txBox="1">
            <a:spLocks noChangeArrowheads="1"/>
          </p:cNvSpPr>
          <p:nvPr/>
        </p:nvSpPr>
        <p:spPr bwMode="auto">
          <a:xfrm>
            <a:off x="1562100" y="1120775"/>
            <a:ext cx="6134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vi-VN" altLang="en-US" sz="3600" b="1">
                <a:solidFill>
                  <a:srgbClr val="0000FF"/>
                </a:solidFill>
              </a:rPr>
              <a:t>MËt ong cña gÊu con</a:t>
            </a:r>
            <a:endParaRPr lang="en-US" altLang="en-US" sz="3600" b="1">
              <a:solidFill>
                <a:srgbClr val="0000FF"/>
              </a:solidFill>
            </a:endParaRPr>
          </a:p>
        </p:txBody>
      </p:sp>
      <p:pic>
        <p:nvPicPr>
          <p:cNvPr id="1434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66888"/>
            <a:ext cx="7239000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038600"/>
            <a:ext cx="77343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743200" y="573088"/>
            <a:ext cx="449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vi-VN" altLang="en-US" sz="3600" b="1"/>
              <a:t>KÓ theo tranh</a:t>
            </a:r>
            <a:endParaRPr lang="en-US" altLang="en-US" sz="36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239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57200" y="4724400"/>
            <a:ext cx="78486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? GÊu mÑ ®· chuÈn bÞ g× cho con khi ®i ch¬i ?</a:t>
            </a:r>
            <a:endParaRPr lang="en-US" sz="36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4724400"/>
            <a:ext cx="78486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Tõ s¸ng sím, gÊu mÑ ®· chuÈn bÞ cho gÊu con mét lä mËt ong. </a:t>
            </a:r>
            <a:endParaRPr lang="en-US" sz="36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4724400"/>
            <a:ext cx="78486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GÊu mÑ dÆn con ®iÒu g× ?</a:t>
            </a:r>
            <a:endParaRPr lang="en-US" sz="36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200" y="4724400"/>
            <a:ext cx="79248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MÑ nãi: “Con nhí chia cho c¸c b¹n cïng ¨n nhÐ !”</a:t>
            </a:r>
            <a:endParaRPr lang="en-US" sz="36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2743200" y="573088"/>
            <a:ext cx="449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vi-VN" altLang="en-US" sz="3600" b="1"/>
              <a:t>KÓ theo tranh</a:t>
            </a:r>
            <a:endParaRPr lang="en-US" altLang="en-US" sz="3600" b="1"/>
          </a:p>
        </p:txBody>
      </p:sp>
      <p:sp>
        <p:nvSpPr>
          <p:cNvPr id="5" name="Rounded Rectangle 4"/>
          <p:cNvSpPr/>
          <p:nvPr/>
        </p:nvSpPr>
        <p:spPr>
          <a:xfrm>
            <a:off x="542925" y="4572000"/>
            <a:ext cx="807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200" b="1" dirty="0">
                <a:solidFill>
                  <a:srgbClr val="0000FF"/>
                </a:solidFill>
                <a:latin typeface=".VnAvant" panose="020B7200000000000000" pitchFamily="34" charset="0"/>
              </a:rPr>
              <a:t>?V× sao gÊu con giÊu lä mËt ong ®i ?</a:t>
            </a:r>
            <a:endParaRPr lang="en-US" sz="32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4572000"/>
            <a:ext cx="807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2800" b="1" dirty="0">
                <a:solidFill>
                  <a:srgbClr val="0000FF"/>
                </a:solidFill>
                <a:latin typeface=".VnAvant" panose="020B7200000000000000" pitchFamily="34" charset="0"/>
              </a:rPr>
              <a:t>CËu thÇm nghÜ: “ MËt ong ngon thÕ nµy mµ ph¶i chia cho c¸c b¹n th× tiÕc l¾m” ThÕ lµ cËu bÌn giÊu lä mËt ong ®i..</a:t>
            </a:r>
            <a:endParaRPr lang="en-US" sz="28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pic>
        <p:nvPicPr>
          <p:cNvPr id="1536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33475"/>
            <a:ext cx="80772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39750" y="4581525"/>
            <a:ext cx="8080375" cy="13620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200" b="1" dirty="0">
                <a:solidFill>
                  <a:srgbClr val="0000FF"/>
                </a:solidFill>
                <a:latin typeface=".VnAvant" panose="020B7200000000000000" pitchFamily="34" charset="0"/>
              </a:rPr>
              <a:t>?Khi thÊy gÊu con kh«ng mang ®å ¨n c¸c b¹n nãi g× ?</a:t>
            </a:r>
            <a:endParaRPr lang="en-US" sz="32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3400" y="4572000"/>
            <a:ext cx="8229600" cy="13620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200" b="1" dirty="0">
                <a:solidFill>
                  <a:srgbClr val="0000FF"/>
                </a:solidFill>
                <a:latin typeface=".VnAvant" panose="020B7200000000000000" pitchFamily="34" charset="0"/>
              </a:rPr>
              <a:t>C¸c b¹n liÒn an ñi: “ Kh«ng sao ®©u, bän tí sÏ chia ®å ¨n cho cËu.”</a:t>
            </a:r>
            <a:endParaRPr lang="en-US" sz="32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3400" y="4572000"/>
            <a:ext cx="8229600" cy="13620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200" b="1" dirty="0">
                <a:solidFill>
                  <a:srgbClr val="0000FF"/>
                </a:solidFill>
                <a:latin typeface=".VnAvant" panose="020B7200000000000000" pitchFamily="34" charset="0"/>
              </a:rPr>
              <a:t>V× sao gÊu con thÑn ®á mÆt ?</a:t>
            </a:r>
            <a:endParaRPr lang="en-US" sz="32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" y="4572000"/>
            <a:ext cx="8229600" cy="1374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200" b="1" dirty="0">
                <a:solidFill>
                  <a:srgbClr val="0000FF"/>
                </a:solidFill>
                <a:latin typeface=".VnAvant" panose="020B7200000000000000" pitchFamily="34" charset="0"/>
              </a:rPr>
              <a:t>V× gÊu con nghÜ ®Õn viÖc m×nh ®· giÊu lä mËt ong ®i.</a:t>
            </a:r>
            <a:endParaRPr lang="en-US" sz="32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43200" y="573088"/>
            <a:ext cx="449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vi-VN" altLang="en-US" sz="3600" b="1"/>
              <a:t>KÓ theo tranh</a:t>
            </a:r>
            <a:endParaRPr lang="en-US" altLang="en-US" sz="3600" b="1"/>
          </a:p>
        </p:txBody>
      </p:sp>
      <p:sp>
        <p:nvSpPr>
          <p:cNvPr id="5" name="Rounded Rectangle 4"/>
          <p:cNvSpPr/>
          <p:nvPr/>
        </p:nvSpPr>
        <p:spPr>
          <a:xfrm>
            <a:off x="539750" y="4810125"/>
            <a:ext cx="7994650" cy="13620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200" b="1" dirty="0">
                <a:solidFill>
                  <a:srgbClr val="0000FF"/>
                </a:solidFill>
                <a:latin typeface=".VnAvant" panose="020B7200000000000000" pitchFamily="34" charset="0"/>
              </a:rPr>
              <a:t>?V× sao thøc ¨n bÞ r¬i mÊt ?</a:t>
            </a:r>
            <a:endParaRPr lang="en-US" sz="32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095375"/>
            <a:ext cx="79914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33400" y="4800600"/>
            <a:ext cx="8001000" cy="13620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200" b="1" dirty="0">
                <a:solidFill>
                  <a:srgbClr val="0000FF"/>
                </a:solidFill>
                <a:latin typeface=".VnAvant" panose="020B7200000000000000" pitchFamily="34" charset="0"/>
              </a:rPr>
              <a:t>Do s¬ ý ®å ¨n bÞ r¬i hÕt c¶.</a:t>
            </a:r>
            <a:endParaRPr lang="en-US" sz="32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4800600"/>
            <a:ext cx="8001000" cy="13620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200" b="1" dirty="0">
                <a:solidFill>
                  <a:srgbClr val="0000FF"/>
                </a:solidFill>
                <a:latin typeface=".VnAvant" panose="020B7200000000000000" pitchFamily="34" charset="0"/>
              </a:rPr>
              <a:t>? §å ¨n bÞ r¬i mÊt, c¸c b¹n ®· lµm g×?</a:t>
            </a:r>
            <a:endParaRPr lang="en-US" sz="32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3400" y="4800600"/>
            <a:ext cx="8001000" cy="13620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200" b="1" dirty="0">
                <a:solidFill>
                  <a:srgbClr val="0000FF"/>
                </a:solidFill>
                <a:latin typeface=".VnAvant" panose="020B7200000000000000" pitchFamily="34" charset="0"/>
              </a:rPr>
              <a:t>C¸c b¹n  cïng ®i kiÕm ®å ¨n. Thá nhæ cµ rèt. Heo con h¸i qu¶ d©u rõng. Cón con t×m ®­îc rÊt nhiÒu nÊm.</a:t>
            </a:r>
            <a:endParaRPr lang="en-US" sz="32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43200" y="573088"/>
            <a:ext cx="449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vi-VN" altLang="en-US" sz="3600" b="1"/>
              <a:t>KÓ theo tranh</a:t>
            </a:r>
            <a:endParaRPr lang="en-US" altLang="en-US" sz="3600" b="1"/>
          </a:p>
        </p:txBody>
      </p:sp>
      <p:sp>
        <p:nvSpPr>
          <p:cNvPr id="11" name="Rounded Rectangle 10"/>
          <p:cNvSpPr/>
          <p:nvPr/>
        </p:nvSpPr>
        <p:spPr>
          <a:xfrm>
            <a:off x="533400" y="4810125"/>
            <a:ext cx="8001000" cy="13620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2800" b="1" dirty="0">
                <a:solidFill>
                  <a:srgbClr val="0000FF"/>
                </a:solidFill>
                <a:latin typeface=".VnAvant" panose="020B7200000000000000" pitchFamily="34" charset="0"/>
              </a:rPr>
              <a:t>?Nhí ra lä mËt ong, gÊu con ®· lµm g× ?</a:t>
            </a:r>
            <a:endParaRPr lang="en-US" sz="28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247775"/>
            <a:ext cx="79914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533400" y="4810125"/>
            <a:ext cx="8001000" cy="13620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2800" b="1" dirty="0">
                <a:solidFill>
                  <a:srgbClr val="0000FF"/>
                </a:solidFill>
                <a:latin typeface=".VnAvant" panose="020B7200000000000000" pitchFamily="34" charset="0"/>
              </a:rPr>
              <a:t>GÊu con liÒn ch¹y vÒ chç giÊu lä mËt ong lóc s¸ng vµ mang mËt ong ®Õn chia cho c¸c b¹n.</a:t>
            </a:r>
            <a:endParaRPr lang="en-US" sz="28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3400" y="4800600"/>
            <a:ext cx="8001000" cy="13620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2800" b="1" dirty="0">
                <a:solidFill>
                  <a:srgbClr val="0000FF"/>
                </a:solidFill>
                <a:latin typeface=".VnAvant" panose="020B7200000000000000" pitchFamily="34" charset="0"/>
              </a:rPr>
              <a:t>? Chia mËt ong cho c¸c b¹n, gÊu con nghÜ g×?</a:t>
            </a:r>
            <a:endParaRPr lang="en-US" sz="28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3400" y="4800600"/>
            <a:ext cx="8001000" cy="13620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2800" b="1" dirty="0">
                <a:solidFill>
                  <a:srgbClr val="0000FF"/>
                </a:solidFill>
                <a:latin typeface=".VnAvant" panose="020B7200000000000000" pitchFamily="34" charset="0"/>
              </a:rPr>
              <a:t>GÊu con thÇm nghÜ: “ Tõ giê m×nh sÏ kh«ng lµ gÊu con Ých kû n÷a.”</a:t>
            </a:r>
            <a:endParaRPr lang="en-US" sz="28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N64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685800"/>
            <a:ext cx="4806950" cy="5038725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62100" y="533400"/>
            <a:ext cx="32385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latin typeface=".VnAvant" panose="020B7200000000000000" pitchFamily="34" charset="0"/>
              </a:rPr>
              <a:t>KÓ chuyÖn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28700" y="533400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3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486" name="TextBox 2"/>
          <p:cNvSpPr txBox="1">
            <a:spLocks noChangeArrowheads="1"/>
          </p:cNvSpPr>
          <p:nvPr/>
        </p:nvSpPr>
        <p:spPr bwMode="auto">
          <a:xfrm>
            <a:off x="1562100" y="1120775"/>
            <a:ext cx="6134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vi-VN" altLang="en-US" sz="3600" b="1">
                <a:solidFill>
                  <a:srgbClr val="0000FF"/>
                </a:solidFill>
              </a:rPr>
              <a:t>MËt ong cña gÊu con</a:t>
            </a:r>
            <a:endParaRPr lang="en-US" altLang="en-US" sz="3600" b="1">
              <a:solidFill>
                <a:srgbClr val="0000FF"/>
              </a:solidFill>
            </a:endParaRPr>
          </a:p>
        </p:txBody>
      </p:sp>
      <p:pic>
        <p:nvPicPr>
          <p:cNvPr id="204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66888"/>
            <a:ext cx="7239000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038600"/>
            <a:ext cx="77343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19200" y="847725"/>
            <a:ext cx="6781800" cy="8286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400" b="1" dirty="0">
                <a:latin typeface=".VnAvant" panose="020B7200000000000000" pitchFamily="34" charset="0"/>
              </a:rPr>
              <a:t>ý nghÜa c©u chuyÖn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1981200"/>
            <a:ext cx="7848600" cy="25860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vi-VN" altLang="en-US" sz="5400" b="1">
                <a:latin typeface="HP001 4 hàng" panose="020B0603050302020204" pitchFamily="34" charset="0"/>
              </a:rPr>
              <a:t>Câu chuyện khuyên ta biết ứng xử, quan tâm và biết chia sẻ với bạn bè.</a:t>
            </a:r>
            <a:endParaRPr lang="en-US" altLang="en-US" sz="5400" b="1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a d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3352800"/>
            <a:ext cx="7772400" cy="1470025"/>
          </a:xfrm>
        </p:spPr>
        <p:txBody>
          <a:bodyPr/>
          <a:lstStyle/>
          <a:p>
            <a:r>
              <a:rPr lang="en-US" altLang="en-US" sz="11700" b="1">
                <a:solidFill>
                  <a:schemeClr val="tx1"/>
                </a:solidFill>
                <a:latin typeface=".VnTimeH" panose="020B7200000000000000" pitchFamily="34" charset="0"/>
              </a:rPr>
              <a:t>TiÕt 1</a:t>
            </a:r>
            <a:br>
              <a:rPr lang="en-US" altLang="en-US" sz="11700" b="1">
                <a:solidFill>
                  <a:schemeClr val="tx1"/>
                </a:solidFill>
                <a:latin typeface=".VnTimeH" panose="020B7200000000000000" pitchFamily="34" charset="0"/>
              </a:rPr>
            </a:br>
            <a:endParaRPr lang="en-US" altLang="en-US" sz="11700" b="1">
              <a:solidFill>
                <a:schemeClr val="tx1"/>
              </a:solidFill>
              <a:latin typeface=".VnTimeH" panose="020B7200000000000000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62100" y="1076325"/>
            <a:ext cx="50673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latin typeface=".VnAvant" panose="020B7200000000000000" pitchFamily="34" charset="0"/>
              </a:rPr>
              <a:t>§äc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tiÕng</a:t>
            </a:r>
            <a:r>
              <a:rPr lang="en-US" sz="4000" b="1" dirty="0">
                <a:latin typeface=".VnAvant" panose="020B7200000000000000" pitchFamily="34" charset="0"/>
              </a:rPr>
              <a:t> , </a:t>
            </a:r>
            <a:r>
              <a:rPr lang="en-US" sz="4000" b="1" dirty="0" err="1">
                <a:latin typeface=".VnAvant" panose="020B7200000000000000" pitchFamily="34" charset="0"/>
              </a:rPr>
              <a:t>tõ</a:t>
            </a:r>
            <a:r>
              <a:rPr lang="en-US" sz="4000" b="1" dirty="0">
                <a:latin typeface=".VnAvant" panose="020B7200000000000000" pitchFamily="34" charset="0"/>
              </a:rPr>
              <a:t> ng÷</a:t>
            </a:r>
          </a:p>
        </p:txBody>
      </p:sp>
      <p:sp>
        <p:nvSpPr>
          <p:cNvPr id="6" name="Oval 5"/>
          <p:cNvSpPr/>
          <p:nvPr/>
        </p:nvSpPr>
        <p:spPr>
          <a:xfrm>
            <a:off x="1066800" y="1103313"/>
            <a:ext cx="685800" cy="64928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2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2463800"/>
          <a:ext cx="75438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nÐt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tÕt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thÞt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sót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møt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th¸p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s¾p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lÊp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chãp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lèp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líp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79500" y="2462213"/>
            <a:ext cx="590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et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73300" y="2463800"/>
            <a:ext cx="5699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</a:rPr>
              <a:t>ªt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33800" y="2466975"/>
            <a:ext cx="407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it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16475" y="2462213"/>
            <a:ext cx="554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ut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47631" y="2462213"/>
            <a:ext cx="6286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</a:rPr>
              <a:t>­t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66800" y="3287713"/>
            <a:ext cx="727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ap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35200" y="3278188"/>
            <a:ext cx="727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¨p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29000" y="3289300"/>
            <a:ext cx="7270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©p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902200" y="3289300"/>
            <a:ext cx="7270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op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56300" y="3289300"/>
            <a:ext cx="7191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«p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213600" y="3289300"/>
            <a:ext cx="7175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</a:rPr>
              <a:t>¬p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533400"/>
            <a:ext cx="50673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latin typeface=".VnAvant" panose="020B7200000000000000" pitchFamily="34" charset="0"/>
              </a:rPr>
              <a:t>§äc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tiÕng</a:t>
            </a:r>
            <a:r>
              <a:rPr lang="en-US" sz="4000" b="1" dirty="0">
                <a:latin typeface=".VnAvant" panose="020B7200000000000000" pitchFamily="34" charset="0"/>
              </a:rPr>
              <a:t> , </a:t>
            </a:r>
            <a:r>
              <a:rPr lang="en-US" sz="4000" b="1" dirty="0" err="1">
                <a:latin typeface=".VnAvant" panose="020B7200000000000000" pitchFamily="34" charset="0"/>
              </a:rPr>
              <a:t>tõ</a:t>
            </a:r>
            <a:r>
              <a:rPr lang="en-US" sz="4000" b="1" dirty="0">
                <a:latin typeface=".VnAvant" panose="020B7200000000000000" pitchFamily="34" charset="0"/>
              </a:rPr>
              <a:t> ng÷</a:t>
            </a:r>
          </a:p>
        </p:txBody>
      </p:sp>
      <p:sp>
        <p:nvSpPr>
          <p:cNvPr id="6" name="Oval 5"/>
          <p:cNvSpPr/>
          <p:nvPr/>
        </p:nvSpPr>
        <p:spPr>
          <a:xfrm>
            <a:off x="1066800" y="569913"/>
            <a:ext cx="685800" cy="64928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2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848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N64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685800"/>
            <a:ext cx="4806950" cy="5038725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304800" y="3048000"/>
            <a:ext cx="434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6000" b="1"/>
          </a:p>
          <a:p>
            <a:pPr eaLnBrk="1" hangingPunct="1">
              <a:spcBef>
                <a:spcPct val="20000"/>
              </a:spcBef>
            </a:pPr>
            <a:endParaRPr lang="en-US" altLang="en-US" sz="6000" b="1"/>
          </a:p>
        </p:txBody>
      </p:sp>
      <p:sp>
        <p:nvSpPr>
          <p:cNvPr id="8195" name="Text Box 19"/>
          <p:cNvSpPr txBox="1">
            <a:spLocks noChangeArrowheads="1"/>
          </p:cNvSpPr>
          <p:nvPr/>
        </p:nvSpPr>
        <p:spPr bwMode="auto">
          <a:xfrm>
            <a:off x="7239000" y="2743200"/>
            <a:ext cx="1752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" name="Rounded Rectangle 5"/>
          <p:cNvSpPr/>
          <p:nvPr/>
        </p:nvSpPr>
        <p:spPr>
          <a:xfrm>
            <a:off x="990600" y="801688"/>
            <a:ext cx="3581400" cy="685800"/>
          </a:xfrm>
          <a:prstGeom prst="roundRect">
            <a:avLst/>
          </a:prstGeom>
          <a:solidFill>
            <a:srgbClr val="D6A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800" b="1" dirty="0">
                <a:solidFill>
                  <a:schemeClr val="tx1"/>
                </a:solidFill>
                <a:latin typeface=".VnAvant" panose="020B7200000000000000" pitchFamily="34" charset="0"/>
              </a:rPr>
              <a:t>§äc </a:t>
            </a:r>
            <a:r>
              <a:rPr lang="en-US" sz="4800" b="1" dirty="0">
                <a:solidFill>
                  <a:schemeClr val="tx1"/>
                </a:solidFill>
                <a:latin typeface=".VnAvant" panose="020B7200000000000000" pitchFamily="34" charset="0"/>
              </a:rPr>
              <a:t>®o¹n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3400" y="1676400"/>
            <a:ext cx="8001000" cy="4343400"/>
          </a:xfrm>
          <a:prstGeom prst="roundRect">
            <a:avLst/>
          </a:prstGeom>
          <a:solidFill>
            <a:srgbClr val="FFE8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dirty="0">
                <a:latin typeface=".VnAvant" panose="020B7200000000000000" pitchFamily="34" charset="0"/>
              </a:rPr>
              <a:t>   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Trêi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x¸m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xÞt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, m­a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sÇm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sËp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nh­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trót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n­ưíc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SÊm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sÐt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×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Çm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xa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xa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C©y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cá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ng¶ r¹p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vµo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nhau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Mét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lóc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sau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, m­a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lép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®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ép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råi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døt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h¼n.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MÆt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trêi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lã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khái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ch©n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m©y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. V¹n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vËt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nh­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thøc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dËy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, ®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Çy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¾p s¾c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mµu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73600" y="2245519"/>
            <a:ext cx="68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</a:rPr>
              <a:t>et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56025" y="1666875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4000" b="1">
                <a:solidFill>
                  <a:srgbClr val="FF0000"/>
                </a:solidFill>
              </a:rPr>
              <a:t>it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019550" y="2875895"/>
            <a:ext cx="1079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4000" b="1" dirty="0" err="1">
                <a:solidFill>
                  <a:srgbClr val="FF0000"/>
                </a:solidFill>
              </a:rPr>
              <a:t>ap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696075" y="1693379"/>
            <a:ext cx="1079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</a:rPr>
              <a:t>©p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800225" y="5327926"/>
            <a:ext cx="1079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</a:rPr>
              <a:t>¨p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972050" y="3505718"/>
            <a:ext cx="1079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</a:rPr>
              <a:t>«p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100763" y="3494087"/>
            <a:ext cx="1079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</a:rPr>
              <a:t>«p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066800" y="4139856"/>
            <a:ext cx="733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­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ứt</a:t>
            </a:r>
            <a:endParaRPr lang="en-US" alt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5" grpId="0"/>
      <p:bldP spid="18" grpId="0"/>
      <p:bldP spid="21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609600"/>
            <a:ext cx="8001000" cy="3657600"/>
          </a:xfrm>
          <a:prstGeom prst="roundRect">
            <a:avLst/>
          </a:prstGeom>
          <a:solidFill>
            <a:srgbClr val="FFE8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latin typeface=".VnAvant" panose="020B7200000000000000" pitchFamily="34" charset="0"/>
              </a:rPr>
              <a:t>   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Trêi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x¸m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xÞt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, m­a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sÇm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sËp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nh­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trót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n­íc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.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SÊm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sÐt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×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Çm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xa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xa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.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C©y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cá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ng¶ r¹p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vµo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nhau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.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Mét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lóc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sau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, m­a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lép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®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ép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råi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døt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h¼n.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MÆt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trêi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lã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khái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ch©n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m©y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. V¹n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vËt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nh­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thøc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dËy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, ®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Çy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 ¾p s¾c </a:t>
            </a:r>
            <a:r>
              <a:rPr lang="en-US" sz="36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mµu</a:t>
            </a:r>
            <a:r>
              <a:rPr lang="en-US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4800600"/>
            <a:ext cx="746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3600" b="1">
                <a:solidFill>
                  <a:srgbClr val="0000FF"/>
                </a:solidFill>
              </a:rPr>
              <a:t>? </a:t>
            </a:r>
            <a:r>
              <a:rPr lang="en-US" altLang="en-US" sz="3200" b="1">
                <a:solidFill>
                  <a:srgbClr val="0000FF"/>
                </a:solidFill>
              </a:rPr>
              <a:t>M­a ®­îc miªu t¶ nh­ thÕ nµo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3400" y="4800600"/>
            <a:ext cx="7772400" cy="6461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? </a:t>
            </a:r>
            <a:r>
              <a:rPr 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TiÕng</a:t>
            </a:r>
            <a:r>
              <a:rPr 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sÊm</a:t>
            </a:r>
            <a:r>
              <a:rPr 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sÐt</a:t>
            </a:r>
            <a:r>
              <a:rPr 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nh­</a:t>
            </a:r>
            <a:r>
              <a:rPr 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thÕ</a:t>
            </a:r>
            <a:r>
              <a:rPr 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nµo</a:t>
            </a:r>
            <a:r>
              <a:rPr 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3400" y="4800600"/>
            <a:ext cx="7924800" cy="6461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? </a:t>
            </a:r>
            <a:r>
              <a:rPr 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m­a </a:t>
            </a:r>
            <a:r>
              <a:rPr 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døt</a:t>
            </a:r>
            <a:r>
              <a:rPr 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mÆt</a:t>
            </a:r>
            <a:r>
              <a:rPr 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trêi</a:t>
            </a:r>
            <a:r>
              <a:rPr 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thÕ</a:t>
            </a:r>
            <a:r>
              <a:rPr 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nµo</a:t>
            </a:r>
            <a:r>
              <a:rPr 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4800600"/>
            <a:ext cx="8686800" cy="6461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</a:rPr>
              <a:t>Sau </a:t>
            </a:r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cơn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mưa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vạn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UTM Avo" panose="02040603050506020204" pitchFamily="18" charset="0"/>
              </a:rPr>
              <a:t>?</a:t>
            </a:r>
            <a:endParaRPr lang="en-US" sz="3200" b="1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u the ngo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685800"/>
            <a:ext cx="4878388" cy="53340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62100" y="1152525"/>
            <a:ext cx="14859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latin typeface=".VnAvant" panose="020B7200000000000000" pitchFamily="34" charset="0"/>
              </a:rPr>
              <a:t>ViÕt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66800" y="1179513"/>
            <a:ext cx="685800" cy="64928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5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533400" y="24384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vi-VN" altLang="en-US" sz="4800">
                <a:latin typeface="HP001 4 hàng" panose="020B0603050302020204" pitchFamily="34" charset="0"/>
              </a:rPr>
              <a:t>Gần hồ có ngọn tháp cao vút.</a:t>
            </a:r>
            <a:endParaRPr lang="en-US" altLang="en-US" sz="4800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Õt 1&amp;#x0D;&amp;#x0A;&amp;quot;&quot;/&gt;&lt;property id=&quot;20307&quot; value=&quot;292&quot;/&gt;&lt;/object&gt;&lt;object type=&quot;3&quot; unique_id=&quot;10005&quot;&gt;&lt;property id=&quot;20148&quot; value=&quot;5&quot;/&gt;&lt;property id=&quot;20300&quot; value=&quot;Slide 2 - &amp;quot;KiÓm tra bµi cò&amp;quot;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 - &amp;quot;&amp;#x0D;&amp;#x0A;&amp;quot;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 - &amp;quot;TiÕt 2&amp;#x0D;&amp;#x0A;&amp;quot;&quot;/&gt;&lt;property id=&quot;20307&quot; value=&quot;296&quot;/&gt;&lt;/object&gt;&lt;object type=&quot;3&quot; unique_id=&quot;10013&quot;&gt;&lt;property id=&quot;20148&quot; value=&quot;5&quot;/&gt;&lt;property id=&quot;20300&quot; value=&quot;Slide 10 - &amp;quot;&amp;#x0D;&amp;#x0A;&amp;quot;&quot;/&gt;&lt;property id=&quot;20307&quot; value=&quot;297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98&quot;/&gt;&lt;/object&gt;&lt;object type=&quot;3&quot; unique_id=&quot;10018&quot;&gt;&lt;property id=&quot;20148&quot; value=&quot;5&quot;/&gt;&lt;property id=&quot;20300&quot; value=&quot;Slide 15&quot;/&gt;&lt;property id=&quot;20307&quot; value=&quot;29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86&quot;/&gt;&lt;/object&gt;&lt;object type=&quot;3&quot; unique_id=&quot;10022&quot;&gt;&lt;property id=&quot;20148&quot; value=&quot;5&quot;/&gt;&lt;property id=&quot;20300&quot; value=&quot;Slide 19&quot;/&gt;&lt;property id=&quot;20307&quot; value=&quot;287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1690</TotalTime>
  <Words>606</Words>
  <Application>Microsoft Office PowerPoint</Application>
  <PresentationFormat>On-screen Show (4:3)</PresentationFormat>
  <Paragraphs>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.VnAvant</vt:lpstr>
      <vt:lpstr>.VnTimeH</vt:lpstr>
      <vt:lpstr>Arial</vt:lpstr>
      <vt:lpstr>Calibri</vt:lpstr>
      <vt:lpstr>HP001 4 hàng</vt:lpstr>
      <vt:lpstr>UTM Avo</vt:lpstr>
      <vt:lpstr>Default Design</vt:lpstr>
      <vt:lpstr>PowerPoint Presentation</vt:lpstr>
      <vt:lpstr>TiÕt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TiÕt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123456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s¸u ngµy 14 th¸ng 9 n¨m 2007 Häc vÇn Bµi 13:</dc:title>
  <dc:creator>yen&amp;van</dc:creator>
  <cp:lastModifiedBy>THUY LINH</cp:lastModifiedBy>
  <cp:revision>136</cp:revision>
  <dcterms:created xsi:type="dcterms:W3CDTF">2002-08-27T21:28:28Z</dcterms:created>
  <dcterms:modified xsi:type="dcterms:W3CDTF">2022-10-03T23:27:03Z</dcterms:modified>
</cp:coreProperties>
</file>