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256" r:id="rId3"/>
    <p:sldId id="264" r:id="rId4"/>
    <p:sldId id="258" r:id="rId5"/>
    <p:sldId id="259" r:id="rId6"/>
    <p:sldId id="266" r:id="rId7"/>
    <p:sldId id="268" r:id="rId8"/>
    <p:sldId id="277" r:id="rId9"/>
    <p:sldId id="288" r:id="rId10"/>
    <p:sldId id="297" r:id="rId11"/>
    <p:sldId id="289" r:id="rId12"/>
    <p:sldId id="261" r:id="rId13"/>
    <p:sldId id="274" r:id="rId14"/>
    <p:sldId id="262" r:id="rId15"/>
    <p:sldId id="275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5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5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C0675E1-1823-4321-9B57-C7D8177A6993}"/>
              </a:ext>
            </a:extLst>
          </p:cNvPr>
          <p:cNvGrpSpPr/>
          <p:nvPr/>
        </p:nvGrpSpPr>
        <p:grpSpPr>
          <a:xfrm>
            <a:off x="1381717" y="399993"/>
            <a:ext cx="7747535" cy="3581510"/>
            <a:chOff x="2278967" y="550183"/>
            <a:chExt cx="8989255" cy="3515379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18D5CED2-4529-4FB2-AC7E-97A437BB3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86" r="13266" b="6037"/>
            <a:stretch/>
          </p:blipFill>
          <p:spPr>
            <a:xfrm>
              <a:off x="2278967" y="550183"/>
              <a:ext cx="8989255" cy="351537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FD0BD5B-D19C-489B-BFA6-97E40EDD8797}"/>
                </a:ext>
              </a:extLst>
            </p:cNvPr>
            <p:cNvSpPr/>
            <p:nvPr/>
          </p:nvSpPr>
          <p:spPr>
            <a:xfrm>
              <a:off x="4276578" y="795130"/>
              <a:ext cx="6391422" cy="2398236"/>
            </a:xfrm>
            <a:prstGeom prst="rect">
              <a:avLst/>
            </a:prstGeom>
            <a:solidFill>
              <a:srgbClr val="00B9FA"/>
            </a:solidFill>
            <a:ln>
              <a:solidFill>
                <a:srgbClr val="00B9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2892704" y="1029489"/>
            <a:ext cx="5257800" cy="3332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PHÒNG GD &amp; ĐT QUẬN LONG BIÊN</a:t>
            </a:r>
          </a:p>
        </p:txBody>
      </p:sp>
      <p:sp>
        <p:nvSpPr>
          <p:cNvPr id="12" name="WordArt 15"/>
          <p:cNvSpPr>
            <a:spLocks noChangeArrowheads="1" noChangeShapeType="1" noTextEdit="1"/>
          </p:cNvSpPr>
          <p:nvPr/>
        </p:nvSpPr>
        <p:spPr bwMode="auto">
          <a:xfrm>
            <a:off x="3321330" y="1965720"/>
            <a:ext cx="4400550" cy="4500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TIẾNG VIỆT – LỚP 1</a:t>
            </a:r>
          </a:p>
        </p:txBody>
      </p:sp>
    </p:spTree>
    <p:extLst>
      <p:ext uri="{BB962C8B-B14F-4D97-AF65-F5344CB8AC3E}">
        <p14:creationId xmlns:p14="http://schemas.microsoft.com/office/powerpoint/2010/main" val="6005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0"/>
    </mc:Choice>
    <mc:Fallback xmlns="">
      <p:transition spd="slow" advTm="48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0070C0"/>
                </a:solidFill>
                <a:latin typeface="+mj-lt"/>
              </a:rPr>
              <a:t>VIẾT TỪ</a:t>
            </a:r>
            <a:endParaRPr lang="vi-VN" sz="6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11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"/>
    </mc:Choice>
    <mc:Fallback xmlns="">
      <p:transition spd="slow" advTm="870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26" y="850873"/>
            <a:ext cx="6419487" cy="51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943278"/>
            <a:ext cx="2514600" cy="630209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7" b="1" dirty="0">
                  <a:solidFill>
                    <a:srgbClr val="FFFFFF"/>
                  </a:solidFill>
                </a:rPr>
                <a:t> </a:t>
              </a:r>
              <a:r>
                <a:rPr lang="en-US" sz="3609" b="1" dirty="0" err="1">
                  <a:solidFill>
                    <a:srgbClr val="FFFFFF"/>
                  </a:solidFill>
                </a:rPr>
                <a:t>Viết</a:t>
              </a:r>
              <a:r>
                <a:rPr lang="en-US" sz="3609" b="1" dirty="0">
                  <a:solidFill>
                    <a:srgbClr val="FFFFFF"/>
                  </a:solidFill>
                </a:rPr>
                <a:t> </a:t>
              </a:r>
              <a:endParaRPr lang="vi-VN" sz="3609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9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3609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7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32"/>
    </mc:Choice>
    <mc:Fallback xmlns="">
      <p:transition spd="slow" advTm="4983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4"/>
    </mc:Choice>
    <mc:Fallback xmlns="">
      <p:transition spd="slow" advTm="6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4885" y="4432398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Sím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nay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thøc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dËy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, Nam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chît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thÊy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mét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chó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chim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s©u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Chim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hín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hë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chµo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Nam.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Nã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nh¶y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nhãt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mét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håi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råi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bay qua bay l¹i,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t×m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b¾t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s©u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bä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cho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.VnAvant" pitchFamily="34" charset="0"/>
              </a:rPr>
              <a:t>c©y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.</a:t>
            </a:r>
            <a:endParaRPr lang="en-US" sz="3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15000" y="49530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589837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91400" y="497005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58674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11706" r="7762" b="7326"/>
          <a:stretch/>
        </p:blipFill>
        <p:spPr>
          <a:xfrm>
            <a:off x="533400" y="10203"/>
            <a:ext cx="7874758" cy="416256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64884" y="4432398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en-US" sz="3000" b="1" dirty="0" err="1" smtClean="0">
                <a:solidFill>
                  <a:srgbClr val="00B050"/>
                </a:solidFill>
                <a:latin typeface=".VnAvant" pitchFamily="34" charset="0"/>
              </a:rPr>
              <a:t>Sím</a:t>
            </a:r>
            <a:r>
              <a:rPr lang="en-US" sz="3000" b="1" dirty="0" smtClean="0">
                <a:solidFill>
                  <a:srgbClr val="00B050"/>
                </a:solidFill>
                <a:latin typeface=".VnAvant" pitchFamily="34" charset="0"/>
              </a:rPr>
              <a:t> nay </a:t>
            </a:r>
            <a:r>
              <a:rPr lang="en-US" sz="3000" b="1" dirty="0" err="1" smtClean="0">
                <a:solidFill>
                  <a:srgbClr val="00B050"/>
                </a:solidFill>
                <a:latin typeface=".VnAvant" pitchFamily="34" charset="0"/>
              </a:rPr>
              <a:t>thøc</a:t>
            </a:r>
            <a:r>
              <a:rPr lang="en-US" sz="30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.VnAvant" pitchFamily="34" charset="0"/>
              </a:rPr>
              <a:t>dËy</a:t>
            </a:r>
            <a:r>
              <a:rPr lang="en-US" sz="3000" b="1" dirty="0" smtClean="0">
                <a:solidFill>
                  <a:srgbClr val="00B050"/>
                </a:solidFill>
                <a:latin typeface=".VnAvant" pitchFamily="34" charset="0"/>
              </a:rPr>
              <a:t>, Nam </a:t>
            </a:r>
            <a:r>
              <a:rPr lang="en-US" sz="3000" b="1" dirty="0" err="1" smtClean="0">
                <a:solidFill>
                  <a:srgbClr val="00B050"/>
                </a:solidFill>
                <a:latin typeface=".VnAvant" pitchFamily="34" charset="0"/>
              </a:rPr>
              <a:t>chît</a:t>
            </a:r>
            <a:r>
              <a:rPr lang="en-US" sz="30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.VnAvant" pitchFamily="34" charset="0"/>
              </a:rPr>
              <a:t>thÊy</a:t>
            </a:r>
            <a:r>
              <a:rPr lang="en-US" sz="30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.VnAvant" pitchFamily="34" charset="0"/>
              </a:rPr>
              <a:t>mét</a:t>
            </a:r>
            <a:r>
              <a:rPr lang="en-US" sz="30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.VnAvant" pitchFamily="34" charset="0"/>
              </a:rPr>
              <a:t>chó</a:t>
            </a:r>
            <a:r>
              <a:rPr lang="en-US" sz="30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.VnAvant" pitchFamily="34" charset="0"/>
              </a:rPr>
              <a:t>chim</a:t>
            </a:r>
            <a:r>
              <a:rPr lang="en-US" sz="30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.VnAvant" pitchFamily="34" charset="0"/>
              </a:rPr>
              <a:t>s©u</a:t>
            </a:r>
            <a:r>
              <a:rPr lang="en-US" sz="3000" b="1" dirty="0" smtClean="0">
                <a:solidFill>
                  <a:srgbClr val="00B050"/>
                </a:solidFill>
                <a:latin typeface=".VnAvant" pitchFamily="34" charset="0"/>
              </a:rPr>
              <a:t>.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.VnAvant" pitchFamily="34" charset="0"/>
              </a:rPr>
              <a:t>Chim</a:t>
            </a:r>
            <a:r>
              <a:rPr lang="en-US" sz="30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.VnAvant" pitchFamily="34" charset="0"/>
              </a:rPr>
              <a:t>hín</a:t>
            </a:r>
            <a:r>
              <a:rPr lang="en-US" sz="30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.VnAvant" pitchFamily="34" charset="0"/>
              </a:rPr>
              <a:t>hë</a:t>
            </a:r>
            <a:r>
              <a:rPr lang="en-US" sz="30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.VnAvant" pitchFamily="34" charset="0"/>
              </a:rPr>
              <a:t>nh</a:t>
            </a:r>
            <a:r>
              <a:rPr lang="en-US" sz="3200" b="1" dirty="0" err="1" smtClean="0">
                <a:solidFill>
                  <a:srgbClr val="002060"/>
                </a:solidFill>
                <a:latin typeface=".VnAvant" pitchFamily="34" charset="0"/>
              </a:rPr>
              <a:t>ư</a:t>
            </a:r>
            <a:r>
              <a:rPr lang="en-US" sz="30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.VnAvant" pitchFamily="34" charset="0"/>
              </a:rPr>
              <a:t>chµo</a:t>
            </a:r>
            <a:r>
              <a:rPr lang="en-US" sz="3000" b="1" dirty="0" smtClean="0">
                <a:solidFill>
                  <a:srgbClr val="002060"/>
                </a:solidFill>
                <a:latin typeface=".VnAvant" pitchFamily="34" charset="0"/>
              </a:rPr>
              <a:t> Nam</a:t>
            </a:r>
            <a:r>
              <a:rPr lang="en-US" sz="3000" b="1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sz="3000" b="1" dirty="0" err="1" smtClean="0">
                <a:solidFill>
                  <a:srgbClr val="7030A0"/>
                </a:solidFill>
                <a:latin typeface=".VnAvant" pitchFamily="34" charset="0"/>
              </a:rPr>
              <a:t>Nã</a:t>
            </a:r>
            <a:r>
              <a:rPr lang="en-US" sz="3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.VnAvant" pitchFamily="34" charset="0"/>
              </a:rPr>
              <a:t>nh¶y</a:t>
            </a:r>
            <a:r>
              <a:rPr lang="en-US" sz="3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.VnAvant" pitchFamily="34" charset="0"/>
              </a:rPr>
              <a:t>nhãt</a:t>
            </a:r>
            <a:r>
              <a:rPr lang="en-US" sz="3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.VnAvant" pitchFamily="34" charset="0"/>
              </a:rPr>
              <a:t>mét</a:t>
            </a:r>
            <a:r>
              <a:rPr lang="en-US" sz="3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.VnAvant" pitchFamily="34" charset="0"/>
              </a:rPr>
              <a:t>håi</a:t>
            </a:r>
            <a:r>
              <a:rPr lang="en-US" sz="3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.VnAvant" pitchFamily="34" charset="0"/>
              </a:rPr>
              <a:t>råi</a:t>
            </a:r>
            <a:r>
              <a:rPr lang="en-US" sz="3000" b="1" dirty="0" smtClean="0">
                <a:solidFill>
                  <a:srgbClr val="7030A0"/>
                </a:solidFill>
                <a:latin typeface=".VnAvant" pitchFamily="34" charset="0"/>
              </a:rPr>
              <a:t> bay qua bay l¹i, </a:t>
            </a:r>
            <a:r>
              <a:rPr lang="en-US" sz="3000" b="1" dirty="0" err="1" smtClean="0">
                <a:solidFill>
                  <a:srgbClr val="7030A0"/>
                </a:solidFill>
                <a:latin typeface=".VnAvant" pitchFamily="34" charset="0"/>
              </a:rPr>
              <a:t>t×m</a:t>
            </a:r>
            <a:r>
              <a:rPr lang="en-US" sz="3000" b="1" dirty="0" smtClean="0">
                <a:solidFill>
                  <a:srgbClr val="7030A0"/>
                </a:solidFill>
                <a:latin typeface=".VnAvant" pitchFamily="34" charset="0"/>
              </a:rPr>
              <a:t> b¾t </a:t>
            </a:r>
            <a:r>
              <a:rPr lang="en-US" sz="3000" b="1" dirty="0" err="1" smtClean="0">
                <a:solidFill>
                  <a:srgbClr val="7030A0"/>
                </a:solidFill>
                <a:latin typeface=".VnAvant" pitchFamily="34" charset="0"/>
              </a:rPr>
              <a:t>s©u</a:t>
            </a:r>
            <a:r>
              <a:rPr lang="en-US" sz="3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.VnAvant" pitchFamily="34" charset="0"/>
              </a:rPr>
              <a:t>bä</a:t>
            </a:r>
            <a:r>
              <a:rPr lang="en-US" sz="3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.VnAvant" pitchFamily="34" charset="0"/>
              </a:rPr>
              <a:t>cho</a:t>
            </a:r>
            <a:r>
              <a:rPr lang="en-US" sz="3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.VnAvant" pitchFamily="34" charset="0"/>
              </a:rPr>
              <a:t>c©y</a:t>
            </a:r>
            <a:r>
              <a:rPr lang="en-US" sz="3000" b="1" dirty="0" smtClean="0">
                <a:solidFill>
                  <a:srgbClr val="7030A0"/>
                </a:solidFill>
                <a:latin typeface=".VnAvant" pitchFamily="34" charset="0"/>
              </a:rPr>
              <a:t>.</a:t>
            </a:r>
            <a:endParaRPr lang="en-US" sz="30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655"/>
    </mc:Choice>
    <mc:Fallback xmlns="">
      <p:transition spd="slow" advTm="243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9800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9"/>
    </mc:Choice>
    <mc:Fallback xmlns="">
      <p:transition spd="slow" advTm="616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50242" y="685800"/>
            <a:ext cx="3410857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ThÕ</a:t>
            </a:r>
            <a:r>
              <a:rPr lang="en-US" sz="36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giíi</a:t>
            </a:r>
            <a:r>
              <a:rPr lang="en-US" sz="36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cña</a:t>
            </a:r>
            <a:r>
              <a:rPr lang="en-US" sz="36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em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t="11383" r="14567" b="6899"/>
          <a:stretch/>
        </p:blipFill>
        <p:spPr>
          <a:xfrm>
            <a:off x="990600" y="1447800"/>
            <a:ext cx="7162800" cy="4267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39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28"/>
    </mc:Choice>
    <mc:Fallback xmlns="">
      <p:transition spd="slow" advTm="50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33022" y="1600200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1" y="3969219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88"/>
    </mc:Choice>
    <mc:Fallback xmlns="">
      <p:transition spd="slow" advTm="2158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821706" cy="228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8"/>
    </mc:Choice>
    <mc:Fallback xmlns="">
      <p:transition spd="slow" advTm="6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4982" y="4495800"/>
            <a:ext cx="7394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.VnAvant" pitchFamily="34" charset="0"/>
              </a:rPr>
              <a:t>V­</a:t>
            </a:r>
            <a:r>
              <a:rPr lang="en-US" sz="3200" b="1" dirty="0" err="1" smtClean="0">
                <a:latin typeface=".VnAvant" pitchFamily="34" charset="0"/>
              </a:rPr>
              <a:t>ư</a:t>
            </a:r>
            <a:r>
              <a:rPr lang="en-US" sz="3000" b="1" dirty="0" err="1" smtClean="0">
                <a:latin typeface=".VnAvant" pitchFamily="34" charset="0"/>
              </a:rPr>
              <a:t>ên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nh</a:t>
            </a:r>
            <a:r>
              <a:rPr lang="en-US" sz="3000" b="1" dirty="0" smtClean="0">
                <a:latin typeface=".VnAvant" pitchFamily="34" charset="0"/>
              </a:rPr>
              <a:t>µ bµ </a:t>
            </a:r>
            <a:r>
              <a:rPr lang="en-US" sz="3000" b="1" dirty="0" err="1" smtClean="0">
                <a:latin typeface=".VnAvant" pitchFamily="34" charset="0"/>
              </a:rPr>
              <a:t>cã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ít</a:t>
            </a:r>
            <a:r>
              <a:rPr lang="en-US" sz="3000" b="1" dirty="0" smtClean="0">
                <a:latin typeface=".VnAvant" pitchFamily="34" charset="0"/>
              </a:rPr>
              <a:t>, </a:t>
            </a:r>
            <a:r>
              <a:rPr lang="en-US" sz="3000" b="1" dirty="0" err="1" smtClean="0">
                <a:latin typeface=".VnAvant" pitchFamily="34" charset="0"/>
              </a:rPr>
              <a:t>rau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ngãt</a:t>
            </a:r>
            <a:r>
              <a:rPr lang="en-US" sz="3000" b="1" dirty="0" smtClean="0">
                <a:latin typeface=".VnAvant" pitchFamily="34" charset="0"/>
              </a:rPr>
              <a:t> vµ cµ </a:t>
            </a:r>
            <a:r>
              <a:rPr lang="en-US" sz="3000" b="1" dirty="0" err="1" smtClean="0">
                <a:latin typeface=".VnAvant" pitchFamily="34" charset="0"/>
              </a:rPr>
              <a:t>rèt</a:t>
            </a:r>
            <a:r>
              <a:rPr lang="en-US" sz="3000" b="1" dirty="0" smtClean="0">
                <a:latin typeface=".VnAvant" pitchFamily="34" charset="0"/>
              </a:rPr>
              <a:t>.</a:t>
            </a:r>
            <a:endParaRPr lang="en-US" sz="3000" b="1" dirty="0"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5523" y="4522820"/>
            <a:ext cx="5469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¬t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5012" y="4536146"/>
            <a:ext cx="5469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1871" y="4536146"/>
            <a:ext cx="5469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«t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9227" r="6120" b="22325"/>
          <a:stretch/>
        </p:blipFill>
        <p:spPr>
          <a:xfrm>
            <a:off x="716753" y="685800"/>
            <a:ext cx="7670042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6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50"/>
    </mc:Choice>
    <mc:Fallback xmlns="">
      <p:transition spd="slow" advTm="55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3886" y="2057400"/>
            <a:ext cx="5191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49: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 ÔT ƠT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1"/>
    </mc:Choice>
    <mc:Fallback xmlns="">
      <p:transition spd="slow" advTm="18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828800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1"/>
    </mc:Choice>
    <mc:Fallback xmlns="">
      <p:transition spd="slow" advTm="5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.VnAvant" pitchFamily="34" charset="0"/>
              </a:rPr>
              <a:t>ng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ãt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.VnAvant" pitchFamily="34" charset="0"/>
              </a:rPr>
              <a:t>ng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4462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6577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8000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638959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8000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ngät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vãt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cét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5858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t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èt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5792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t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hít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v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ît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635914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.VnAvant" pitchFamily="34" charset="0"/>
              </a:rPr>
              <a:t>«t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6623" y="6577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.VnAvant" pitchFamily="34" charset="0"/>
              </a:rPr>
              <a:t>t</a:t>
            </a:r>
            <a:endParaRPr lang="en-US" sz="8000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27423" y="629262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.VnAvant" pitchFamily="34" charset="0"/>
              </a:rPr>
              <a:t>t</a:t>
            </a:r>
            <a:endParaRPr lang="en-US" sz="8000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70623" y="642284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.VnAvant" pitchFamily="34" charset="0"/>
              </a:rPr>
              <a:t>t</a:t>
            </a:r>
            <a:endParaRPr lang="en-US" sz="8000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4510" y="661448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o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7600" y="629262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F0"/>
                </a:solidFill>
                <a:latin typeface=".VnAvant" pitchFamily="34" charset="0"/>
              </a:rPr>
              <a:t>«</a:t>
            </a:r>
            <a:endParaRPr lang="en-US" sz="8000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635913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.VnAvant" pitchFamily="34" charset="0"/>
              </a:rPr>
              <a:t>­¬</a:t>
            </a:r>
            <a:endParaRPr lang="en-US" sz="8000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2950" y="4568313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4500" y="456462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0400" y="4602131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ét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0" y="4576158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èt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050" y="459250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ít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1292" y="4564626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ît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1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205"/>
    </mc:Choice>
    <mc:Fallback xmlns="">
      <p:transition spd="slow" advTm="295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  <p:bldP spid="13" grpId="1"/>
      <p:bldP spid="14" grpId="0"/>
      <p:bldP spid="14" grpId="1"/>
      <p:bldP spid="2" grpId="0"/>
      <p:bldP spid="15" grpId="0"/>
      <p:bldP spid="16" grpId="0"/>
      <p:bldP spid="17" grpId="0"/>
      <p:bldP spid="18" grpId="0"/>
      <p:bldP spid="19" grpId="0"/>
      <p:bldP spid="22" grpId="0"/>
      <p:bldP spid="22" grpId="1"/>
      <p:bldP spid="24" grpId="2"/>
      <p:bldP spid="25" grpId="2"/>
      <p:bldP spid="26" grpId="2"/>
      <p:bldP spid="27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096" y="3429001"/>
            <a:ext cx="3028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q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u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nhãt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429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q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u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ít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6117" y="3429002"/>
            <a:ext cx="259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¸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lèt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cxnSp>
        <p:nvCxnSpPr>
          <p:cNvPr id="11" name="Straight Connector 10"/>
          <p:cNvCxnSpPr>
            <a:stCxn id="7" idx="2"/>
          </p:cNvCxnSpPr>
          <p:nvPr/>
        </p:nvCxnSpPr>
        <p:spPr>
          <a:xfrm flipV="1">
            <a:off x="1838448" y="4259997"/>
            <a:ext cx="120955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30756" y="4231023"/>
            <a:ext cx="926994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778105" y="4231021"/>
            <a:ext cx="583375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44624" r="70149" b="28033"/>
          <a:stretch/>
        </p:blipFill>
        <p:spPr>
          <a:xfrm>
            <a:off x="642544" y="2023281"/>
            <a:ext cx="2405456" cy="1405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7" t="44359" r="36847" b="28298"/>
          <a:stretch/>
        </p:blipFill>
        <p:spPr>
          <a:xfrm>
            <a:off x="3309544" y="2014182"/>
            <a:ext cx="2405456" cy="14057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5" t="43562" r="2088" b="29095"/>
          <a:stretch/>
        </p:blipFill>
        <p:spPr>
          <a:xfrm>
            <a:off x="6172200" y="1942531"/>
            <a:ext cx="2405456" cy="1405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7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57"/>
    </mc:Choice>
    <mc:Fallback xmlns="">
      <p:transition spd="slow" advTm="158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.VnAvant" pitchFamily="34" charset="0"/>
              </a:rPr>
              <a:t>ng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ãt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.VnAvant" pitchFamily="34" charset="0"/>
              </a:rPr>
              <a:t>ng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6577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8000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638959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8000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114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ngät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114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vãt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1286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cét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1286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t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èt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1220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t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hít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41286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v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ît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645886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.VnAvant" pitchFamily="34" charset="0"/>
              </a:rPr>
              <a:t>«t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896" y="4822686"/>
            <a:ext cx="3028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0000FF"/>
                </a:solidFill>
                <a:latin typeface=".VnAvant" pitchFamily="34" charset="0"/>
              </a:rPr>
              <a:t>q</a:t>
            </a:r>
            <a:r>
              <a:rPr lang="en-US" sz="3800" dirty="0" err="1" smtClean="0">
                <a:solidFill>
                  <a:srgbClr val="0000FF"/>
                </a:solidFill>
                <a:latin typeface=".VnAvant" pitchFamily="34" charset="0"/>
              </a:rPr>
              <a:t>u</a:t>
            </a:r>
            <a:r>
              <a:rPr lang="en-US" sz="3800" dirty="0" smtClean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3800" dirty="0" err="1" smtClean="0">
                <a:solidFill>
                  <a:srgbClr val="0000FF"/>
                </a:solidFill>
                <a:latin typeface=".VnAvant" pitchFamily="34" charset="0"/>
              </a:rPr>
              <a:t>nhãt</a:t>
            </a:r>
            <a:endParaRPr lang="en-US" sz="3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0" y="4822685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0000FF"/>
                </a:solidFill>
                <a:latin typeface=".VnAvant" pitchFamily="34" charset="0"/>
              </a:rPr>
              <a:t>q</a:t>
            </a:r>
            <a:r>
              <a:rPr lang="en-US" sz="3800" dirty="0" err="1" smtClean="0">
                <a:solidFill>
                  <a:srgbClr val="0000FF"/>
                </a:solidFill>
                <a:latin typeface=".VnAvant" pitchFamily="34" charset="0"/>
              </a:rPr>
              <a:t>u</a:t>
            </a:r>
            <a:r>
              <a:rPr lang="en-US" sz="3800" dirty="0" smtClean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3800" dirty="0" err="1" smtClean="0">
                <a:solidFill>
                  <a:srgbClr val="0000FF"/>
                </a:solidFill>
                <a:latin typeface=".VnAvant" pitchFamily="34" charset="0"/>
              </a:rPr>
              <a:t>ít</a:t>
            </a:r>
            <a:endParaRPr lang="en-US" sz="3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0917" y="4822687"/>
            <a:ext cx="25984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3800" dirty="0" smtClean="0">
                <a:solidFill>
                  <a:srgbClr val="0000FF"/>
                </a:solidFill>
                <a:latin typeface=".VnAvant" pitchFamily="34" charset="0"/>
              </a:rPr>
              <a:t>¸ </a:t>
            </a:r>
            <a:r>
              <a:rPr lang="en-US" sz="3800" dirty="0" err="1" smtClean="0">
                <a:solidFill>
                  <a:srgbClr val="0000FF"/>
                </a:solidFill>
                <a:latin typeface=".VnAvant" pitchFamily="34" charset="0"/>
              </a:rPr>
              <a:t>lèt</a:t>
            </a:r>
            <a:endParaRPr lang="en-US" sz="38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1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39"/>
    </mc:Choice>
    <mc:Fallback xmlns="">
      <p:transition spd="slow" advTm="34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  <p:bldP spid="14" grpId="0"/>
      <p:bldP spid="2" grpId="0"/>
      <p:bldP spid="15" grpId="0"/>
      <p:bldP spid="16" grpId="0"/>
      <p:bldP spid="17" grpId="0"/>
      <p:bldP spid="18" grpId="0"/>
      <p:bldP spid="19" grpId="0"/>
      <p:bldP spid="22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9"/>
    </mc:Choice>
    <mc:Fallback xmlns="">
      <p:transition spd="slow" advTm="15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2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9.5|41.6|51|1.3|1.6|12.4|5.3|2.7|1.8|5.7|9.1|4.2|41|44.3|16.4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2|26.1|17.1|14|16.1|26.2|4.2|1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.1|1.2|1.5|1.1|0.9|2.1|1.3|1.6|1.4|1.3|1.3|1.5|1.4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6.7|35.9|3.3|2.8|3.7|1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185</Words>
  <Application>Microsoft Office PowerPoint</Application>
  <PresentationFormat>On-screen Show (4:3)</PresentationFormat>
  <Paragraphs>57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78</cp:revision>
  <dcterms:created xsi:type="dcterms:W3CDTF">2020-08-23T18:12:36Z</dcterms:created>
  <dcterms:modified xsi:type="dcterms:W3CDTF">2022-09-29T06:46:39Z</dcterms:modified>
</cp:coreProperties>
</file>