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57" r:id="rId3"/>
    <p:sldId id="289" r:id="rId4"/>
    <p:sldId id="300" r:id="rId5"/>
    <p:sldId id="309" r:id="rId6"/>
    <p:sldId id="305" r:id="rId7"/>
    <p:sldId id="308" r:id="rId8"/>
    <p:sldId id="306" r:id="rId9"/>
    <p:sldId id="303" r:id="rId10"/>
    <p:sldId id="307" r:id="rId11"/>
    <p:sldId id="258" r:id="rId12"/>
    <p:sldId id="2638" r:id="rId13"/>
    <p:sldId id="290" r:id="rId14"/>
    <p:sldId id="2631" r:id="rId15"/>
    <p:sldId id="2633" r:id="rId16"/>
    <p:sldId id="2639" r:id="rId17"/>
    <p:sldId id="2632" r:id="rId18"/>
    <p:sldId id="2640" r:id="rId19"/>
    <p:sldId id="2636" r:id="rId20"/>
    <p:sldId id="2641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C865B-BB97-4E12-990D-8F069486E9C8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9956B-9821-4AB3-8E99-31E040B9B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43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579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591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283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04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423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439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844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88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610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252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86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207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235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14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233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496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566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604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156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278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580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280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177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720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467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421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100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134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C1D49CA4-746B-4B77-87D7-8103291EE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1" name="文本框 10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A7BCCBC5-107F-496E-A809-BEAB2158CF18}"/>
              </a:ext>
            </a:extLst>
          </p:cNvPr>
          <p:cNvSpPr txBox="1"/>
          <p:nvPr userDrawn="1"/>
        </p:nvSpPr>
        <p:spPr>
          <a:xfrm>
            <a:off x="1157713" y="750672"/>
            <a:ext cx="2306457" cy="34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S Chinese Thin" panose="020B0200000000000000" pitchFamily="34" charset="-122"/>
                <a:ea typeface="Noto Sans S Chinese Thin" panose="020B0200000000000000" pitchFamily="34" charset="-122"/>
                <a:cs typeface="+mn-cs"/>
              </a:rPr>
              <a:t>YOUR TITLE HERE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D550ED9-FA94-452B-A22C-4F55790501C1}"/>
              </a:ext>
            </a:extLst>
          </p:cNvPr>
          <p:cNvCxnSpPr/>
          <p:nvPr userDrawn="1"/>
        </p:nvCxnSpPr>
        <p:spPr>
          <a:xfrm>
            <a:off x="715806" y="707727"/>
            <a:ext cx="445664" cy="0"/>
          </a:xfrm>
          <a:prstGeom prst="line">
            <a:avLst/>
          </a:prstGeom>
          <a:ln w="38100">
            <a:solidFill>
              <a:srgbClr val="132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8A9D5011-472A-4BBA-9A56-5BCA8F57C7A1}"/>
              </a:ext>
            </a:extLst>
          </p:cNvPr>
          <p:cNvSpPr txBox="1"/>
          <p:nvPr userDrawn="1"/>
        </p:nvSpPr>
        <p:spPr>
          <a:xfrm>
            <a:off x="1155889" y="475213"/>
            <a:ext cx="1954381" cy="375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3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t>此处输入标题文字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DCA339-3E39-4F2A-9D54-DDA58FCB361D}"/>
              </a:ext>
            </a:extLst>
          </p:cNvPr>
          <p:cNvSpPr/>
          <p:nvPr userDrawn="1"/>
        </p:nvSpPr>
        <p:spPr>
          <a:xfrm>
            <a:off x="181155" y="198408"/>
            <a:ext cx="11861320" cy="6530196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BE1E1C6-030E-46BA-91BE-3A444B705E2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21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16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6B600B1-F848-4DF9-AA7D-64C517D75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9" b="227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E7EABA11-CFA6-46EF-9215-9FB646DCBC93}"/>
              </a:ext>
            </a:extLst>
          </p:cNvPr>
          <p:cNvSpPr/>
          <p:nvPr/>
        </p:nvSpPr>
        <p:spPr>
          <a:xfrm>
            <a:off x="2789382" y="101600"/>
            <a:ext cx="6502400" cy="6271491"/>
          </a:xfrm>
          <a:prstGeom prst="ellipse">
            <a:avLst/>
          </a:prstGeom>
          <a:solidFill>
            <a:srgbClr val="EEEADF"/>
          </a:solidFill>
          <a:ln w="38100">
            <a:solidFill>
              <a:srgbClr val="FED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+mn-cs"/>
              <a:sym typeface="Source Han Sans HW SC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4FFFCA27-9A71-4FFC-8DAA-BC5ED7260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8" y="3379964"/>
            <a:ext cx="4202545" cy="4023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7057" y="2283565"/>
            <a:ext cx="563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egreya Medium" pitchFamily="2" charset="0"/>
                <a:ea typeface="+mn-ea"/>
                <a:cs typeface="+mn-cs"/>
              </a:rPr>
              <a:t>Khởi</a:t>
            </a: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egreya Medium" pitchFamily="2" charset="0"/>
                <a:ea typeface="+mn-ea"/>
                <a:cs typeface="+mn-cs"/>
              </a:rPr>
              <a:t> </a:t>
            </a:r>
            <a:r>
              <a:rPr kumimoji="0" lang="en-GB" sz="96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egreya Medium" pitchFamily="2" charset="0"/>
                <a:ea typeface="+mn-ea"/>
                <a:cs typeface="+mn-cs"/>
              </a:rPr>
              <a:t>động</a:t>
            </a:r>
            <a:endParaRPr kumimoji="0" lang="en-GB" sz="96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Alegreya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8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A45DDDA-90D1-4985-A71A-64F3158AE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2363" y="-2632364"/>
            <a:ext cx="6927273" cy="12192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9517F79D-2E7B-4610-B78C-DA153FA8DE4A}"/>
              </a:ext>
            </a:extLst>
          </p:cNvPr>
          <p:cNvSpPr/>
          <p:nvPr/>
        </p:nvSpPr>
        <p:spPr>
          <a:xfrm>
            <a:off x="1690255" y="1265382"/>
            <a:ext cx="9107054" cy="4137891"/>
          </a:xfrm>
          <a:prstGeom prst="roundRect">
            <a:avLst>
              <a:gd name="adj" fmla="val 12426"/>
            </a:avLst>
          </a:prstGeom>
          <a:solidFill>
            <a:schemeClr val="bg1"/>
          </a:solidFill>
          <a:ln w="38100">
            <a:solidFill>
              <a:srgbClr val="FED8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+mn-cs"/>
              <a:sym typeface="Source Han Sans HW SC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80E7143-731B-44D3-8208-86EA50991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70" y="2368625"/>
            <a:ext cx="6211454" cy="62114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D86389D-0399-444A-94D9-51BCC57F52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t="30303" r="16428" b="58654"/>
          <a:stretch/>
        </p:blipFill>
        <p:spPr>
          <a:xfrm>
            <a:off x="5781963" y="0"/>
            <a:ext cx="2855387" cy="1385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42" y="4700686"/>
            <a:ext cx="5815584" cy="2499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BB7A85-C6BF-478A-B608-4422FCA8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0239" y="1866868"/>
            <a:ext cx="1554615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E52B7E-5BF4-4EB7-B22E-B2FAD13DDB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8667" y="2571209"/>
            <a:ext cx="8730229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8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aphic 12">
            <a:extLst>
              <a:ext uri="{FF2B5EF4-FFF2-40B4-BE49-F238E27FC236}">
                <a16:creationId xmlns:a16="http://schemas.microsoft.com/office/drawing/2014/main" id="{722A3700-537C-4A44-9424-BC949C155236}"/>
              </a:ext>
            </a:extLst>
          </p:cNvPr>
          <p:cNvSpPr/>
          <p:nvPr/>
        </p:nvSpPr>
        <p:spPr>
          <a:xfrm rot="2176664" flipH="1">
            <a:off x="1743664" y="224467"/>
            <a:ext cx="8704672" cy="8652716"/>
          </a:xfrm>
          <a:custGeom>
            <a:avLst/>
            <a:gdLst>
              <a:gd name="connsiteX0" fmla="*/ 4374861 w 4542917"/>
              <a:gd name="connsiteY0" fmla="*/ 2001725 h 4173599"/>
              <a:gd name="connsiteX1" fmla="*/ 4113400 w 4542917"/>
              <a:gd name="connsiteY1" fmla="*/ 1108185 h 4173599"/>
              <a:gd name="connsiteX2" fmla="*/ 3325397 w 4542917"/>
              <a:gd name="connsiteY2" fmla="*/ 534018 h 4173599"/>
              <a:gd name="connsiteX3" fmla="*/ 2577494 w 4542917"/>
              <a:gd name="connsiteY3" fmla="*/ 28240 h 4173599"/>
              <a:gd name="connsiteX4" fmla="*/ 1593466 w 4542917"/>
              <a:gd name="connsiteY4" fmla="*/ 345232 h 4173599"/>
              <a:gd name="connsiteX5" fmla="*/ 1133980 w 4542917"/>
              <a:gd name="connsiteY5" fmla="*/ 595644 h 4173599"/>
              <a:gd name="connsiteX6" fmla="*/ 42796 w 4542917"/>
              <a:gd name="connsiteY6" fmla="*/ 1521189 h 4173599"/>
              <a:gd name="connsiteX7" fmla="*/ 163097 w 4542917"/>
              <a:gd name="connsiteY7" fmla="*/ 2343863 h 4173599"/>
              <a:gd name="connsiteX8" fmla="*/ 371885 w 4542917"/>
              <a:gd name="connsiteY8" fmla="*/ 2538744 h 4173599"/>
              <a:gd name="connsiteX9" fmla="*/ 465039 w 4542917"/>
              <a:gd name="connsiteY9" fmla="*/ 2766868 h 4173599"/>
              <a:gd name="connsiteX10" fmla="*/ 1229135 w 4542917"/>
              <a:gd name="connsiteY10" fmla="*/ 4109512 h 4173599"/>
              <a:gd name="connsiteX11" fmla="*/ 1395346 w 4542917"/>
              <a:gd name="connsiteY11" fmla="*/ 4152565 h 4173599"/>
              <a:gd name="connsiteX12" fmla="*/ 2251834 w 4542917"/>
              <a:gd name="connsiteY12" fmla="*/ 3887770 h 4173599"/>
              <a:gd name="connsiteX13" fmla="*/ 3194142 w 4542917"/>
              <a:gd name="connsiteY13" fmla="*/ 3596591 h 4173599"/>
              <a:gd name="connsiteX14" fmla="*/ 3738972 w 4542917"/>
              <a:gd name="connsiteY14" fmla="*/ 3710796 h 4173599"/>
              <a:gd name="connsiteX15" fmla="*/ 4160644 w 4542917"/>
              <a:gd name="connsiteY15" fmla="*/ 3661742 h 4173599"/>
              <a:gd name="connsiteX16" fmla="*/ 4469349 w 4542917"/>
              <a:gd name="connsiteY16" fmla="*/ 3245023 h 4173599"/>
              <a:gd name="connsiteX17" fmla="*/ 4374861 w 4542917"/>
              <a:gd name="connsiteY17" fmla="*/ 2001725 h 4173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42917" h="4173599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solidFill>
            <a:srgbClr val="E9D2AE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510B15-1603-4545-8DB0-7A4CD5FE2BCF}"/>
              </a:ext>
            </a:extLst>
          </p:cNvPr>
          <p:cNvSpPr txBox="1"/>
          <p:nvPr/>
        </p:nvSpPr>
        <p:spPr>
          <a:xfrm>
            <a:off x="3316122" y="2512379"/>
            <a:ext cx="5827323" cy="1591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Khám</a:t>
            </a: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 </a:t>
            </a:r>
            <a:r>
              <a:rPr kumimoji="0" lang="en-US" sz="8000" b="1" i="0" u="none" strike="noStrike" kern="1200" cap="none" spc="30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phá</a:t>
            </a:r>
            <a:endParaRPr kumimoji="0" lang="th-TH" sz="2400" b="0" i="0" u="none" strike="noStrike" kern="1200" cap="none" spc="30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MNokla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5035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B362BB-450D-4B5C-9793-B75850A46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952" y="326288"/>
            <a:ext cx="5175953" cy="755970"/>
          </a:xfrm>
          <a:prstGeom prst="rect">
            <a:avLst/>
          </a:prstGeom>
        </p:spPr>
      </p:pic>
      <p:pic>
        <p:nvPicPr>
          <p:cNvPr id="5" name="Picture 4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8089FCE3-4982-4666-9AE5-DEE884B6B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9" y="3164548"/>
            <a:ext cx="1788127" cy="3447695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068E64D-57EF-4D7B-B13F-162F2FB153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03" y="3943584"/>
            <a:ext cx="1788126" cy="2622586"/>
          </a:xfrm>
          <a:prstGeom prst="rect">
            <a:avLst/>
          </a:prstGeom>
        </p:spPr>
      </p:pic>
      <p:pic>
        <p:nvPicPr>
          <p:cNvPr id="11" name="Picture 10" descr="A picture containing text, clipart, doll&#10;&#10;Description automatically generated">
            <a:extLst>
              <a:ext uri="{FF2B5EF4-FFF2-40B4-BE49-F238E27FC236}">
                <a16:creationId xmlns:a16="http://schemas.microsoft.com/office/drawing/2014/main" id="{6690321D-EDE6-4AC4-8AA6-CA6B0F31CA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200" y="3210622"/>
            <a:ext cx="1467341" cy="3355548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96D5702-5A83-4A0B-9E48-2520539219A5}"/>
              </a:ext>
            </a:extLst>
          </p:cNvPr>
          <p:cNvSpPr/>
          <p:nvPr/>
        </p:nvSpPr>
        <p:spPr>
          <a:xfrm>
            <a:off x="2105891" y="1976582"/>
            <a:ext cx="2909454" cy="110743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Bức</a:t>
            </a:r>
            <a:r>
              <a:rPr lang="en-US" sz="2400" b="1" dirty="0"/>
              <a:t> </a:t>
            </a:r>
            <a:r>
              <a:rPr lang="en-US" sz="2400" b="1" dirty="0" err="1"/>
              <a:t>tranh</a:t>
            </a:r>
            <a:r>
              <a:rPr lang="en-US" sz="2400" b="1" dirty="0"/>
              <a:t> </a:t>
            </a:r>
            <a:r>
              <a:rPr lang="en-US" sz="2400" b="1" dirty="0" err="1"/>
              <a:t>này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dạng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endParaRPr lang="en-US" sz="2400" b="1" dirty="0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28A42221-13A0-4F26-885C-5284E1AA76AC}"/>
              </a:ext>
            </a:extLst>
          </p:cNvPr>
          <p:cNvSpPr/>
          <p:nvPr/>
        </p:nvSpPr>
        <p:spPr>
          <a:xfrm>
            <a:off x="5264727" y="2656904"/>
            <a:ext cx="2909454" cy="110743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ở </a:t>
            </a:r>
            <a:r>
              <a:rPr lang="en-US" sz="2400" b="1" dirty="0" err="1"/>
              <a:t>khung</a:t>
            </a:r>
            <a:r>
              <a:rPr lang="en-US" sz="2400" b="1" dirty="0"/>
              <a:t> </a:t>
            </a:r>
            <a:r>
              <a:rPr lang="en-US" sz="2400" b="1" dirty="0" err="1"/>
              <a:t>tranh</a:t>
            </a:r>
            <a:r>
              <a:rPr lang="en-US" sz="2400" b="1" dirty="0"/>
              <a:t> </a:t>
            </a:r>
            <a:r>
              <a:rPr lang="en-US" sz="2400" b="1" dirty="0" err="1"/>
              <a:t>đều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vuông</a:t>
            </a:r>
            <a:endParaRPr lang="en-US" sz="2400" b="1" dirty="0"/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2DA429CB-8357-4921-A0A2-0407AE6A0809}"/>
              </a:ext>
            </a:extLst>
          </p:cNvPr>
          <p:cNvSpPr/>
          <p:nvPr/>
        </p:nvSpPr>
        <p:spPr>
          <a:xfrm>
            <a:off x="8423563" y="1899522"/>
            <a:ext cx="2909454" cy="110743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vuông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nhỉ</a:t>
            </a:r>
            <a:r>
              <a:rPr lang="en-US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020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6424F12-4652-401B-86E7-415AFE4863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954422"/>
              </p:ext>
            </p:extLst>
          </p:nvPr>
        </p:nvGraphicFramePr>
        <p:xfrm>
          <a:off x="507999" y="400857"/>
          <a:ext cx="3362040" cy="21945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36204">
                  <a:extLst>
                    <a:ext uri="{9D8B030D-6E8A-4147-A177-3AD203B41FA5}">
                      <a16:colId xmlns:a16="http://schemas.microsoft.com/office/drawing/2014/main" val="850968259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891929285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72629465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168957126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19551469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17960785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900670891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3311225741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356736561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229084457"/>
                    </a:ext>
                  </a:extLst>
                </a:gridCol>
              </a:tblGrid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112732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700735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611997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278002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903443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395763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F92808-A946-4F69-9607-C921D8ADC937}"/>
              </a:ext>
            </a:extLst>
          </p:cNvPr>
          <p:cNvCxnSpPr/>
          <p:nvPr/>
        </p:nvCxnSpPr>
        <p:spPr>
          <a:xfrm>
            <a:off x="1173018" y="766618"/>
            <a:ext cx="202276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1CF9D3-B5B5-436B-B0A1-CCEA76592375}"/>
              </a:ext>
            </a:extLst>
          </p:cNvPr>
          <p:cNvCxnSpPr/>
          <p:nvPr/>
        </p:nvCxnSpPr>
        <p:spPr>
          <a:xfrm>
            <a:off x="1177637" y="2225963"/>
            <a:ext cx="202276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294BA21-466D-4DE2-8FB5-3EEBDD1BAC66}"/>
              </a:ext>
            </a:extLst>
          </p:cNvPr>
          <p:cNvCxnSpPr>
            <a:cxnSpLocks/>
          </p:cNvCxnSpPr>
          <p:nvPr/>
        </p:nvCxnSpPr>
        <p:spPr>
          <a:xfrm flipV="1">
            <a:off x="1173018" y="766619"/>
            <a:ext cx="0" cy="145934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8A084E-747E-44B1-A734-E2CABF531C8A}"/>
              </a:ext>
            </a:extLst>
          </p:cNvPr>
          <p:cNvCxnSpPr>
            <a:cxnSpLocks/>
          </p:cNvCxnSpPr>
          <p:nvPr/>
        </p:nvCxnSpPr>
        <p:spPr>
          <a:xfrm flipV="1">
            <a:off x="3195782" y="768465"/>
            <a:ext cx="0" cy="145934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C174395-9DF3-4BAB-9BE0-35E4CE87E302}"/>
              </a:ext>
            </a:extLst>
          </p:cNvPr>
          <p:cNvSpPr txBox="1"/>
          <p:nvPr/>
        </p:nvSpPr>
        <p:spPr>
          <a:xfrm>
            <a:off x="992910" y="410094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B710AA-6C58-4F5E-9AC5-03503ACEEB90}"/>
              </a:ext>
            </a:extLst>
          </p:cNvPr>
          <p:cNvSpPr txBox="1"/>
          <p:nvPr/>
        </p:nvSpPr>
        <p:spPr>
          <a:xfrm>
            <a:off x="3048001" y="353829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4C04A7-5DE8-41C4-8F7B-4C59160BF938}"/>
              </a:ext>
            </a:extLst>
          </p:cNvPr>
          <p:cNvSpPr txBox="1"/>
          <p:nvPr/>
        </p:nvSpPr>
        <p:spPr>
          <a:xfrm>
            <a:off x="3084945" y="2172547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F943DB-7A1F-4B8D-9ED0-489A254151E1}"/>
              </a:ext>
            </a:extLst>
          </p:cNvPr>
          <p:cNvSpPr txBox="1"/>
          <p:nvPr/>
        </p:nvSpPr>
        <p:spPr>
          <a:xfrm>
            <a:off x="992907" y="2193022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D</a:t>
            </a:r>
          </a:p>
        </p:txBody>
      </p:sp>
      <p:sp>
        <p:nvSpPr>
          <p:cNvPr id="22" name="Rounded Rectangle 8">
            <a:extLst>
              <a:ext uri="{FF2B5EF4-FFF2-40B4-BE49-F238E27FC236}">
                <a16:creationId xmlns:a16="http://schemas.microsoft.com/office/drawing/2014/main" id="{F4F73096-D015-45EF-9D2A-0A5FC13948CD}"/>
              </a:ext>
            </a:extLst>
          </p:cNvPr>
          <p:cNvSpPr/>
          <p:nvPr/>
        </p:nvSpPr>
        <p:spPr>
          <a:xfrm>
            <a:off x="222655" y="2916531"/>
            <a:ext cx="5088254" cy="329030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D49FEE-6C76-4A55-BB78-5013130B135A}"/>
              </a:ext>
            </a:extLst>
          </p:cNvPr>
          <p:cNvSpPr txBox="1"/>
          <p:nvPr/>
        </p:nvSpPr>
        <p:spPr>
          <a:xfrm>
            <a:off x="222655" y="3167390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nhật</a:t>
            </a:r>
            <a:r>
              <a:rPr lang="en-US" sz="2800" dirty="0"/>
              <a:t> ABCD </a:t>
            </a:r>
            <a:r>
              <a:rPr lang="en-US" sz="2800" dirty="0" err="1"/>
              <a:t>có</a:t>
            </a:r>
            <a:r>
              <a:rPr lang="en-US" sz="2800" dirty="0"/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33ED75-1B2F-4E88-A24E-3E54D407403B}"/>
              </a:ext>
            </a:extLst>
          </p:cNvPr>
          <p:cNvSpPr txBox="1"/>
          <p:nvPr/>
        </p:nvSpPr>
        <p:spPr>
          <a:xfrm>
            <a:off x="218039" y="3690845"/>
            <a:ext cx="4931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đỉnh</a:t>
            </a:r>
            <a:r>
              <a:rPr lang="en-US" sz="2800" dirty="0"/>
              <a:t>, 4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4 </a:t>
            </a:r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FF2649-0EE0-4F61-AAD6-DDA82097046D}"/>
              </a:ext>
            </a:extLst>
          </p:cNvPr>
          <p:cNvSpPr txBox="1"/>
          <p:nvPr/>
        </p:nvSpPr>
        <p:spPr>
          <a:xfrm>
            <a:off x="218039" y="4187443"/>
            <a:ext cx="50882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AB </a:t>
            </a:r>
            <a:r>
              <a:rPr lang="en-US" sz="2800" dirty="0" err="1"/>
              <a:t>và</a:t>
            </a:r>
            <a:r>
              <a:rPr lang="en-US" sz="2800" dirty="0"/>
              <a:t> DC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,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AB = DC;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ngắn</a:t>
            </a:r>
            <a:r>
              <a:rPr lang="en-US" sz="2800" dirty="0"/>
              <a:t> AD </a:t>
            </a:r>
            <a:r>
              <a:rPr lang="en-US" sz="2800" dirty="0" err="1"/>
              <a:t>và</a:t>
            </a:r>
            <a:r>
              <a:rPr lang="en-US" sz="2800" dirty="0"/>
              <a:t> BC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,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AD = BC</a:t>
            </a:r>
          </a:p>
        </p:txBody>
      </p:sp>
      <p:graphicFrame>
        <p:nvGraphicFramePr>
          <p:cNvPr id="26" name="Table 2">
            <a:extLst>
              <a:ext uri="{FF2B5EF4-FFF2-40B4-BE49-F238E27FC236}">
                <a16:creationId xmlns:a16="http://schemas.microsoft.com/office/drawing/2014/main" id="{1AA3EECB-73F2-4CEA-BE88-603ED24F6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182752"/>
              </p:ext>
            </p:extLst>
          </p:nvPr>
        </p:nvGraphicFramePr>
        <p:xfrm>
          <a:off x="7943276" y="454585"/>
          <a:ext cx="2689632" cy="21945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36204">
                  <a:extLst>
                    <a:ext uri="{9D8B030D-6E8A-4147-A177-3AD203B41FA5}">
                      <a16:colId xmlns:a16="http://schemas.microsoft.com/office/drawing/2014/main" val="850968259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891929285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72629465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168957126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19551469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17960785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900670891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3311225741"/>
                    </a:ext>
                  </a:extLst>
                </a:gridCol>
              </a:tblGrid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112732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700735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611997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278002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903443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395763"/>
                  </a:ext>
                </a:extLst>
              </a:tr>
            </a:tbl>
          </a:graphicData>
        </a:graphic>
      </p:graphicFrame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C4524C9-6988-45B2-A2BE-F617CAD6C9CF}"/>
              </a:ext>
            </a:extLst>
          </p:cNvPr>
          <p:cNvCxnSpPr>
            <a:cxnSpLocks/>
          </p:cNvCxnSpPr>
          <p:nvPr/>
        </p:nvCxnSpPr>
        <p:spPr>
          <a:xfrm>
            <a:off x="8610144" y="815494"/>
            <a:ext cx="13374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D05F415-E563-49FA-B18C-0F7E60FD5661}"/>
              </a:ext>
            </a:extLst>
          </p:cNvPr>
          <p:cNvCxnSpPr>
            <a:cxnSpLocks/>
          </p:cNvCxnSpPr>
          <p:nvPr/>
        </p:nvCxnSpPr>
        <p:spPr>
          <a:xfrm>
            <a:off x="8619382" y="2311785"/>
            <a:ext cx="13374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7ABC2D9-6BA6-4D07-A34A-444B67228261}"/>
              </a:ext>
            </a:extLst>
          </p:cNvPr>
          <p:cNvCxnSpPr>
            <a:cxnSpLocks/>
          </p:cNvCxnSpPr>
          <p:nvPr/>
        </p:nvCxnSpPr>
        <p:spPr>
          <a:xfrm flipV="1">
            <a:off x="8610144" y="815494"/>
            <a:ext cx="0" cy="14962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A9E336A-12DC-4CFE-93C2-003248AB281B}"/>
              </a:ext>
            </a:extLst>
          </p:cNvPr>
          <p:cNvCxnSpPr>
            <a:cxnSpLocks/>
          </p:cNvCxnSpPr>
          <p:nvPr/>
        </p:nvCxnSpPr>
        <p:spPr>
          <a:xfrm flipV="1">
            <a:off x="9958655" y="803719"/>
            <a:ext cx="0" cy="14962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07D34D5-A828-4B3A-BCEA-814522C385B8}"/>
              </a:ext>
            </a:extLst>
          </p:cNvPr>
          <p:cNvSpPr txBox="1"/>
          <p:nvPr/>
        </p:nvSpPr>
        <p:spPr>
          <a:xfrm>
            <a:off x="8211610" y="535785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4A4E3F-630E-4910-A530-735D929FC702}"/>
              </a:ext>
            </a:extLst>
          </p:cNvPr>
          <p:cNvSpPr txBox="1"/>
          <p:nvPr/>
        </p:nvSpPr>
        <p:spPr>
          <a:xfrm>
            <a:off x="9867684" y="504270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BDBC54-4C75-4122-9584-66A6417A1D2D}"/>
              </a:ext>
            </a:extLst>
          </p:cNvPr>
          <p:cNvSpPr txBox="1"/>
          <p:nvPr/>
        </p:nvSpPr>
        <p:spPr>
          <a:xfrm>
            <a:off x="9863991" y="2253096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E596184-B36E-43C0-B4F2-B9E2E02CB906}"/>
              </a:ext>
            </a:extLst>
          </p:cNvPr>
          <p:cNvSpPr txBox="1"/>
          <p:nvPr/>
        </p:nvSpPr>
        <p:spPr>
          <a:xfrm>
            <a:off x="8340454" y="2225963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40" name="Rounded Rectangle 8">
            <a:extLst>
              <a:ext uri="{FF2B5EF4-FFF2-40B4-BE49-F238E27FC236}">
                <a16:creationId xmlns:a16="http://schemas.microsoft.com/office/drawing/2014/main" id="{FBBE08BF-24B6-4CF6-A157-AADCAAC71C63}"/>
              </a:ext>
            </a:extLst>
          </p:cNvPr>
          <p:cNvSpPr/>
          <p:nvPr/>
        </p:nvSpPr>
        <p:spPr>
          <a:xfrm>
            <a:off x="7462981" y="2813853"/>
            <a:ext cx="4155381" cy="3290305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BB8C11B-067C-4A77-8D85-521DB726B078}"/>
              </a:ext>
            </a:extLst>
          </p:cNvPr>
          <p:cNvSpPr txBox="1"/>
          <p:nvPr/>
        </p:nvSpPr>
        <p:spPr>
          <a:xfrm>
            <a:off x="7651834" y="3117031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r>
              <a:rPr lang="en-US" sz="2800" dirty="0"/>
              <a:t> MNPQ </a:t>
            </a:r>
            <a:r>
              <a:rPr lang="en-US" sz="2800" dirty="0" err="1"/>
              <a:t>có</a:t>
            </a:r>
            <a:r>
              <a:rPr lang="en-US" sz="2800" dirty="0"/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B04FD68-0044-4DC8-BBB5-A25D266BCA79}"/>
              </a:ext>
            </a:extLst>
          </p:cNvPr>
          <p:cNvSpPr txBox="1"/>
          <p:nvPr/>
        </p:nvSpPr>
        <p:spPr>
          <a:xfrm>
            <a:off x="7651833" y="3809778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đỉnh</a:t>
            </a:r>
            <a:endParaRPr lang="en-US" sz="28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11FE866-0F39-416F-98A5-3EA8E973853F}"/>
              </a:ext>
            </a:extLst>
          </p:cNvPr>
          <p:cNvSpPr txBox="1"/>
          <p:nvPr/>
        </p:nvSpPr>
        <p:spPr>
          <a:xfrm>
            <a:off x="7651832" y="4497706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endParaRPr lang="en-US" sz="28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5279170-836A-4809-93BE-6802B96CD983}"/>
              </a:ext>
            </a:extLst>
          </p:cNvPr>
          <p:cNvSpPr txBox="1"/>
          <p:nvPr/>
        </p:nvSpPr>
        <p:spPr>
          <a:xfrm>
            <a:off x="7651832" y="5291293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68011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  <p:bldP spid="36" grpId="0"/>
      <p:bldP spid="37" grpId="0"/>
      <p:bldP spid="38" grpId="0"/>
      <p:bldP spid="39" grpId="0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ông thức] Cách tính diện tích chu vi hình chữ nhật">
            <a:extLst>
              <a:ext uri="{FF2B5EF4-FFF2-40B4-BE49-F238E27FC236}">
                <a16:creationId xmlns:a16="http://schemas.microsoft.com/office/drawing/2014/main" id="{4F4DAE07-1160-441A-9EC5-7C9984D66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690" y="474002"/>
            <a:ext cx="3530475" cy="221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8">
            <a:extLst>
              <a:ext uri="{FF2B5EF4-FFF2-40B4-BE49-F238E27FC236}">
                <a16:creationId xmlns:a16="http://schemas.microsoft.com/office/drawing/2014/main" id="{AE205056-7F71-4438-951E-4DA3A340C762}"/>
              </a:ext>
            </a:extLst>
          </p:cNvPr>
          <p:cNvGrpSpPr/>
          <p:nvPr/>
        </p:nvGrpSpPr>
        <p:grpSpPr>
          <a:xfrm>
            <a:off x="267855" y="2946400"/>
            <a:ext cx="5532581" cy="3217184"/>
            <a:chOff x="1317" y="3053"/>
            <a:chExt cx="16681" cy="3870"/>
          </a:xfrm>
        </p:grpSpPr>
        <p:grpSp>
          <p:nvGrpSpPr>
            <p:cNvPr id="9" name="组合 15">
              <a:extLst>
                <a:ext uri="{FF2B5EF4-FFF2-40B4-BE49-F238E27FC236}">
                  <a16:creationId xmlns:a16="http://schemas.microsoft.com/office/drawing/2014/main" id="{6157DB3A-32C8-49A9-978D-940EC2A918AC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id="{FCF77D9F-2A02-48B9-909B-FE4A03943906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圆角矩形 13">
                <a:extLst>
                  <a:ext uri="{FF2B5EF4-FFF2-40B4-BE49-F238E27FC236}">
                    <a16:creationId xmlns:a16="http://schemas.microsoft.com/office/drawing/2014/main" id="{91227385-039C-482D-AACD-27B99C75C6B1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" name="文本框 17">
              <a:extLst>
                <a:ext uri="{FF2B5EF4-FFF2-40B4-BE49-F238E27FC236}">
                  <a16:creationId xmlns:a16="http://schemas.microsoft.com/office/drawing/2014/main" id="{F88CF9E4-E457-4C5F-939C-C87B6A7F7B01}"/>
                </a:ext>
              </a:extLst>
            </p:cNvPr>
            <p:cNvSpPr txBox="1"/>
            <p:nvPr/>
          </p:nvSpPr>
          <p:spPr>
            <a:xfrm>
              <a:off x="1645" y="3129"/>
              <a:ext cx="16050" cy="3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nhật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đỉnh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4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góc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2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nhau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ngắn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nhau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gọi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ngắn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gọi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rộng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076" name="Picture 4" descr="Cho hình vuông (MNPQ ), khẳng định nào sau đây đúng?">
            <a:extLst>
              <a:ext uri="{FF2B5EF4-FFF2-40B4-BE49-F238E27FC236}">
                <a16:creationId xmlns:a16="http://schemas.microsoft.com/office/drawing/2014/main" id="{27413242-085F-41F6-B289-DC1FD2A16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851" y="356212"/>
            <a:ext cx="2562803" cy="232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8">
            <a:extLst>
              <a:ext uri="{FF2B5EF4-FFF2-40B4-BE49-F238E27FC236}">
                <a16:creationId xmlns:a16="http://schemas.microsoft.com/office/drawing/2014/main" id="{3E46BB84-36A7-42B3-9405-26E7E6098AD3}"/>
              </a:ext>
            </a:extLst>
          </p:cNvPr>
          <p:cNvGrpSpPr/>
          <p:nvPr/>
        </p:nvGrpSpPr>
        <p:grpSpPr>
          <a:xfrm>
            <a:off x="7296727" y="3021223"/>
            <a:ext cx="4627418" cy="2320377"/>
            <a:chOff x="1317" y="3053"/>
            <a:chExt cx="16681" cy="3765"/>
          </a:xfrm>
        </p:grpSpPr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id="{F37E4AD5-C218-4AEE-964A-BDC8930110B0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17" name="圆角矩形 14">
                <a:extLst>
                  <a:ext uri="{FF2B5EF4-FFF2-40B4-BE49-F238E27FC236}">
                    <a16:creationId xmlns:a16="http://schemas.microsoft.com/office/drawing/2014/main" id="{95228AD8-E787-43CB-80A8-7BA4CE9629FD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3">
                <a:extLst>
                  <a:ext uri="{FF2B5EF4-FFF2-40B4-BE49-F238E27FC236}">
                    <a16:creationId xmlns:a16="http://schemas.microsoft.com/office/drawing/2014/main" id="{E6A2617A-6024-4BEF-84A0-D75397EA8096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文本框 17">
              <a:extLst>
                <a:ext uri="{FF2B5EF4-FFF2-40B4-BE49-F238E27FC236}">
                  <a16:creationId xmlns:a16="http://schemas.microsoft.com/office/drawing/2014/main" id="{96951D81-44D7-4ABC-BF83-2D56AE9097D9}"/>
                </a:ext>
              </a:extLst>
            </p:cNvPr>
            <p:cNvSpPr txBox="1"/>
            <p:nvPr/>
          </p:nvSpPr>
          <p:spPr>
            <a:xfrm>
              <a:off x="1645" y="3129"/>
              <a:ext cx="16050" cy="2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góc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nhau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22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aphic 12">
            <a:extLst>
              <a:ext uri="{FF2B5EF4-FFF2-40B4-BE49-F238E27FC236}">
                <a16:creationId xmlns:a16="http://schemas.microsoft.com/office/drawing/2014/main" id="{722A3700-537C-4A44-9424-BC949C155236}"/>
              </a:ext>
            </a:extLst>
          </p:cNvPr>
          <p:cNvSpPr/>
          <p:nvPr/>
        </p:nvSpPr>
        <p:spPr>
          <a:xfrm rot="2176664" flipH="1">
            <a:off x="1743664" y="224467"/>
            <a:ext cx="8704672" cy="8652716"/>
          </a:xfrm>
          <a:custGeom>
            <a:avLst/>
            <a:gdLst>
              <a:gd name="connsiteX0" fmla="*/ 4374861 w 4542917"/>
              <a:gd name="connsiteY0" fmla="*/ 2001725 h 4173599"/>
              <a:gd name="connsiteX1" fmla="*/ 4113400 w 4542917"/>
              <a:gd name="connsiteY1" fmla="*/ 1108185 h 4173599"/>
              <a:gd name="connsiteX2" fmla="*/ 3325397 w 4542917"/>
              <a:gd name="connsiteY2" fmla="*/ 534018 h 4173599"/>
              <a:gd name="connsiteX3" fmla="*/ 2577494 w 4542917"/>
              <a:gd name="connsiteY3" fmla="*/ 28240 h 4173599"/>
              <a:gd name="connsiteX4" fmla="*/ 1593466 w 4542917"/>
              <a:gd name="connsiteY4" fmla="*/ 345232 h 4173599"/>
              <a:gd name="connsiteX5" fmla="*/ 1133980 w 4542917"/>
              <a:gd name="connsiteY5" fmla="*/ 595644 h 4173599"/>
              <a:gd name="connsiteX6" fmla="*/ 42796 w 4542917"/>
              <a:gd name="connsiteY6" fmla="*/ 1521189 h 4173599"/>
              <a:gd name="connsiteX7" fmla="*/ 163097 w 4542917"/>
              <a:gd name="connsiteY7" fmla="*/ 2343863 h 4173599"/>
              <a:gd name="connsiteX8" fmla="*/ 371885 w 4542917"/>
              <a:gd name="connsiteY8" fmla="*/ 2538744 h 4173599"/>
              <a:gd name="connsiteX9" fmla="*/ 465039 w 4542917"/>
              <a:gd name="connsiteY9" fmla="*/ 2766868 h 4173599"/>
              <a:gd name="connsiteX10" fmla="*/ 1229135 w 4542917"/>
              <a:gd name="connsiteY10" fmla="*/ 4109512 h 4173599"/>
              <a:gd name="connsiteX11" fmla="*/ 1395346 w 4542917"/>
              <a:gd name="connsiteY11" fmla="*/ 4152565 h 4173599"/>
              <a:gd name="connsiteX12" fmla="*/ 2251834 w 4542917"/>
              <a:gd name="connsiteY12" fmla="*/ 3887770 h 4173599"/>
              <a:gd name="connsiteX13" fmla="*/ 3194142 w 4542917"/>
              <a:gd name="connsiteY13" fmla="*/ 3596591 h 4173599"/>
              <a:gd name="connsiteX14" fmla="*/ 3738972 w 4542917"/>
              <a:gd name="connsiteY14" fmla="*/ 3710796 h 4173599"/>
              <a:gd name="connsiteX15" fmla="*/ 4160644 w 4542917"/>
              <a:gd name="connsiteY15" fmla="*/ 3661742 h 4173599"/>
              <a:gd name="connsiteX16" fmla="*/ 4469349 w 4542917"/>
              <a:gd name="connsiteY16" fmla="*/ 3245023 h 4173599"/>
              <a:gd name="connsiteX17" fmla="*/ 4374861 w 4542917"/>
              <a:gd name="connsiteY17" fmla="*/ 2001725 h 4173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42917" h="4173599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solidFill>
            <a:srgbClr val="E9D2AE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510B15-1603-4545-8DB0-7A4CD5FE2BCF}"/>
              </a:ext>
            </a:extLst>
          </p:cNvPr>
          <p:cNvSpPr txBox="1"/>
          <p:nvPr/>
        </p:nvSpPr>
        <p:spPr>
          <a:xfrm>
            <a:off x="2923586" y="3057324"/>
            <a:ext cx="6344827" cy="1591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Hoạt</a:t>
            </a: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 </a:t>
            </a:r>
            <a:r>
              <a:rPr kumimoji="0" lang="en-US" sz="8000" b="1" i="0" u="none" strike="noStrike" kern="1200" cap="none" spc="30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động</a:t>
            </a:r>
            <a:endParaRPr kumimoji="0" lang="th-TH" sz="2400" b="0" i="0" u="none" strike="noStrike" kern="1200" cap="none" spc="30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MNokla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27214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470B7E-F84C-47BF-8FDE-57087430CB08}"/>
              </a:ext>
            </a:extLst>
          </p:cNvPr>
          <p:cNvSpPr txBox="1"/>
          <p:nvPr/>
        </p:nvSpPr>
        <p:spPr>
          <a:xfrm>
            <a:off x="1267207" y="569013"/>
            <a:ext cx="10924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a) Trong các hình dưới đây, hình nào là hình vuông?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Google Shape;369;p13">
            <a:extLst>
              <a:ext uri="{FF2B5EF4-FFF2-40B4-BE49-F238E27FC236}">
                <a16:creationId xmlns:a16="http://schemas.microsoft.com/office/drawing/2014/main" id="{E31C6614-BDB4-47DB-A119-D4860F3E77EE}"/>
              </a:ext>
            </a:extLst>
          </p:cNvPr>
          <p:cNvSpPr/>
          <p:nvPr/>
        </p:nvSpPr>
        <p:spPr>
          <a:xfrm>
            <a:off x="571017" y="61361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982860-623C-469B-9C71-23B5D7CB6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207" y="1706192"/>
            <a:ext cx="9950890" cy="2320863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F0B3A3D-070F-4427-8449-6C211129FD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481" y="1958108"/>
            <a:ext cx="1388160" cy="117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4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470B7E-F84C-47BF-8FDE-57087430CB08}"/>
              </a:ext>
            </a:extLst>
          </p:cNvPr>
          <p:cNvSpPr txBox="1"/>
          <p:nvPr/>
        </p:nvSpPr>
        <p:spPr>
          <a:xfrm>
            <a:off x="1267207" y="569013"/>
            <a:ext cx="109247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300" dirty="0">
                <a:solidFill>
                  <a:prstClr val="black"/>
                </a:solidFill>
                <a:cs typeface="Arial" panose="020B0604020202020204" pitchFamily="34" charset="0"/>
              </a:rPr>
              <a:t>b) Trong các hình dưới đây, hình nào là hình chữ nhật?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369;p13">
            <a:extLst>
              <a:ext uri="{FF2B5EF4-FFF2-40B4-BE49-F238E27FC236}">
                <a16:creationId xmlns:a16="http://schemas.microsoft.com/office/drawing/2014/main" id="{E31C6614-BDB4-47DB-A119-D4860F3E77EE}"/>
              </a:ext>
            </a:extLst>
          </p:cNvPr>
          <p:cNvSpPr/>
          <p:nvPr/>
        </p:nvSpPr>
        <p:spPr>
          <a:xfrm>
            <a:off x="571017" y="61361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429BA6-142B-46DA-9E49-FE72FAF77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5149" y="1997796"/>
            <a:ext cx="9384855" cy="2232458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E735CA5-D395-48F2-A5D9-64319E7F2A4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6" y="1801090"/>
            <a:ext cx="1388160" cy="1175327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33E6E28B-52EB-431A-BE41-391A6EF69D2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122" y="1801089"/>
            <a:ext cx="1388160" cy="117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29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B70F9D3-C85D-4A98-B5D8-B983EFCAEC87}"/>
              </a:ext>
            </a:extLst>
          </p:cNvPr>
          <p:cNvSpPr txBox="1"/>
          <p:nvPr/>
        </p:nvSpPr>
        <p:spPr>
          <a:xfrm>
            <a:off x="1406634" y="609377"/>
            <a:ext cx="1065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Google Shape;369;p13">
            <a:extLst>
              <a:ext uri="{FF2B5EF4-FFF2-40B4-BE49-F238E27FC236}">
                <a16:creationId xmlns:a16="http://schemas.microsoft.com/office/drawing/2014/main" id="{56953A8B-0AEB-4D75-AF20-C2210475993B}"/>
              </a:ext>
            </a:extLst>
          </p:cNvPr>
          <p:cNvSpPr/>
          <p:nvPr/>
        </p:nvSpPr>
        <p:spPr>
          <a:xfrm>
            <a:off x="691724" y="60937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DB7693-C1C3-480A-93AD-DC1DE8329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06" y="1431369"/>
            <a:ext cx="1964439" cy="2017298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7B72C6ED-0081-46F5-B09C-90ABF5ABD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89" y="1394996"/>
            <a:ext cx="2152381" cy="2533333"/>
          </a:xfrm>
          <a:prstGeom prst="rect">
            <a:avLst/>
          </a:prstGeom>
        </p:spPr>
      </p:pic>
      <p:grpSp>
        <p:nvGrpSpPr>
          <p:cNvPr id="19" name="Google Shape;321;p11">
            <a:extLst>
              <a:ext uri="{FF2B5EF4-FFF2-40B4-BE49-F238E27FC236}">
                <a16:creationId xmlns:a16="http://schemas.microsoft.com/office/drawing/2014/main" id="{3097080B-5681-4069-B71F-9E79180910E9}"/>
              </a:ext>
            </a:extLst>
          </p:cNvPr>
          <p:cNvGrpSpPr/>
          <p:nvPr/>
        </p:nvGrpSpPr>
        <p:grpSpPr>
          <a:xfrm rot="20110912">
            <a:off x="1540526" y="1447275"/>
            <a:ext cx="10132888" cy="8536789"/>
            <a:chOff x="-491208" y="1559964"/>
            <a:chExt cx="5576478" cy="4695532"/>
          </a:xfrm>
        </p:grpSpPr>
        <p:pic>
          <p:nvPicPr>
            <p:cNvPr id="20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E2C7B2BD-24AA-4D88-8041-F72827DF085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A079C0AF-D88B-47D0-8F53-0647DA4D9CB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组合 18">
            <a:extLst>
              <a:ext uri="{FF2B5EF4-FFF2-40B4-BE49-F238E27FC236}">
                <a16:creationId xmlns:a16="http://schemas.microsoft.com/office/drawing/2014/main" id="{2781FF56-79BE-4534-9CBC-663A85A097B6}"/>
              </a:ext>
            </a:extLst>
          </p:cNvPr>
          <p:cNvGrpSpPr/>
          <p:nvPr/>
        </p:nvGrpSpPr>
        <p:grpSpPr>
          <a:xfrm>
            <a:off x="785091" y="5205313"/>
            <a:ext cx="4627418" cy="1403232"/>
            <a:chOff x="1317" y="3053"/>
            <a:chExt cx="16681" cy="3765"/>
          </a:xfrm>
        </p:grpSpPr>
        <p:grpSp>
          <p:nvGrpSpPr>
            <p:cNvPr id="23" name="组合 15">
              <a:extLst>
                <a:ext uri="{FF2B5EF4-FFF2-40B4-BE49-F238E27FC236}">
                  <a16:creationId xmlns:a16="http://schemas.microsoft.com/office/drawing/2014/main" id="{9531AD08-EB6D-4B13-A3D5-DE99B659505B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25" name="圆角矩形 14">
                <a:extLst>
                  <a:ext uri="{FF2B5EF4-FFF2-40B4-BE49-F238E27FC236}">
                    <a16:creationId xmlns:a16="http://schemas.microsoft.com/office/drawing/2014/main" id="{5B47913B-B805-4632-86DB-BA753ACEC9B5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圆角矩形 13">
                <a:extLst>
                  <a:ext uri="{FF2B5EF4-FFF2-40B4-BE49-F238E27FC236}">
                    <a16:creationId xmlns:a16="http://schemas.microsoft.com/office/drawing/2014/main" id="{9EEB31AB-112A-4C03-8959-2DA54096F078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4" name="文本框 17">
              <a:extLst>
                <a:ext uri="{FF2B5EF4-FFF2-40B4-BE49-F238E27FC236}">
                  <a16:creationId xmlns:a16="http://schemas.microsoft.com/office/drawing/2014/main" id="{B2ACDDB2-B5C4-4A75-838F-ECAC7963162C}"/>
                </a:ext>
              </a:extLst>
            </p:cNvPr>
            <p:cNvSpPr txBox="1"/>
            <p:nvPr/>
          </p:nvSpPr>
          <p:spPr>
            <a:xfrm>
              <a:off x="1645" y="3129"/>
              <a:ext cx="16050" cy="1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ABCD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 cm.</a:t>
              </a:r>
            </a:p>
          </p:txBody>
        </p:sp>
      </p:grpSp>
      <p:grpSp>
        <p:nvGrpSpPr>
          <p:cNvPr id="29" name="Google Shape;321;p11">
            <a:extLst>
              <a:ext uri="{FF2B5EF4-FFF2-40B4-BE49-F238E27FC236}">
                <a16:creationId xmlns:a16="http://schemas.microsoft.com/office/drawing/2014/main" id="{E92A1414-D1C6-4E57-A7DC-1554F870EFCD}"/>
              </a:ext>
            </a:extLst>
          </p:cNvPr>
          <p:cNvGrpSpPr/>
          <p:nvPr/>
        </p:nvGrpSpPr>
        <p:grpSpPr>
          <a:xfrm rot="20110912">
            <a:off x="7125557" y="936918"/>
            <a:ext cx="10132888" cy="8536789"/>
            <a:chOff x="-491208" y="1559964"/>
            <a:chExt cx="5576478" cy="4695532"/>
          </a:xfrm>
        </p:grpSpPr>
        <p:pic>
          <p:nvPicPr>
            <p:cNvPr id="30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12814165-79CB-470F-9C1C-1F2AA917C7F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8F12EEE7-4F31-46A8-83FE-73F753CD41E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组合 18">
            <a:extLst>
              <a:ext uri="{FF2B5EF4-FFF2-40B4-BE49-F238E27FC236}">
                <a16:creationId xmlns:a16="http://schemas.microsoft.com/office/drawing/2014/main" id="{0EF1486E-4C7E-4675-A3BD-62C7F6AA7E33}"/>
              </a:ext>
            </a:extLst>
          </p:cNvPr>
          <p:cNvGrpSpPr/>
          <p:nvPr/>
        </p:nvGrpSpPr>
        <p:grpSpPr>
          <a:xfrm>
            <a:off x="7367700" y="4796573"/>
            <a:ext cx="4627418" cy="1838518"/>
            <a:chOff x="1317" y="3053"/>
            <a:chExt cx="16681" cy="3765"/>
          </a:xfrm>
        </p:grpSpPr>
        <p:grpSp>
          <p:nvGrpSpPr>
            <p:cNvPr id="33" name="组合 15">
              <a:extLst>
                <a:ext uri="{FF2B5EF4-FFF2-40B4-BE49-F238E27FC236}">
                  <a16:creationId xmlns:a16="http://schemas.microsoft.com/office/drawing/2014/main" id="{97488B07-DC18-4C11-BF29-260967054865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35" name="圆角矩形 14">
                <a:extLst>
                  <a:ext uri="{FF2B5EF4-FFF2-40B4-BE49-F238E27FC236}">
                    <a16:creationId xmlns:a16="http://schemas.microsoft.com/office/drawing/2014/main" id="{5C986218-35D2-4EF6-BB7B-256AC071A3A8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圆角矩形 13">
                <a:extLst>
                  <a:ext uri="{FF2B5EF4-FFF2-40B4-BE49-F238E27FC236}">
                    <a16:creationId xmlns:a16="http://schemas.microsoft.com/office/drawing/2014/main" id="{47DACBFD-FFEB-4007-A4CF-C51BF5AE8AA4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4" name="文本框 17">
              <a:extLst>
                <a:ext uri="{FF2B5EF4-FFF2-40B4-BE49-F238E27FC236}">
                  <a16:creationId xmlns:a16="http://schemas.microsoft.com/office/drawing/2014/main" id="{45892292-7DF3-4830-8ADE-F0E94065F7AB}"/>
                </a:ext>
              </a:extLst>
            </p:cNvPr>
            <p:cNvSpPr txBox="1"/>
            <p:nvPr/>
          </p:nvSpPr>
          <p:spPr>
            <a:xfrm>
              <a:off x="1645" y="3129"/>
              <a:ext cx="16050" cy="3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nhật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MNPQ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 cm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rông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cm.</a:t>
              </a:r>
            </a:p>
          </p:txBody>
        </p:sp>
      </p:grpSp>
      <p:grpSp>
        <p:nvGrpSpPr>
          <p:cNvPr id="37" name="Google Shape;321;p11">
            <a:extLst>
              <a:ext uri="{FF2B5EF4-FFF2-40B4-BE49-F238E27FC236}">
                <a16:creationId xmlns:a16="http://schemas.microsoft.com/office/drawing/2014/main" id="{CAA0FF58-BB4C-4C80-AED9-743FB3351EE2}"/>
              </a:ext>
            </a:extLst>
          </p:cNvPr>
          <p:cNvGrpSpPr/>
          <p:nvPr/>
        </p:nvGrpSpPr>
        <p:grpSpPr>
          <a:xfrm rot="3906487">
            <a:off x="387165" y="2123994"/>
            <a:ext cx="10132888" cy="8536789"/>
            <a:chOff x="-491208" y="1559964"/>
            <a:chExt cx="5576478" cy="4695532"/>
          </a:xfrm>
        </p:grpSpPr>
        <p:pic>
          <p:nvPicPr>
            <p:cNvPr id="38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453F1B9E-AF19-4FFD-86B2-73F968EA5DB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3CAFB083-991F-4C64-8299-0AACB3A8BE0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F2DF714-FEDC-4867-BE3C-84B80F76D760}"/>
              </a:ext>
            </a:extLst>
          </p:cNvPr>
          <p:cNvSpPr txBox="1"/>
          <p:nvPr/>
        </p:nvSpPr>
        <p:spPr>
          <a:xfrm>
            <a:off x="3269674" y="350889"/>
            <a:ext cx="8922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Bằng</a:t>
            </a:r>
            <a:r>
              <a:rPr lang="en-US" sz="2400" b="1" dirty="0"/>
              <a:t> </a:t>
            </a:r>
            <a:r>
              <a:rPr lang="en-US" sz="2400" b="1" dirty="0" err="1"/>
              <a:t>cách</a:t>
            </a:r>
            <a:r>
              <a:rPr lang="en-US" sz="2400" b="1" dirty="0"/>
              <a:t> </a:t>
            </a:r>
            <a:r>
              <a:rPr lang="en-US" sz="2400" b="1" dirty="0" err="1"/>
              <a:t>đo</a:t>
            </a:r>
            <a:r>
              <a:rPr lang="en-US" sz="2400" b="1" dirty="0"/>
              <a:t> </a:t>
            </a:r>
            <a:r>
              <a:rPr lang="en-US" sz="2400" b="1" dirty="0" err="1"/>
              <a:t>trên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vẽ</a:t>
            </a:r>
            <a:r>
              <a:rPr lang="en-US" sz="2400" b="1" dirty="0"/>
              <a:t>,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vuông</a:t>
            </a:r>
            <a:r>
              <a:rPr lang="en-US" sz="2400" b="1" dirty="0"/>
              <a:t> ABCD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độ</a:t>
            </a:r>
            <a:r>
              <a:rPr lang="en-US" sz="2400" b="1" dirty="0"/>
              <a:t> </a:t>
            </a:r>
            <a:r>
              <a:rPr lang="en-US" sz="2400" b="1" dirty="0" err="1"/>
              <a:t>dài</a:t>
            </a:r>
            <a:r>
              <a:rPr lang="en-US" sz="2400" b="1" dirty="0"/>
              <a:t> </a:t>
            </a:r>
            <a:r>
              <a:rPr lang="en-US" sz="2400" b="1" dirty="0" err="1"/>
              <a:t>cạnh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? cm;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MNPQ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chiều</a:t>
            </a:r>
            <a:r>
              <a:rPr lang="en-US" sz="2400" b="1" dirty="0"/>
              <a:t> </a:t>
            </a:r>
            <a:r>
              <a:rPr lang="en-US" sz="2400" b="1" dirty="0" err="1"/>
              <a:t>dài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? cm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chiều</a:t>
            </a:r>
            <a:r>
              <a:rPr lang="en-US" sz="2400" b="1" dirty="0"/>
              <a:t> </a:t>
            </a:r>
            <a:r>
              <a:rPr lang="en-US" sz="2400" b="1" dirty="0" err="1"/>
              <a:t>rộng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? cm</a:t>
            </a:r>
          </a:p>
        </p:txBody>
      </p:sp>
    </p:spTree>
    <p:extLst>
      <p:ext uri="{BB962C8B-B14F-4D97-AF65-F5344CB8AC3E}">
        <p14:creationId xmlns:p14="http://schemas.microsoft.com/office/powerpoint/2010/main" val="73781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470B7E-F84C-47BF-8FDE-57087430CB08}"/>
              </a:ext>
            </a:extLst>
          </p:cNvPr>
          <p:cNvSpPr txBox="1"/>
          <p:nvPr/>
        </p:nvSpPr>
        <p:spPr>
          <a:xfrm>
            <a:off x="1267207" y="291922"/>
            <a:ext cx="1092479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 câu trả lời đúng.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 cắt tờ giấy như hình bên thành một hình vuông, Rô-bốt cần cắt theo đoạn thẳng nào dưới đây?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Google Shape;369;p13">
            <a:extLst>
              <a:ext uri="{FF2B5EF4-FFF2-40B4-BE49-F238E27FC236}">
                <a16:creationId xmlns:a16="http://schemas.microsoft.com/office/drawing/2014/main" id="{E31C6614-BDB4-47DB-A119-D4860F3E77EE}"/>
              </a:ext>
            </a:extLst>
          </p:cNvPr>
          <p:cNvSpPr/>
          <p:nvPr/>
        </p:nvSpPr>
        <p:spPr>
          <a:xfrm>
            <a:off x="597088" y="464811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9096C1-8382-4B56-A717-07A1318A32BF}"/>
              </a:ext>
            </a:extLst>
          </p:cNvPr>
          <p:cNvSpPr txBox="1"/>
          <p:nvPr/>
        </p:nvSpPr>
        <p:spPr>
          <a:xfrm>
            <a:off x="1210150" y="1907749"/>
            <a:ext cx="4017631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A. </a:t>
            </a: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MQ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B. </a:t>
            </a: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PN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C. </a:t>
            </a: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PQ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D. </a:t>
            </a: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MN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A6F2BA-E581-4222-969D-262EE15EB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942" y="2123578"/>
            <a:ext cx="5249760" cy="261084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90833B-B87E-41DB-A053-2312EF722AA1}"/>
              </a:ext>
            </a:extLst>
          </p:cNvPr>
          <p:cNvCxnSpPr>
            <a:cxnSpLocks/>
          </p:cNvCxnSpPr>
          <p:nvPr/>
        </p:nvCxnSpPr>
        <p:spPr>
          <a:xfrm>
            <a:off x="8432801" y="2648526"/>
            <a:ext cx="0" cy="16094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691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76" y="784116"/>
            <a:ext cx="9784928" cy="5432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0" r="7950" b="52741"/>
          <a:stretch/>
        </p:blipFill>
        <p:spPr>
          <a:xfrm>
            <a:off x="7427590" y="1316307"/>
            <a:ext cx="4500250" cy="570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1929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A45DDDA-90D1-4985-A71A-64F3158AE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2363" y="-2632364"/>
            <a:ext cx="6927273" cy="12192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9517F79D-2E7B-4610-B78C-DA153FA8DE4A}"/>
              </a:ext>
            </a:extLst>
          </p:cNvPr>
          <p:cNvSpPr/>
          <p:nvPr/>
        </p:nvSpPr>
        <p:spPr>
          <a:xfrm>
            <a:off x="1690255" y="1265382"/>
            <a:ext cx="9107054" cy="4137891"/>
          </a:xfrm>
          <a:prstGeom prst="roundRect">
            <a:avLst>
              <a:gd name="adj" fmla="val 12426"/>
            </a:avLst>
          </a:prstGeom>
          <a:solidFill>
            <a:schemeClr val="bg1"/>
          </a:solidFill>
          <a:ln w="38100">
            <a:solidFill>
              <a:srgbClr val="FED8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+mn-cs"/>
              <a:sym typeface="Source Han Sans HW SC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80E7143-731B-44D3-8208-86EA50991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482" y="2841062"/>
            <a:ext cx="5580518" cy="558051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D86389D-0399-444A-94D9-51BCC57F52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t="30303" r="16428" b="58654"/>
          <a:stretch/>
        </p:blipFill>
        <p:spPr>
          <a:xfrm>
            <a:off x="5781963" y="0"/>
            <a:ext cx="2855387" cy="1385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2" y="4782957"/>
            <a:ext cx="6163056" cy="2764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92E790-AEC8-414C-930F-D9FEDC0610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582" y="2475381"/>
            <a:ext cx="895580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0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3639" y="22662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49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1.45833E-6 1.11111E-6 C 0.00117 0.00741 0.00247 0.01458 0.00365 0.02222 C 0.00417 0.025 0.00443 0.02801 0.00495 0.03102 C 0.00534 0.03333 0.00586 0.03542 0.00625 0.03773 C 0.00664 0.04051 0.00677 0.04375 0.00742 0.04653 C 0.01107 0.06181 0.00911 0.04491 0.0112 0.05995 C 0.01172 0.06366 0.01198 0.06736 0.0125 0.07106 C 0.01315 0.07708 0.01497 0.08889 0.01497 0.08889 C 0.01523 0.09352 0.0168 0.12245 0.01745 0.1287 C 0.0181 0.13403 0.0194 0.13912 0.01992 0.14444 C 0.02109 0.15463 0.02096 0.16528 0.0224 0.17546 C 0.02292 0.17847 0.02305 0.18148 0.0237 0.18449 C 0.02435 0.1875 0.02565 0.19005 0.02617 0.19329 C 0.02734 0.19907 0.02773 0.20509 0.02865 0.21111 C 0.02956 0.2162 0.03047 0.2213 0.03125 0.22662 C 0.03203 0.23241 0.03255 0.23866 0.03372 0.24444 L 0.03867 0.27106 C 0.03906 0.27338 0.03958 0.27546 0.03997 0.27778 C 0.04036 0.28079 0.04089 0.28356 0.04115 0.28657 C 0.04167 0.29097 0.04167 0.2956 0.04245 0.3 C 0.04297 0.30324 0.04427 0.30579 0.04492 0.3088 C 0.0474 0.32014 0.04505 0.3162 0.0474 0.32893 C 0.04805 0.33194 0.04935 0.33472 0.05 0.33773 C 0.05052 0.34051 0.05078 0.34375 0.05117 0.34676 C 0.05326 0.36343 0.05521 0.37685 0.05625 0.39329 C 0.05677 0.40208 0.0569 0.41111 0.05742 0.41991 C 0.05768 0.42292 0.05846 0.42593 0.05872 0.42893 C 0.05924 0.43403 0.05951 0.43935 0.06003 0.44444 C 0.0513 0.45463 0.05534 0.45162 0.0487 0.45556 C 0.03802 0.46968 0.04583 0.46227 0.0224 0.46227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3454" y="1883320"/>
            <a:ext cx="6610465" cy="19812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46199" y="2311686"/>
            <a:ext cx="60193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Hình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tam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ABC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có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mấy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đỉnh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879848" y="4912360"/>
            <a:ext cx="2042160" cy="924560"/>
            <a:chOff x="1879848" y="5750560"/>
            <a:chExt cx="2042160" cy="924560"/>
          </a:xfrm>
        </p:grpSpPr>
        <p:sp>
          <p:nvSpPr>
            <p:cNvPr id="26" name="Rounded Rectangle 25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39557" y="5858897"/>
              <a:ext cx="11833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A. 4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313928" y="4878294"/>
            <a:ext cx="2042160" cy="924560"/>
            <a:chOff x="5313928" y="5716494"/>
            <a:chExt cx="2042160" cy="924560"/>
          </a:xfrm>
        </p:grpSpPr>
        <p:sp>
          <p:nvSpPr>
            <p:cNvPr id="27" name="Rounded Rectangle 26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78738" y="5858897"/>
              <a:ext cx="11432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B. 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923376" y="4912360"/>
            <a:ext cx="2042160" cy="924560"/>
            <a:chOff x="8923376" y="5750560"/>
            <a:chExt cx="2042160" cy="924560"/>
          </a:xfrm>
        </p:grpSpPr>
        <p:sp>
          <p:nvSpPr>
            <p:cNvPr id="28" name="Rounded Rectangle 27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067425" y="5905615"/>
              <a:ext cx="11721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C. 3</a:t>
              </a:r>
            </a:p>
          </p:txBody>
        </p:sp>
      </p:grpSp>
      <p:pic>
        <p:nvPicPr>
          <p:cNvPr id="1026" name="Picture 1">
            <a:extLst>
              <a:ext uri="{FF2B5EF4-FFF2-40B4-BE49-F238E27FC236}">
                <a16:creationId xmlns:a16="http://schemas.microsoft.com/office/drawing/2014/main" id="{1B0C05BC-D2C8-4BCA-8883-6B4B8FC94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3" t="19978" r="59483" b="66483"/>
          <a:stretch>
            <a:fillRect/>
          </a:stretch>
        </p:blipFill>
        <p:spPr bwMode="auto">
          <a:xfrm>
            <a:off x="482814" y="1989603"/>
            <a:ext cx="3535003" cy="176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68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0201" y="183073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1502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99709" y="1898650"/>
            <a:ext cx="6423068" cy="19812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26182" y="2276221"/>
            <a:ext cx="55972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Hình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tứ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ABCD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có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mấy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góc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?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752588" y="4680555"/>
            <a:ext cx="2042160" cy="924560"/>
            <a:chOff x="5313928" y="5716494"/>
            <a:chExt cx="2042160" cy="924560"/>
          </a:xfrm>
        </p:grpSpPr>
        <p:sp>
          <p:nvSpPr>
            <p:cNvPr id="34" name="Rounded Rectangle 33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18919" y="5824831"/>
              <a:ext cx="10310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C.2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360208" y="4680555"/>
            <a:ext cx="2042160" cy="924560"/>
            <a:chOff x="8923376" y="5750560"/>
            <a:chExt cx="2042160" cy="924560"/>
          </a:xfrm>
        </p:grpSpPr>
        <p:sp>
          <p:nvSpPr>
            <p:cNvPr id="37" name="Rounded Rectangle 36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241379" y="5858897"/>
              <a:ext cx="11945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B. 4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816937" y="4680555"/>
            <a:ext cx="2042160" cy="924560"/>
            <a:chOff x="1879848" y="5750560"/>
            <a:chExt cx="2042160" cy="924560"/>
          </a:xfrm>
        </p:grpSpPr>
        <p:sp>
          <p:nvSpPr>
            <p:cNvPr id="32" name="Rounded Rectangle 31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62585" y="5858897"/>
              <a:ext cx="11352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A. 3</a:t>
              </a:r>
            </a:p>
          </p:txBody>
        </p:sp>
      </p:grpSp>
      <p:pic>
        <p:nvPicPr>
          <p:cNvPr id="2050" name="Picture 2" descr="Lý thuyết và bài tập tứ giác (có lời giải)">
            <a:extLst>
              <a:ext uri="{FF2B5EF4-FFF2-40B4-BE49-F238E27FC236}">
                <a16:creationId xmlns:a16="http://schemas.microsoft.com/office/drawing/2014/main" id="{9DC717F1-2B0B-47CC-B166-C28B0EEC5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85" y="1987983"/>
            <a:ext cx="3078527" cy="22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418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1652" y="18481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3819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98472" y="1158240"/>
            <a:ext cx="5914964" cy="1981200"/>
            <a:chOff x="1076960" y="508000"/>
            <a:chExt cx="9895840" cy="1981200"/>
          </a:xfrm>
        </p:grpSpPr>
        <p:sp>
          <p:nvSpPr>
            <p:cNvPr id="2" name="Rectangle 1"/>
            <p:cNvSpPr/>
            <p:nvPr/>
          </p:nvSpPr>
          <p:spPr>
            <a:xfrm>
              <a:off x="1076960" y="508000"/>
              <a:ext cx="9895840" cy="198120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77295" y="773920"/>
              <a:ext cx="89639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Hình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tứ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giác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ABCD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gồm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cạnh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AB, BC, CD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và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….?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80264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GB" sz="5400" dirty="0">
                <a:solidFill>
                  <a:srgbClr val="002060"/>
                </a:solidFill>
                <a:latin typeface="Calibri" panose="020F0502020204030204"/>
              </a:rPr>
              <a:t>DA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3136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AC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26008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DB</a:t>
            </a:r>
          </a:p>
        </p:txBody>
      </p:sp>
      <p:pic>
        <p:nvPicPr>
          <p:cNvPr id="10" name="Picture 2" descr="Lý thuyết và bài tập tứ giác (có lời giải)">
            <a:extLst>
              <a:ext uri="{FF2B5EF4-FFF2-40B4-BE49-F238E27FC236}">
                <a16:creationId xmlns:a16="http://schemas.microsoft.com/office/drawing/2014/main" id="{BECAD100-DFF2-4472-B0A4-40030C34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773" y="1035225"/>
            <a:ext cx="3078527" cy="22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244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4803" y="3552575"/>
            <a:ext cx="2738077" cy="346798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63743" y="812317"/>
            <a:ext cx="9342120" cy="3262325"/>
            <a:chOff x="1663743" y="812317"/>
            <a:chExt cx="9342120" cy="3262325"/>
          </a:xfrm>
        </p:grpSpPr>
        <p:sp>
          <p:nvSpPr>
            <p:cNvPr id="2" name="Rounded Rectangle 1"/>
            <p:cNvSpPr/>
            <p:nvPr/>
          </p:nvSpPr>
          <p:spPr>
            <a:xfrm>
              <a:off x="1663743" y="812317"/>
              <a:ext cx="9342120" cy="32623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58720" y="1930123"/>
              <a:ext cx="823013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Pacifico" panose="00000500000000000000" pitchFamily="2" charset="0"/>
                  <a:ea typeface="+mn-ea"/>
                  <a:cs typeface="+mn-cs"/>
                </a:rPr>
                <a:t>Chúc mừng các bạn!!!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94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 ​​">
  <a:themeElements>
    <a:clrScheme name="自定义 129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8523"/>
      </a:accent1>
      <a:accent2>
        <a:srgbClr val="E1C459"/>
      </a:accent2>
      <a:accent3>
        <a:srgbClr val="CF8523"/>
      </a:accent3>
      <a:accent4>
        <a:srgbClr val="E1C459"/>
      </a:accent4>
      <a:accent5>
        <a:srgbClr val="CF8523"/>
      </a:accent5>
      <a:accent6>
        <a:srgbClr val="E1C459"/>
      </a:accent6>
      <a:hlink>
        <a:srgbClr val="CF8523"/>
      </a:hlink>
      <a:folHlink>
        <a:srgbClr val="E1C45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380</Words>
  <Application>Microsoft Office PowerPoint</Application>
  <PresentationFormat>Widescreen</PresentationFormat>
  <Paragraphs>60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Alegreya Medium</vt:lpstr>
      <vt:lpstr>Arial</vt:lpstr>
      <vt:lpstr>ARMNoklae</vt:lpstr>
      <vt:lpstr>Calibri</vt:lpstr>
      <vt:lpstr>Calibri Light</vt:lpstr>
      <vt:lpstr>Coiny</vt:lpstr>
      <vt:lpstr>Cordia New</vt:lpstr>
      <vt:lpstr>等线</vt:lpstr>
      <vt:lpstr>等线 Light</vt:lpstr>
      <vt:lpstr>Noto Sans S Chinese Thin</vt:lpstr>
      <vt:lpstr>Pacifico</vt:lpstr>
      <vt:lpstr>PangMenZhengDao</vt:lpstr>
      <vt:lpstr>Source Han Sans HW SC</vt:lpstr>
      <vt:lpstr>Times New Roman</vt:lpstr>
      <vt:lpstr>庞门正道标题体</vt:lpstr>
      <vt:lpstr>千图网海量PPT模板www.58pic.com 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2022-07-12T06:58:05Z</dcterms:created>
  <dcterms:modified xsi:type="dcterms:W3CDTF">2022-10-21T05:04:12Z</dcterms:modified>
</cp:coreProperties>
</file>