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7" r:id="rId5"/>
    <p:sldId id="259" r:id="rId6"/>
    <p:sldId id="260" r:id="rId7"/>
    <p:sldId id="261" r:id="rId8"/>
    <p:sldId id="262" r:id="rId9"/>
    <p:sldId id="263" r:id="rId10"/>
    <p:sldId id="264" r:id="rId11"/>
    <p:sldId id="268" r:id="rId12"/>
    <p:sldId id="265" r:id="rId13"/>
    <p:sldId id="266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75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6B677-A381-432C-80D3-46FE9EC6BD89}" type="datetimeFigureOut">
              <a:rPr lang="en-US" smtClean="0"/>
              <a:t>9/8/2023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877723-0D66-4553-B5C8-2BE4723261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64622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6B677-A381-432C-80D3-46FE9EC6BD89}" type="datetimeFigureOut">
              <a:rPr lang="en-US" smtClean="0"/>
              <a:t>9/8/2023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877723-0D66-4553-B5C8-2BE4723261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02816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6B677-A381-432C-80D3-46FE9EC6BD89}" type="datetimeFigureOut">
              <a:rPr lang="en-US" smtClean="0"/>
              <a:t>9/8/2023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877723-0D66-4553-B5C8-2BE4723261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141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39227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8665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977" y="0"/>
            <a:ext cx="12197954" cy="6858000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298938" y="246185"/>
            <a:ext cx="11588262" cy="64008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E:\0000000我图PPT\03.20\亲子乐园\34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90" y="5134708"/>
            <a:ext cx="12194117" cy="2412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37171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6B677-A381-432C-80D3-46FE9EC6BD89}" type="datetimeFigureOut">
              <a:rPr lang="en-US" smtClean="0"/>
              <a:t>9/8/2023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877723-0D66-4553-B5C8-2BE4723261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0658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6B677-A381-432C-80D3-46FE9EC6BD89}" type="datetimeFigureOut">
              <a:rPr lang="en-US" smtClean="0"/>
              <a:t>9/8/2023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877723-0D66-4553-B5C8-2BE4723261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04808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6B677-A381-432C-80D3-46FE9EC6BD89}" type="datetimeFigureOut">
              <a:rPr lang="en-US" smtClean="0"/>
              <a:t>9/8/2023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877723-0D66-4553-B5C8-2BE4723261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9776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6B677-A381-432C-80D3-46FE9EC6BD89}" type="datetimeFigureOut">
              <a:rPr lang="en-US" smtClean="0"/>
              <a:t>9/8/2023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877723-0D66-4553-B5C8-2BE4723261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8666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6B677-A381-432C-80D3-46FE9EC6BD89}" type="datetimeFigureOut">
              <a:rPr lang="en-US" smtClean="0"/>
              <a:t>9/8/2023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877723-0D66-4553-B5C8-2BE4723261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00528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6B677-A381-432C-80D3-46FE9EC6BD89}" type="datetimeFigureOut">
              <a:rPr lang="en-US" smtClean="0"/>
              <a:t>9/8/2023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877723-0D66-4553-B5C8-2BE4723261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69364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6B677-A381-432C-80D3-46FE9EC6BD89}" type="datetimeFigureOut">
              <a:rPr lang="en-US" smtClean="0"/>
              <a:t>9/8/2023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877723-0D66-4553-B5C8-2BE4723261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12897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6B677-A381-432C-80D3-46FE9EC6BD89}" type="datetimeFigureOut">
              <a:rPr lang="en-US" smtClean="0"/>
              <a:t>9/8/2023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877723-0D66-4553-B5C8-2BE4723261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7886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B6B677-A381-432C-80D3-46FE9EC6BD89}" type="datetimeFigureOut">
              <a:rPr lang="en-US" smtClean="0"/>
              <a:t>9/8/2023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877723-0D66-4553-B5C8-2BE4723261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49737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25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6.png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11.png"/><Relationship Id="rId7" Type="http://schemas.openxmlformats.org/officeDocument/2006/relationships/image" Target="../media/image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9.pn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328" y="549961"/>
            <a:ext cx="12186960" cy="6413548"/>
          </a:xfrm>
          <a:prstGeom prst="rect">
            <a:avLst/>
          </a:prstGeom>
        </p:spPr>
      </p:pic>
      <p:pic>
        <p:nvPicPr>
          <p:cNvPr id="6" name="图片 5" descr="3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115" y="3009265"/>
            <a:ext cx="4636770" cy="3848735"/>
          </a:xfrm>
          <a:prstGeom prst="rect">
            <a:avLst/>
          </a:prstGeom>
        </p:spPr>
      </p:pic>
      <p:pic>
        <p:nvPicPr>
          <p:cNvPr id="7" name="图片 6" descr="3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556125"/>
            <a:ext cx="2219960" cy="2301875"/>
          </a:xfrm>
          <a:prstGeom prst="rect">
            <a:avLst/>
          </a:prstGeom>
        </p:spPr>
      </p:pic>
      <p:pic>
        <p:nvPicPr>
          <p:cNvPr id="8" name="图片 7" descr="3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3875" y="4117340"/>
            <a:ext cx="3002915" cy="2740660"/>
          </a:xfrm>
          <a:prstGeom prst="rect">
            <a:avLst/>
          </a:prstGeom>
        </p:spPr>
      </p:pic>
      <p:pic>
        <p:nvPicPr>
          <p:cNvPr id="9" name="图片 8" descr="千库网_幼儿园学校儿童上学_元素编号1306047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58785" y="3086735"/>
            <a:ext cx="2461895" cy="369379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82242" y="1199628"/>
            <a:ext cx="8007490" cy="2664401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416AA52A-2568-3B14-1382-2943F1A7FFD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83333" y="-181613"/>
            <a:ext cx="1523956" cy="150886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95332" y="338300"/>
            <a:ext cx="3822523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878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3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5966" y="141812"/>
            <a:ext cx="12182475" cy="5796915"/>
          </a:xfrm>
          <a:prstGeom prst="rect">
            <a:avLst/>
          </a:prstGeom>
        </p:spPr>
      </p:pic>
      <p:pic>
        <p:nvPicPr>
          <p:cNvPr id="5" name="图片 4" descr="3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193415"/>
            <a:ext cx="12182475" cy="3664585"/>
          </a:xfrm>
          <a:prstGeom prst="rect">
            <a:avLst/>
          </a:prstGeom>
        </p:spPr>
      </p:pic>
      <p:pic>
        <p:nvPicPr>
          <p:cNvPr id="2" name="图片 1" descr="3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115" y="3009265"/>
            <a:ext cx="4636770" cy="3848735"/>
          </a:xfrm>
          <a:prstGeom prst="rect">
            <a:avLst/>
          </a:prstGeom>
        </p:spPr>
      </p:pic>
      <p:pic>
        <p:nvPicPr>
          <p:cNvPr id="7" name="图片 6" descr="3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556125"/>
            <a:ext cx="2219960" cy="2301875"/>
          </a:xfrm>
          <a:prstGeom prst="rect">
            <a:avLst/>
          </a:prstGeom>
        </p:spPr>
      </p:pic>
      <p:pic>
        <p:nvPicPr>
          <p:cNvPr id="10" name="图片 9" descr="3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93875" y="4431665"/>
            <a:ext cx="2658110" cy="242633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94707" y="14840"/>
            <a:ext cx="8425581" cy="2497220"/>
          </a:xfrm>
          <a:prstGeom prst="rect">
            <a:avLst/>
          </a:prstGeom>
        </p:spPr>
      </p:pic>
      <p:sp>
        <p:nvSpPr>
          <p:cNvPr id="16" name="任意多边形: 形状 30"/>
          <p:cNvSpPr/>
          <p:nvPr/>
        </p:nvSpPr>
        <p:spPr>
          <a:xfrm rot="16200000">
            <a:off x="6576477" y="681728"/>
            <a:ext cx="3432688" cy="6648304"/>
          </a:xfrm>
          <a:custGeom>
            <a:avLst/>
            <a:gdLst>
              <a:gd name="connsiteX0" fmla="*/ 0 w 2924174"/>
              <a:gd name="connsiteY0" fmla="*/ 3673430 h 3944911"/>
              <a:gd name="connsiteX1" fmla="*/ 0 w 2924174"/>
              <a:gd name="connsiteY1" fmla="*/ 421421 h 3944911"/>
              <a:gd name="connsiteX2" fmla="*/ 271480 w 2924174"/>
              <a:gd name="connsiteY2" fmla="*/ 149941 h 3944911"/>
              <a:gd name="connsiteX3" fmla="*/ 489488 w 2924174"/>
              <a:gd name="connsiteY3" fmla="*/ 149941 h 3944911"/>
              <a:gd name="connsiteX4" fmla="*/ 576454 w 2924174"/>
              <a:gd name="connsiteY4" fmla="*/ 0 h 3944911"/>
              <a:gd name="connsiteX5" fmla="*/ 663419 w 2924174"/>
              <a:gd name="connsiteY5" fmla="*/ 149941 h 3944911"/>
              <a:gd name="connsiteX6" fmla="*/ 2652694 w 2924174"/>
              <a:gd name="connsiteY6" fmla="*/ 149941 h 3944911"/>
              <a:gd name="connsiteX7" fmla="*/ 2924174 w 2924174"/>
              <a:gd name="connsiteY7" fmla="*/ 421421 h 3944911"/>
              <a:gd name="connsiteX8" fmla="*/ 2924174 w 2924174"/>
              <a:gd name="connsiteY8" fmla="*/ 3673430 h 3944911"/>
              <a:gd name="connsiteX9" fmla="*/ 2652694 w 2924174"/>
              <a:gd name="connsiteY9" fmla="*/ 3944911 h 3944911"/>
              <a:gd name="connsiteX10" fmla="*/ 271480 w 2924174"/>
              <a:gd name="connsiteY10" fmla="*/ 3944911 h 3944911"/>
              <a:gd name="connsiteX11" fmla="*/ 0 w 2924174"/>
              <a:gd name="connsiteY11" fmla="*/ 3673430 h 3944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924174" h="3944911">
                <a:moveTo>
                  <a:pt x="0" y="3673430"/>
                </a:moveTo>
                <a:lnTo>
                  <a:pt x="0" y="421421"/>
                </a:lnTo>
                <a:cubicBezTo>
                  <a:pt x="0" y="271487"/>
                  <a:pt x="121546" y="149941"/>
                  <a:pt x="271480" y="149941"/>
                </a:cubicBezTo>
                <a:lnTo>
                  <a:pt x="489488" y="149941"/>
                </a:lnTo>
                <a:lnTo>
                  <a:pt x="576454" y="0"/>
                </a:lnTo>
                <a:lnTo>
                  <a:pt x="663419" y="149941"/>
                </a:lnTo>
                <a:lnTo>
                  <a:pt x="2652694" y="149941"/>
                </a:lnTo>
                <a:cubicBezTo>
                  <a:pt x="2802628" y="149941"/>
                  <a:pt x="2924174" y="271487"/>
                  <a:pt x="2924174" y="421421"/>
                </a:cubicBezTo>
                <a:lnTo>
                  <a:pt x="2924174" y="3673430"/>
                </a:lnTo>
                <a:cubicBezTo>
                  <a:pt x="2924174" y="3823364"/>
                  <a:pt x="2802628" y="3944911"/>
                  <a:pt x="2652694" y="3944911"/>
                </a:cubicBezTo>
                <a:lnTo>
                  <a:pt x="271480" y="3944911"/>
                </a:lnTo>
                <a:cubicBezTo>
                  <a:pt x="121546" y="3944911"/>
                  <a:pt x="0" y="3823364"/>
                  <a:pt x="0" y="3673430"/>
                </a:cubicBezTo>
                <a:close/>
              </a:path>
            </a:pathLst>
          </a:custGeom>
          <a:solidFill>
            <a:schemeClr val="tx2"/>
          </a:solidFill>
          <a:ln w="41275">
            <a:solidFill>
              <a:srgbClr val="4093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105号-简雅黑" panose="00000500000000000000" charset="-122"/>
              <a:ea typeface="字魂105号-简雅黑" panose="00000500000000000000" charset="-122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331655" y="2430074"/>
            <a:ext cx="6084490" cy="3616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- Hoạt động được giới thiệu rõ thời gian, địa điểm, những người tham gia,...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- Nội dung các hoạt động được thuật lại theo đúng trình tự.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- Suy nghĩ, tình cảm, cảm xúc của người nói được thể hiện qua lời nói, giọng nói, cử chỉ, điệu bộ,...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/>
            </a:r>
            <a:b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/>
            </a:r>
            <a:b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3823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4">
            <a:extLst>
              <a:ext uri="{FF2B5EF4-FFF2-40B4-BE49-F238E27FC236}">
                <a16:creationId xmlns:a16="http://schemas.microsoft.com/office/drawing/2014/main" id="{2BE9BA96-CC03-456B-A969-72102D60D676}"/>
              </a:ext>
            </a:extLst>
          </p:cNvPr>
          <p:cNvGrpSpPr/>
          <p:nvPr/>
        </p:nvGrpSpPr>
        <p:grpSpPr>
          <a:xfrm>
            <a:off x="735079" y="1273019"/>
            <a:ext cx="10363201" cy="1601524"/>
            <a:chOff x="1513192" y="1554345"/>
            <a:chExt cx="9542584" cy="2489152"/>
          </a:xfrm>
        </p:grpSpPr>
        <p:sp>
          <p:nvSpPr>
            <p:cNvPr id="3" name="Rectangle 4">
              <a:extLst>
                <a:ext uri="{FF2B5EF4-FFF2-40B4-BE49-F238E27FC236}">
                  <a16:creationId xmlns:a16="http://schemas.microsoft.com/office/drawing/2014/main" id="{A04DED19-A7ED-49D2-9E17-1A1184C17949}"/>
                </a:ext>
              </a:extLst>
            </p:cNvPr>
            <p:cNvSpPr/>
            <p:nvPr/>
          </p:nvSpPr>
          <p:spPr>
            <a:xfrm>
              <a:off x="1513192" y="1554345"/>
              <a:ext cx="9542584" cy="2489152"/>
            </a:xfrm>
            <a:prstGeom prst="roundRect">
              <a:avLst>
                <a:gd name="adj" fmla="val 50000"/>
              </a:avLst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408043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Rectangle 4">
              <a:extLst>
                <a:ext uri="{FF2B5EF4-FFF2-40B4-BE49-F238E27FC236}">
                  <a16:creationId xmlns:a16="http://schemas.microsoft.com/office/drawing/2014/main" id="{CEBD9C19-9706-43BC-BDF4-9ECE20B6DB08}"/>
                </a:ext>
              </a:extLst>
            </p:cNvPr>
            <p:cNvSpPr/>
            <p:nvPr/>
          </p:nvSpPr>
          <p:spPr>
            <a:xfrm>
              <a:off x="1643790" y="1660916"/>
              <a:ext cx="9304524" cy="2300557"/>
            </a:xfrm>
            <a:prstGeom prst="roundRect">
              <a:avLst>
                <a:gd name="adj" fmla="val 46361"/>
              </a:avLst>
            </a:prstGeom>
            <a:noFill/>
            <a:ln w="38100" cap="rnd" cmpd="sng" algn="ctr">
              <a:solidFill>
                <a:srgbClr val="1FC2A4"/>
              </a:solidFill>
              <a:prstDash val="dash"/>
              <a:round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408043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" name="组合 7">
            <a:extLst>
              <a:ext uri="{FF2B5EF4-FFF2-40B4-BE49-F238E27FC236}">
                <a16:creationId xmlns:a16="http://schemas.microsoft.com/office/drawing/2014/main" id="{63B98217-6B10-4FDD-BDFD-B81D9FB08592}"/>
              </a:ext>
            </a:extLst>
          </p:cNvPr>
          <p:cNvGrpSpPr/>
          <p:nvPr/>
        </p:nvGrpSpPr>
        <p:grpSpPr>
          <a:xfrm>
            <a:off x="800994" y="3206936"/>
            <a:ext cx="10363201" cy="1523017"/>
            <a:chOff x="1513192" y="1554345"/>
            <a:chExt cx="9542584" cy="2489152"/>
          </a:xfrm>
        </p:grpSpPr>
        <p:sp>
          <p:nvSpPr>
            <p:cNvPr id="6" name="Rectangle 4">
              <a:extLst>
                <a:ext uri="{FF2B5EF4-FFF2-40B4-BE49-F238E27FC236}">
                  <a16:creationId xmlns:a16="http://schemas.microsoft.com/office/drawing/2014/main" id="{3F13FF09-EF85-4CFE-925A-5D151F057D84}"/>
                </a:ext>
              </a:extLst>
            </p:cNvPr>
            <p:cNvSpPr/>
            <p:nvPr/>
          </p:nvSpPr>
          <p:spPr>
            <a:xfrm>
              <a:off x="1513192" y="1554345"/>
              <a:ext cx="9542584" cy="2489152"/>
            </a:xfrm>
            <a:prstGeom prst="roundRect">
              <a:avLst>
                <a:gd name="adj" fmla="val 50000"/>
              </a:avLst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408043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Rectangle 4">
              <a:extLst>
                <a:ext uri="{FF2B5EF4-FFF2-40B4-BE49-F238E27FC236}">
                  <a16:creationId xmlns:a16="http://schemas.microsoft.com/office/drawing/2014/main" id="{D4A63999-31F9-40BF-8D74-B29747421612}"/>
                </a:ext>
              </a:extLst>
            </p:cNvPr>
            <p:cNvSpPr/>
            <p:nvPr/>
          </p:nvSpPr>
          <p:spPr>
            <a:xfrm>
              <a:off x="1643790" y="1660916"/>
              <a:ext cx="9304524" cy="2300557"/>
            </a:xfrm>
            <a:prstGeom prst="roundRect">
              <a:avLst>
                <a:gd name="adj" fmla="val 46361"/>
              </a:avLst>
            </a:prstGeom>
            <a:noFill/>
            <a:ln w="38100" cap="rnd" cmpd="sng" algn="ctr">
              <a:solidFill>
                <a:srgbClr val="1FC2A4"/>
              </a:solidFill>
              <a:prstDash val="dash"/>
              <a:round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408043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8" name="组合 10">
            <a:extLst>
              <a:ext uri="{FF2B5EF4-FFF2-40B4-BE49-F238E27FC236}">
                <a16:creationId xmlns:a16="http://schemas.microsoft.com/office/drawing/2014/main" id="{B70EAFC5-7D27-483B-BEC2-A1E5529BB734}"/>
              </a:ext>
            </a:extLst>
          </p:cNvPr>
          <p:cNvGrpSpPr/>
          <p:nvPr/>
        </p:nvGrpSpPr>
        <p:grpSpPr>
          <a:xfrm>
            <a:off x="863549" y="5169540"/>
            <a:ext cx="10081819" cy="1358336"/>
            <a:chOff x="1513192" y="1554345"/>
            <a:chExt cx="9542584" cy="2489152"/>
          </a:xfrm>
        </p:grpSpPr>
        <p:sp>
          <p:nvSpPr>
            <p:cNvPr id="9" name="Rectangle 4">
              <a:extLst>
                <a:ext uri="{FF2B5EF4-FFF2-40B4-BE49-F238E27FC236}">
                  <a16:creationId xmlns:a16="http://schemas.microsoft.com/office/drawing/2014/main" id="{1F7D94A6-80CD-4524-9FB6-005B50F0999D}"/>
                </a:ext>
              </a:extLst>
            </p:cNvPr>
            <p:cNvSpPr/>
            <p:nvPr/>
          </p:nvSpPr>
          <p:spPr>
            <a:xfrm>
              <a:off x="1513192" y="1554345"/>
              <a:ext cx="9542584" cy="2489152"/>
            </a:xfrm>
            <a:prstGeom prst="roundRect">
              <a:avLst>
                <a:gd name="adj" fmla="val 50000"/>
              </a:avLst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408043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7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VVieets</a:t>
              </a:r>
              <a:endPara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Rectangle 4">
              <a:extLst>
                <a:ext uri="{FF2B5EF4-FFF2-40B4-BE49-F238E27FC236}">
                  <a16:creationId xmlns:a16="http://schemas.microsoft.com/office/drawing/2014/main" id="{A5201045-93F5-4690-B023-DED18CC8E537}"/>
                </a:ext>
              </a:extLst>
            </p:cNvPr>
            <p:cNvSpPr/>
            <p:nvPr/>
          </p:nvSpPr>
          <p:spPr>
            <a:xfrm>
              <a:off x="1643790" y="1660916"/>
              <a:ext cx="9304524" cy="2300557"/>
            </a:xfrm>
            <a:prstGeom prst="roundRect">
              <a:avLst>
                <a:gd name="adj" fmla="val 46361"/>
              </a:avLst>
            </a:prstGeom>
            <a:noFill/>
            <a:ln w="38100" cap="rnd" cmpd="sng" algn="ctr">
              <a:solidFill>
                <a:srgbClr val="1FC2A4"/>
              </a:solidFill>
              <a:prstDash val="dash"/>
              <a:round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408043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1" name="矩形 1">
            <a:extLst>
              <a:ext uri="{FF2B5EF4-FFF2-40B4-BE49-F238E27FC236}">
                <a16:creationId xmlns:a16="http://schemas.microsoft.com/office/drawing/2014/main" id="{3FF32EDE-3422-4DD8-AB79-1858FE0ED4D5}"/>
              </a:ext>
            </a:extLst>
          </p:cNvPr>
          <p:cNvSpPr/>
          <p:nvPr/>
        </p:nvSpPr>
        <p:spPr>
          <a:xfrm>
            <a:off x="1006382" y="1321761"/>
            <a:ext cx="9825451" cy="2264315"/>
          </a:xfrm>
          <a:prstGeom prst="rect">
            <a:avLst/>
          </a:prstGeom>
          <a:noFill/>
        </p:spPr>
        <p:txBody>
          <a:bodyPr wrap="square" lIns="108807" tIns="54408" rIns="108807" bIns="54408" rtlCol="0">
            <a:spAutoFit/>
          </a:bodyPr>
          <a:lstStyle/>
          <a:p>
            <a:pPr indent="228600" algn="just">
              <a:spcAft>
                <a:spcPts val="0"/>
              </a:spcAft>
            </a:pPr>
            <a:r>
              <a:rPr lang="vi-VN" sz="32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vi-VN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Nói được trước nhóm, trước lớp về một trải nghiệm đáng nhớ của bản thân và biết chia sẻ suy nghĩ, cảm xúc của bản thân về sự việc đó.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sz="4400" dirty="0">
              <a:effectLst/>
            </a:endParaRPr>
          </a:p>
        </p:txBody>
      </p:sp>
      <p:sp>
        <p:nvSpPr>
          <p:cNvPr id="12" name="矩形 2">
            <a:extLst>
              <a:ext uri="{FF2B5EF4-FFF2-40B4-BE49-F238E27FC236}">
                <a16:creationId xmlns:a16="http://schemas.microsoft.com/office/drawing/2014/main" id="{EAA7FB7F-6659-4E34-8710-AF86EAF5663F}"/>
              </a:ext>
            </a:extLst>
          </p:cNvPr>
          <p:cNvSpPr/>
          <p:nvPr/>
        </p:nvSpPr>
        <p:spPr>
          <a:xfrm>
            <a:off x="1371733" y="3499410"/>
            <a:ext cx="9299947" cy="1371763"/>
          </a:xfrm>
          <a:prstGeom prst="rect">
            <a:avLst/>
          </a:prstGeom>
          <a:noFill/>
        </p:spPr>
        <p:txBody>
          <a:bodyPr wrap="square" lIns="108807" tIns="54408" rIns="108807" bIns="54408" rtlCol="0">
            <a:spAutoFit/>
          </a:bodyPr>
          <a:lstStyle/>
          <a:p>
            <a:pPr indent="228600" algn="just">
              <a:spcAft>
                <a:spcPts val="0"/>
              </a:spcAft>
            </a:pP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Biết vận dụng kiến thức từ bài học để thuật lại những trải nghiệm bản thân từng tham gia.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 defTabSz="408043" eaLnBrk="0" hangingPunct="0"/>
            <a:endParaRPr lang="zh-CN" altLang="en-US" sz="2600" dirty="0">
              <a:solidFill>
                <a:srgbClr val="70AD47">
                  <a:lumMod val="75000"/>
                </a:srgbClr>
              </a:solidFill>
              <a:latin typeface="Times New Roman" panose="02020603050405020304" pitchFamily="18" charset="0"/>
              <a:ea typeface="小单纯体" panose="02010601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4925F905-5282-4278-AD72-51B7E89CA75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17" t="10820" r="2856" b="71184"/>
          <a:stretch/>
        </p:blipFill>
        <p:spPr>
          <a:xfrm>
            <a:off x="9813816" y="2771199"/>
            <a:ext cx="1715729" cy="925642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7B090AC5-DA8E-4F58-A962-0E63CECE29C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17" t="10820" r="2856" b="71184"/>
          <a:stretch/>
        </p:blipFill>
        <p:spPr>
          <a:xfrm>
            <a:off x="9217732" y="975874"/>
            <a:ext cx="1715729" cy="925642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5A520A6E-182B-4934-ACF9-84D90890166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17" t="10820" r="2856" b="71184"/>
          <a:stretch/>
        </p:blipFill>
        <p:spPr>
          <a:xfrm>
            <a:off x="9631346" y="4896176"/>
            <a:ext cx="1715729" cy="925642"/>
          </a:xfrm>
          <a:prstGeom prst="rect">
            <a:avLst/>
          </a:prstGeom>
        </p:spPr>
      </p:pic>
      <p:sp>
        <p:nvSpPr>
          <p:cNvPr id="17" name="矩形 16">
            <a:extLst>
              <a:ext uri="{FF2B5EF4-FFF2-40B4-BE49-F238E27FC236}">
                <a16:creationId xmlns:a16="http://schemas.microsoft.com/office/drawing/2014/main" id="{D62C42A8-0AAE-4222-85E0-39DE85DD56A6}"/>
              </a:ext>
            </a:extLst>
          </p:cNvPr>
          <p:cNvSpPr/>
          <p:nvPr/>
        </p:nvSpPr>
        <p:spPr>
          <a:xfrm>
            <a:off x="3335727" y="274584"/>
            <a:ext cx="4673600" cy="826468"/>
          </a:xfrm>
          <a:prstGeom prst="rect">
            <a:avLst/>
          </a:prstGeom>
          <a:solidFill>
            <a:srgbClr val="ED7D31">
              <a:lumMod val="60000"/>
              <a:lumOff val="40000"/>
            </a:srgbClr>
          </a:solidFill>
        </p:spPr>
        <p:txBody>
          <a:bodyPr wrap="square" lIns="108807" tIns="54408" rIns="108807" bIns="54408">
            <a:spAutoFit/>
          </a:bodyPr>
          <a:lstStyle/>
          <a:p>
            <a:pPr marL="0" marR="0" lvl="0" indent="0" algn="ctr" defTabSz="408043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7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Times New Roman" panose="02020603050405020304" pitchFamily="18" charset="0"/>
              </a:rPr>
              <a:t>Yêu</a:t>
            </a:r>
            <a:r>
              <a:rPr kumimoji="0" lang="en-US" altLang="zh-CN" sz="47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altLang="zh-CN" sz="47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Times New Roman" panose="02020603050405020304" pitchFamily="18" charset="0"/>
              </a:rPr>
              <a:t>cầu</a:t>
            </a:r>
            <a:r>
              <a:rPr kumimoji="0" lang="en-US" altLang="zh-CN" sz="47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altLang="zh-CN" sz="47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Times New Roman" panose="02020603050405020304" pitchFamily="18" charset="0"/>
              </a:rPr>
              <a:t>cần</a:t>
            </a:r>
            <a:r>
              <a:rPr kumimoji="0" lang="en-US" altLang="zh-CN" sz="47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altLang="zh-CN" sz="47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Times New Roman" panose="02020603050405020304" pitchFamily="18" charset="0"/>
              </a:rPr>
              <a:t>đạt</a:t>
            </a:r>
            <a:endParaRPr kumimoji="0" lang="zh-CN" altLang="en-US" sz="47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956683" y="5598375"/>
            <a:ext cx="831509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228600" algn="just">
              <a:spcAft>
                <a:spcPts val="0"/>
              </a:spcAft>
            </a:pP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vi-VN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Có 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ý thức tự giác trong học tập, trò chơi và vận dụng.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0991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3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2475" cy="5796915"/>
          </a:xfrm>
          <a:prstGeom prst="rect">
            <a:avLst/>
          </a:prstGeom>
        </p:spPr>
      </p:pic>
      <p:sp>
        <p:nvSpPr>
          <p:cNvPr id="21" name="任意多边形: 形状 30"/>
          <p:cNvSpPr/>
          <p:nvPr/>
        </p:nvSpPr>
        <p:spPr>
          <a:xfrm rot="16200000">
            <a:off x="5027225" y="-548034"/>
            <a:ext cx="1321882" cy="6648304"/>
          </a:xfrm>
          <a:custGeom>
            <a:avLst/>
            <a:gdLst>
              <a:gd name="connsiteX0" fmla="*/ 0 w 2924174"/>
              <a:gd name="connsiteY0" fmla="*/ 3673430 h 3944911"/>
              <a:gd name="connsiteX1" fmla="*/ 0 w 2924174"/>
              <a:gd name="connsiteY1" fmla="*/ 421421 h 3944911"/>
              <a:gd name="connsiteX2" fmla="*/ 271480 w 2924174"/>
              <a:gd name="connsiteY2" fmla="*/ 149941 h 3944911"/>
              <a:gd name="connsiteX3" fmla="*/ 489488 w 2924174"/>
              <a:gd name="connsiteY3" fmla="*/ 149941 h 3944911"/>
              <a:gd name="connsiteX4" fmla="*/ 576454 w 2924174"/>
              <a:gd name="connsiteY4" fmla="*/ 0 h 3944911"/>
              <a:gd name="connsiteX5" fmla="*/ 663419 w 2924174"/>
              <a:gd name="connsiteY5" fmla="*/ 149941 h 3944911"/>
              <a:gd name="connsiteX6" fmla="*/ 2652694 w 2924174"/>
              <a:gd name="connsiteY6" fmla="*/ 149941 h 3944911"/>
              <a:gd name="connsiteX7" fmla="*/ 2924174 w 2924174"/>
              <a:gd name="connsiteY7" fmla="*/ 421421 h 3944911"/>
              <a:gd name="connsiteX8" fmla="*/ 2924174 w 2924174"/>
              <a:gd name="connsiteY8" fmla="*/ 3673430 h 3944911"/>
              <a:gd name="connsiteX9" fmla="*/ 2652694 w 2924174"/>
              <a:gd name="connsiteY9" fmla="*/ 3944911 h 3944911"/>
              <a:gd name="connsiteX10" fmla="*/ 271480 w 2924174"/>
              <a:gd name="connsiteY10" fmla="*/ 3944911 h 3944911"/>
              <a:gd name="connsiteX11" fmla="*/ 0 w 2924174"/>
              <a:gd name="connsiteY11" fmla="*/ 3673430 h 3944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924174" h="3944911">
                <a:moveTo>
                  <a:pt x="0" y="3673430"/>
                </a:moveTo>
                <a:lnTo>
                  <a:pt x="0" y="421421"/>
                </a:lnTo>
                <a:cubicBezTo>
                  <a:pt x="0" y="271487"/>
                  <a:pt x="121546" y="149941"/>
                  <a:pt x="271480" y="149941"/>
                </a:cubicBezTo>
                <a:lnTo>
                  <a:pt x="489488" y="149941"/>
                </a:lnTo>
                <a:lnTo>
                  <a:pt x="576454" y="0"/>
                </a:lnTo>
                <a:lnTo>
                  <a:pt x="663419" y="149941"/>
                </a:lnTo>
                <a:lnTo>
                  <a:pt x="2652694" y="149941"/>
                </a:lnTo>
                <a:cubicBezTo>
                  <a:pt x="2802628" y="149941"/>
                  <a:pt x="2924174" y="271487"/>
                  <a:pt x="2924174" y="421421"/>
                </a:cubicBezTo>
                <a:lnTo>
                  <a:pt x="2924174" y="3673430"/>
                </a:lnTo>
                <a:cubicBezTo>
                  <a:pt x="2924174" y="3823364"/>
                  <a:pt x="2802628" y="3944911"/>
                  <a:pt x="2652694" y="3944911"/>
                </a:cubicBezTo>
                <a:lnTo>
                  <a:pt x="271480" y="3944911"/>
                </a:lnTo>
                <a:cubicBezTo>
                  <a:pt x="121546" y="3944911"/>
                  <a:pt x="0" y="3823364"/>
                  <a:pt x="0" y="3673430"/>
                </a:cubicBezTo>
                <a:close/>
              </a:path>
            </a:pathLst>
          </a:custGeom>
          <a:solidFill>
            <a:schemeClr val="tx2"/>
          </a:solidFill>
          <a:ln w="41275">
            <a:solidFill>
              <a:srgbClr val="4093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105号-简雅黑" panose="00000500000000000000" charset="-122"/>
              <a:ea typeface="字魂105号-简雅黑" panose="00000500000000000000" charset="-122"/>
              <a:cs typeface="+mn-cs"/>
            </a:endParaRPr>
          </a:p>
        </p:txBody>
      </p:sp>
      <p:pic>
        <p:nvPicPr>
          <p:cNvPr id="5" name="图片 4" descr="3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247390"/>
            <a:ext cx="12182475" cy="3664585"/>
          </a:xfrm>
          <a:prstGeom prst="rect">
            <a:avLst/>
          </a:prstGeom>
        </p:spPr>
      </p:pic>
      <p:pic>
        <p:nvPicPr>
          <p:cNvPr id="2" name="图片 1" descr="千库网_幼儿园学校儿童上学_元素编号1306047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574040" y="3178810"/>
            <a:ext cx="2461895" cy="369379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04987" y="420491"/>
            <a:ext cx="7139035" cy="220084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842849" y="2316969"/>
            <a:ext cx="6362555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1. Nói </a:t>
            </a: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với người thân những trải nghiệm </a:t>
            </a:r>
            <a:endParaRPr kumimoji="0" lang="vi-VN" sz="2600" b="0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thú </a:t>
            </a: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vị mà các bạn ở lớp đã chia sẻ. 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2" name="任意多边形: 形状 30"/>
          <p:cNvSpPr/>
          <p:nvPr/>
        </p:nvSpPr>
        <p:spPr>
          <a:xfrm rot="16200000">
            <a:off x="6063383" y="1026263"/>
            <a:ext cx="2654106" cy="8106838"/>
          </a:xfrm>
          <a:custGeom>
            <a:avLst/>
            <a:gdLst>
              <a:gd name="connsiteX0" fmla="*/ 0 w 2924174"/>
              <a:gd name="connsiteY0" fmla="*/ 3673430 h 3944911"/>
              <a:gd name="connsiteX1" fmla="*/ 0 w 2924174"/>
              <a:gd name="connsiteY1" fmla="*/ 421421 h 3944911"/>
              <a:gd name="connsiteX2" fmla="*/ 271480 w 2924174"/>
              <a:gd name="connsiteY2" fmla="*/ 149941 h 3944911"/>
              <a:gd name="connsiteX3" fmla="*/ 489488 w 2924174"/>
              <a:gd name="connsiteY3" fmla="*/ 149941 h 3944911"/>
              <a:gd name="connsiteX4" fmla="*/ 576454 w 2924174"/>
              <a:gd name="connsiteY4" fmla="*/ 0 h 3944911"/>
              <a:gd name="connsiteX5" fmla="*/ 663419 w 2924174"/>
              <a:gd name="connsiteY5" fmla="*/ 149941 h 3944911"/>
              <a:gd name="connsiteX6" fmla="*/ 2652694 w 2924174"/>
              <a:gd name="connsiteY6" fmla="*/ 149941 h 3944911"/>
              <a:gd name="connsiteX7" fmla="*/ 2924174 w 2924174"/>
              <a:gd name="connsiteY7" fmla="*/ 421421 h 3944911"/>
              <a:gd name="connsiteX8" fmla="*/ 2924174 w 2924174"/>
              <a:gd name="connsiteY8" fmla="*/ 3673430 h 3944911"/>
              <a:gd name="connsiteX9" fmla="*/ 2652694 w 2924174"/>
              <a:gd name="connsiteY9" fmla="*/ 3944911 h 3944911"/>
              <a:gd name="connsiteX10" fmla="*/ 271480 w 2924174"/>
              <a:gd name="connsiteY10" fmla="*/ 3944911 h 3944911"/>
              <a:gd name="connsiteX11" fmla="*/ 0 w 2924174"/>
              <a:gd name="connsiteY11" fmla="*/ 3673430 h 3944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924174" h="3944911">
                <a:moveTo>
                  <a:pt x="0" y="3673430"/>
                </a:moveTo>
                <a:lnTo>
                  <a:pt x="0" y="421421"/>
                </a:lnTo>
                <a:cubicBezTo>
                  <a:pt x="0" y="271487"/>
                  <a:pt x="121546" y="149941"/>
                  <a:pt x="271480" y="149941"/>
                </a:cubicBezTo>
                <a:lnTo>
                  <a:pt x="489488" y="149941"/>
                </a:lnTo>
                <a:lnTo>
                  <a:pt x="576454" y="0"/>
                </a:lnTo>
                <a:lnTo>
                  <a:pt x="663419" y="149941"/>
                </a:lnTo>
                <a:lnTo>
                  <a:pt x="2652694" y="149941"/>
                </a:lnTo>
                <a:cubicBezTo>
                  <a:pt x="2802628" y="149941"/>
                  <a:pt x="2924174" y="271487"/>
                  <a:pt x="2924174" y="421421"/>
                </a:cubicBezTo>
                <a:lnTo>
                  <a:pt x="2924174" y="3673430"/>
                </a:lnTo>
                <a:cubicBezTo>
                  <a:pt x="2924174" y="3823364"/>
                  <a:pt x="2802628" y="3944911"/>
                  <a:pt x="2652694" y="3944911"/>
                </a:cubicBezTo>
                <a:lnTo>
                  <a:pt x="271480" y="3944911"/>
                </a:lnTo>
                <a:cubicBezTo>
                  <a:pt x="121546" y="3944911"/>
                  <a:pt x="0" y="3823364"/>
                  <a:pt x="0" y="3673430"/>
                </a:cubicBezTo>
                <a:close/>
              </a:path>
            </a:pathLst>
          </a:custGeom>
          <a:solidFill>
            <a:schemeClr val="tx2"/>
          </a:solidFill>
          <a:ln w="41275">
            <a:solidFill>
              <a:srgbClr val="4093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105号-简雅黑" panose="00000500000000000000" charset="-122"/>
              <a:ea typeface="字魂105号-简雅黑" panose="00000500000000000000" charset="-122"/>
              <a:cs typeface="+mn-cs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3692265" y="3942297"/>
            <a:ext cx="7833880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2. Tìm đọc bài thơ, bài văn viết về những trải nghiệm trong cuộc sống giúp ta khôn lớn, trưởng thành.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G: – </a:t>
            </a:r>
            <a:r>
              <a:rPr kumimoji="0" lang="vi-VN" sz="2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Khi mẹ vắng nhà</a:t>
            </a: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 của Trần Đăng Khoa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– </a:t>
            </a:r>
            <a:r>
              <a:rPr kumimoji="0" lang="vi-VN" sz="2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Khúc đồng dao lấm láp </a:t>
            </a: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của Kao Sơn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– </a:t>
            </a:r>
            <a:r>
              <a:rPr kumimoji="0" lang="vi-VN" sz="2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Trên đồi mở mắt và mơ</a:t>
            </a: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 của Văn Thành </a:t>
            </a:r>
            <a:r>
              <a:rPr kumimoji="0" lang="vi-VN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Lê</a:t>
            </a:r>
            <a:endParaRPr kumimoji="0" lang="vi-VN" sz="2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1963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6" grpId="0"/>
      <p:bldP spid="22" grpId="0" animBg="1"/>
      <p:bldP spid="2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3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2475" cy="5796915"/>
          </a:xfrm>
          <a:prstGeom prst="rect">
            <a:avLst/>
          </a:prstGeom>
        </p:spPr>
      </p:pic>
      <p:pic>
        <p:nvPicPr>
          <p:cNvPr id="5" name="图片 4" descr="3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193415"/>
            <a:ext cx="12182475" cy="3664585"/>
          </a:xfrm>
          <a:prstGeom prst="rect">
            <a:avLst/>
          </a:prstGeom>
        </p:spPr>
      </p:pic>
      <p:pic>
        <p:nvPicPr>
          <p:cNvPr id="6" name="图片 5" descr="3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115" y="3009265"/>
            <a:ext cx="4636770" cy="3848735"/>
          </a:xfrm>
          <a:prstGeom prst="rect">
            <a:avLst/>
          </a:prstGeom>
        </p:spPr>
      </p:pic>
      <p:pic>
        <p:nvPicPr>
          <p:cNvPr id="7" name="图片 6" descr="3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556125"/>
            <a:ext cx="2219960" cy="2301875"/>
          </a:xfrm>
          <a:prstGeom prst="rect">
            <a:avLst/>
          </a:prstGeom>
        </p:spPr>
      </p:pic>
      <p:pic>
        <p:nvPicPr>
          <p:cNvPr id="8" name="图片 7" descr="3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93875" y="4117340"/>
            <a:ext cx="3002915" cy="2740660"/>
          </a:xfrm>
          <a:prstGeom prst="rect">
            <a:avLst/>
          </a:prstGeom>
        </p:spPr>
      </p:pic>
      <p:pic>
        <p:nvPicPr>
          <p:cNvPr id="9" name="图片 8" descr="千库网_幼儿园学校儿童上学_元素编号1306047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58785" y="3086735"/>
            <a:ext cx="2461895" cy="3693795"/>
          </a:xfrm>
          <a:prstGeom prst="rect">
            <a:avLst/>
          </a:prstGeom>
        </p:spPr>
      </p:pic>
      <p:pic>
        <p:nvPicPr>
          <p:cNvPr id="19" name="图片 3" descr="3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6" y="150812"/>
            <a:ext cx="12182475" cy="579691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47129" y="1349688"/>
            <a:ext cx="7973583" cy="2548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515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3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193415"/>
            <a:ext cx="12182475" cy="3664585"/>
          </a:xfrm>
          <a:prstGeom prst="rect">
            <a:avLst/>
          </a:prstGeom>
        </p:spPr>
      </p:pic>
      <p:pic>
        <p:nvPicPr>
          <p:cNvPr id="2" name="图片 1" descr="3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115" y="3009265"/>
            <a:ext cx="4636770" cy="3848735"/>
          </a:xfrm>
          <a:prstGeom prst="rect">
            <a:avLst/>
          </a:prstGeom>
        </p:spPr>
      </p:pic>
      <p:pic>
        <p:nvPicPr>
          <p:cNvPr id="7" name="图片 6" descr="3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556125"/>
            <a:ext cx="2219960" cy="2301875"/>
          </a:xfrm>
          <a:prstGeom prst="rect">
            <a:avLst/>
          </a:prstGeom>
        </p:spPr>
      </p:pic>
      <p:pic>
        <p:nvPicPr>
          <p:cNvPr id="10" name="图片 9" descr="3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3875" y="4431665"/>
            <a:ext cx="2658110" cy="242633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44817" y="1726631"/>
            <a:ext cx="9598960" cy="1953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1273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ận Động Khởi Động (Chicken Dance) - Bùi Khánh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7432" y="471056"/>
            <a:ext cx="10352935" cy="5823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66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4">
            <a:extLst>
              <a:ext uri="{FF2B5EF4-FFF2-40B4-BE49-F238E27FC236}">
                <a16:creationId xmlns:a16="http://schemas.microsoft.com/office/drawing/2014/main" id="{2BE9BA96-CC03-456B-A969-72102D60D676}"/>
              </a:ext>
            </a:extLst>
          </p:cNvPr>
          <p:cNvGrpSpPr/>
          <p:nvPr/>
        </p:nvGrpSpPr>
        <p:grpSpPr>
          <a:xfrm>
            <a:off x="735079" y="1273019"/>
            <a:ext cx="10363201" cy="1601524"/>
            <a:chOff x="1513192" y="1554345"/>
            <a:chExt cx="9542584" cy="2489152"/>
          </a:xfrm>
        </p:grpSpPr>
        <p:sp>
          <p:nvSpPr>
            <p:cNvPr id="3" name="Rectangle 4">
              <a:extLst>
                <a:ext uri="{FF2B5EF4-FFF2-40B4-BE49-F238E27FC236}">
                  <a16:creationId xmlns:a16="http://schemas.microsoft.com/office/drawing/2014/main" id="{A04DED19-A7ED-49D2-9E17-1A1184C17949}"/>
                </a:ext>
              </a:extLst>
            </p:cNvPr>
            <p:cNvSpPr/>
            <p:nvPr/>
          </p:nvSpPr>
          <p:spPr>
            <a:xfrm>
              <a:off x="1513192" y="1554345"/>
              <a:ext cx="9542584" cy="2489152"/>
            </a:xfrm>
            <a:prstGeom prst="roundRect">
              <a:avLst>
                <a:gd name="adj" fmla="val 50000"/>
              </a:avLst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408043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Rectangle 4">
              <a:extLst>
                <a:ext uri="{FF2B5EF4-FFF2-40B4-BE49-F238E27FC236}">
                  <a16:creationId xmlns:a16="http://schemas.microsoft.com/office/drawing/2014/main" id="{CEBD9C19-9706-43BC-BDF4-9ECE20B6DB08}"/>
                </a:ext>
              </a:extLst>
            </p:cNvPr>
            <p:cNvSpPr/>
            <p:nvPr/>
          </p:nvSpPr>
          <p:spPr>
            <a:xfrm>
              <a:off x="1643790" y="1660916"/>
              <a:ext cx="9304524" cy="2300557"/>
            </a:xfrm>
            <a:prstGeom prst="roundRect">
              <a:avLst>
                <a:gd name="adj" fmla="val 46361"/>
              </a:avLst>
            </a:prstGeom>
            <a:noFill/>
            <a:ln w="38100" cap="rnd" cmpd="sng" algn="ctr">
              <a:solidFill>
                <a:srgbClr val="1FC2A4"/>
              </a:solidFill>
              <a:prstDash val="dash"/>
              <a:round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408043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" name="组合 7">
            <a:extLst>
              <a:ext uri="{FF2B5EF4-FFF2-40B4-BE49-F238E27FC236}">
                <a16:creationId xmlns:a16="http://schemas.microsoft.com/office/drawing/2014/main" id="{63B98217-6B10-4FDD-BDFD-B81D9FB08592}"/>
              </a:ext>
            </a:extLst>
          </p:cNvPr>
          <p:cNvGrpSpPr/>
          <p:nvPr/>
        </p:nvGrpSpPr>
        <p:grpSpPr>
          <a:xfrm>
            <a:off x="800994" y="3206936"/>
            <a:ext cx="10363201" cy="1523017"/>
            <a:chOff x="1513192" y="1554345"/>
            <a:chExt cx="9542584" cy="2489152"/>
          </a:xfrm>
        </p:grpSpPr>
        <p:sp>
          <p:nvSpPr>
            <p:cNvPr id="6" name="Rectangle 4">
              <a:extLst>
                <a:ext uri="{FF2B5EF4-FFF2-40B4-BE49-F238E27FC236}">
                  <a16:creationId xmlns:a16="http://schemas.microsoft.com/office/drawing/2014/main" id="{3F13FF09-EF85-4CFE-925A-5D151F057D84}"/>
                </a:ext>
              </a:extLst>
            </p:cNvPr>
            <p:cNvSpPr/>
            <p:nvPr/>
          </p:nvSpPr>
          <p:spPr>
            <a:xfrm>
              <a:off x="1513192" y="1554345"/>
              <a:ext cx="9542584" cy="2489152"/>
            </a:xfrm>
            <a:prstGeom prst="roundRect">
              <a:avLst>
                <a:gd name="adj" fmla="val 50000"/>
              </a:avLst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408043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Rectangle 4">
              <a:extLst>
                <a:ext uri="{FF2B5EF4-FFF2-40B4-BE49-F238E27FC236}">
                  <a16:creationId xmlns:a16="http://schemas.microsoft.com/office/drawing/2014/main" id="{D4A63999-31F9-40BF-8D74-B29747421612}"/>
                </a:ext>
              </a:extLst>
            </p:cNvPr>
            <p:cNvSpPr/>
            <p:nvPr/>
          </p:nvSpPr>
          <p:spPr>
            <a:xfrm>
              <a:off x="1643790" y="1660916"/>
              <a:ext cx="9304524" cy="2300557"/>
            </a:xfrm>
            <a:prstGeom prst="roundRect">
              <a:avLst>
                <a:gd name="adj" fmla="val 46361"/>
              </a:avLst>
            </a:prstGeom>
            <a:noFill/>
            <a:ln w="38100" cap="rnd" cmpd="sng" algn="ctr">
              <a:solidFill>
                <a:srgbClr val="1FC2A4"/>
              </a:solidFill>
              <a:prstDash val="dash"/>
              <a:round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408043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8" name="组合 10">
            <a:extLst>
              <a:ext uri="{FF2B5EF4-FFF2-40B4-BE49-F238E27FC236}">
                <a16:creationId xmlns:a16="http://schemas.microsoft.com/office/drawing/2014/main" id="{B70EAFC5-7D27-483B-BEC2-A1E5529BB734}"/>
              </a:ext>
            </a:extLst>
          </p:cNvPr>
          <p:cNvGrpSpPr/>
          <p:nvPr/>
        </p:nvGrpSpPr>
        <p:grpSpPr>
          <a:xfrm>
            <a:off x="863549" y="5169540"/>
            <a:ext cx="10081819" cy="1358336"/>
            <a:chOff x="1513192" y="1554345"/>
            <a:chExt cx="9542584" cy="2489152"/>
          </a:xfrm>
        </p:grpSpPr>
        <p:sp>
          <p:nvSpPr>
            <p:cNvPr id="9" name="Rectangle 4">
              <a:extLst>
                <a:ext uri="{FF2B5EF4-FFF2-40B4-BE49-F238E27FC236}">
                  <a16:creationId xmlns:a16="http://schemas.microsoft.com/office/drawing/2014/main" id="{1F7D94A6-80CD-4524-9FB6-005B50F0999D}"/>
                </a:ext>
              </a:extLst>
            </p:cNvPr>
            <p:cNvSpPr/>
            <p:nvPr/>
          </p:nvSpPr>
          <p:spPr>
            <a:xfrm>
              <a:off x="1513192" y="1554345"/>
              <a:ext cx="9542584" cy="2489152"/>
            </a:xfrm>
            <a:prstGeom prst="roundRect">
              <a:avLst>
                <a:gd name="adj" fmla="val 50000"/>
              </a:avLst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408043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7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VVieets</a:t>
              </a:r>
              <a:endPara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Rectangle 4">
              <a:extLst>
                <a:ext uri="{FF2B5EF4-FFF2-40B4-BE49-F238E27FC236}">
                  <a16:creationId xmlns:a16="http://schemas.microsoft.com/office/drawing/2014/main" id="{A5201045-93F5-4690-B023-DED18CC8E537}"/>
                </a:ext>
              </a:extLst>
            </p:cNvPr>
            <p:cNvSpPr/>
            <p:nvPr/>
          </p:nvSpPr>
          <p:spPr>
            <a:xfrm>
              <a:off x="1643790" y="1660916"/>
              <a:ext cx="9304524" cy="2300557"/>
            </a:xfrm>
            <a:prstGeom prst="roundRect">
              <a:avLst>
                <a:gd name="adj" fmla="val 46361"/>
              </a:avLst>
            </a:prstGeom>
            <a:noFill/>
            <a:ln w="38100" cap="rnd" cmpd="sng" algn="ctr">
              <a:solidFill>
                <a:srgbClr val="1FC2A4"/>
              </a:solidFill>
              <a:prstDash val="dash"/>
              <a:round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408043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1" name="矩形 1">
            <a:extLst>
              <a:ext uri="{FF2B5EF4-FFF2-40B4-BE49-F238E27FC236}">
                <a16:creationId xmlns:a16="http://schemas.microsoft.com/office/drawing/2014/main" id="{3FF32EDE-3422-4DD8-AB79-1858FE0ED4D5}"/>
              </a:ext>
            </a:extLst>
          </p:cNvPr>
          <p:cNvSpPr/>
          <p:nvPr/>
        </p:nvSpPr>
        <p:spPr>
          <a:xfrm>
            <a:off x="1006382" y="1321761"/>
            <a:ext cx="9825451" cy="2264315"/>
          </a:xfrm>
          <a:prstGeom prst="rect">
            <a:avLst/>
          </a:prstGeom>
          <a:noFill/>
        </p:spPr>
        <p:txBody>
          <a:bodyPr wrap="square" lIns="108807" tIns="54408" rIns="108807" bIns="54408" rtlCol="0">
            <a:spAutoFit/>
          </a:bodyPr>
          <a:lstStyle/>
          <a:p>
            <a:pPr indent="228600" algn="just">
              <a:spcAft>
                <a:spcPts val="0"/>
              </a:spcAft>
            </a:pPr>
            <a:r>
              <a:rPr lang="vi-VN" sz="32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vi-VN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Nói được trước nhóm, trước lớp về một trải nghiệm đáng nhớ của bản thân và biết chia sẻ suy nghĩ, cảm xúc của bản thân về sự việc đó.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sz="4400" dirty="0">
              <a:effectLst/>
            </a:endParaRPr>
          </a:p>
        </p:txBody>
      </p:sp>
      <p:sp>
        <p:nvSpPr>
          <p:cNvPr id="12" name="矩形 2">
            <a:extLst>
              <a:ext uri="{FF2B5EF4-FFF2-40B4-BE49-F238E27FC236}">
                <a16:creationId xmlns:a16="http://schemas.microsoft.com/office/drawing/2014/main" id="{EAA7FB7F-6659-4E34-8710-AF86EAF5663F}"/>
              </a:ext>
            </a:extLst>
          </p:cNvPr>
          <p:cNvSpPr/>
          <p:nvPr/>
        </p:nvSpPr>
        <p:spPr>
          <a:xfrm>
            <a:off x="1371733" y="3499410"/>
            <a:ext cx="9299947" cy="1371763"/>
          </a:xfrm>
          <a:prstGeom prst="rect">
            <a:avLst/>
          </a:prstGeom>
          <a:noFill/>
        </p:spPr>
        <p:txBody>
          <a:bodyPr wrap="square" lIns="108807" tIns="54408" rIns="108807" bIns="54408" rtlCol="0">
            <a:spAutoFit/>
          </a:bodyPr>
          <a:lstStyle/>
          <a:p>
            <a:pPr indent="228600" algn="just">
              <a:spcAft>
                <a:spcPts val="0"/>
              </a:spcAft>
            </a:pP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Biết vận dụng kiến thức từ bài học để thuật lại những trải nghiệm bản thân từng tham gia.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 defTabSz="408043" eaLnBrk="0" hangingPunct="0"/>
            <a:endParaRPr lang="zh-CN" altLang="en-US" sz="2600" dirty="0">
              <a:solidFill>
                <a:srgbClr val="70AD47">
                  <a:lumMod val="75000"/>
                </a:srgbClr>
              </a:solidFill>
              <a:latin typeface="Times New Roman" panose="02020603050405020304" pitchFamily="18" charset="0"/>
              <a:ea typeface="小单纯体" panose="02010601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4925F905-5282-4278-AD72-51B7E89CA75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17" t="10820" r="2856" b="71184"/>
          <a:stretch/>
        </p:blipFill>
        <p:spPr>
          <a:xfrm>
            <a:off x="9813816" y="2771199"/>
            <a:ext cx="1715729" cy="925642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7B090AC5-DA8E-4F58-A962-0E63CECE29C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17" t="10820" r="2856" b="71184"/>
          <a:stretch/>
        </p:blipFill>
        <p:spPr>
          <a:xfrm>
            <a:off x="9217732" y="975874"/>
            <a:ext cx="1715729" cy="925642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5A520A6E-182B-4934-ACF9-84D90890166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17" t="10820" r="2856" b="71184"/>
          <a:stretch/>
        </p:blipFill>
        <p:spPr>
          <a:xfrm>
            <a:off x="9631346" y="4896176"/>
            <a:ext cx="1715729" cy="925642"/>
          </a:xfrm>
          <a:prstGeom prst="rect">
            <a:avLst/>
          </a:prstGeom>
        </p:spPr>
      </p:pic>
      <p:sp>
        <p:nvSpPr>
          <p:cNvPr id="17" name="矩形 16">
            <a:extLst>
              <a:ext uri="{FF2B5EF4-FFF2-40B4-BE49-F238E27FC236}">
                <a16:creationId xmlns:a16="http://schemas.microsoft.com/office/drawing/2014/main" id="{D62C42A8-0AAE-4222-85E0-39DE85DD56A6}"/>
              </a:ext>
            </a:extLst>
          </p:cNvPr>
          <p:cNvSpPr/>
          <p:nvPr/>
        </p:nvSpPr>
        <p:spPr>
          <a:xfrm>
            <a:off x="3335727" y="274584"/>
            <a:ext cx="4673600" cy="826468"/>
          </a:xfrm>
          <a:prstGeom prst="rect">
            <a:avLst/>
          </a:prstGeom>
          <a:solidFill>
            <a:srgbClr val="ED7D31">
              <a:lumMod val="60000"/>
              <a:lumOff val="40000"/>
            </a:srgbClr>
          </a:solidFill>
        </p:spPr>
        <p:txBody>
          <a:bodyPr wrap="square" lIns="108807" tIns="54408" rIns="108807" bIns="54408">
            <a:spAutoFit/>
          </a:bodyPr>
          <a:lstStyle/>
          <a:p>
            <a:pPr marL="0" marR="0" lvl="0" indent="0" algn="ctr" defTabSz="408043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7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Times New Roman" panose="02020603050405020304" pitchFamily="18" charset="0"/>
              </a:rPr>
              <a:t>Yêu</a:t>
            </a:r>
            <a:r>
              <a:rPr kumimoji="0" lang="en-US" altLang="zh-CN" sz="47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altLang="zh-CN" sz="47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Times New Roman" panose="02020603050405020304" pitchFamily="18" charset="0"/>
              </a:rPr>
              <a:t>cầu</a:t>
            </a:r>
            <a:r>
              <a:rPr kumimoji="0" lang="en-US" altLang="zh-CN" sz="47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altLang="zh-CN" sz="47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Times New Roman" panose="02020603050405020304" pitchFamily="18" charset="0"/>
              </a:rPr>
              <a:t>cần</a:t>
            </a:r>
            <a:r>
              <a:rPr kumimoji="0" lang="en-US" altLang="zh-CN" sz="47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altLang="zh-CN" sz="47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Times New Roman" panose="02020603050405020304" pitchFamily="18" charset="0"/>
              </a:rPr>
              <a:t>đạt</a:t>
            </a:r>
            <a:endParaRPr kumimoji="0" lang="zh-CN" altLang="en-US" sz="47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956683" y="5598375"/>
            <a:ext cx="831509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228600" algn="just">
              <a:spcAft>
                <a:spcPts val="0"/>
              </a:spcAft>
            </a:pP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vi-VN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Có 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ý thức tự giác trong học tập, trò chơi và vận dụng.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7900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3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" y="30106"/>
            <a:ext cx="12182475" cy="5796915"/>
          </a:xfrm>
          <a:prstGeom prst="rect">
            <a:avLst/>
          </a:prstGeom>
        </p:spPr>
      </p:pic>
      <p:pic>
        <p:nvPicPr>
          <p:cNvPr id="5" name="图片 4" descr="3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193415"/>
            <a:ext cx="12182475" cy="3664585"/>
          </a:xfrm>
          <a:prstGeom prst="rect">
            <a:avLst/>
          </a:prstGeom>
        </p:spPr>
      </p:pic>
      <p:pic>
        <p:nvPicPr>
          <p:cNvPr id="2" name="图片 1" descr="3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115" y="3009265"/>
            <a:ext cx="4636770" cy="3848735"/>
          </a:xfrm>
          <a:prstGeom prst="rect">
            <a:avLst/>
          </a:prstGeom>
        </p:spPr>
      </p:pic>
      <p:pic>
        <p:nvPicPr>
          <p:cNvPr id="7" name="图片 6" descr="3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556125"/>
            <a:ext cx="2219960" cy="2301875"/>
          </a:xfrm>
          <a:prstGeom prst="rect">
            <a:avLst/>
          </a:prstGeom>
        </p:spPr>
      </p:pic>
      <p:pic>
        <p:nvPicPr>
          <p:cNvPr id="10" name="图片 9" descr="3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93875" y="4431665"/>
            <a:ext cx="2658110" cy="242633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/>
          <a:srcRect b="58921"/>
          <a:stretch/>
        </p:blipFill>
        <p:spPr>
          <a:xfrm>
            <a:off x="-1873852" y="1979716"/>
            <a:ext cx="13921037" cy="2427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833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-341745" y="0"/>
            <a:ext cx="12534030" cy="6858000"/>
            <a:chOff x="0" y="0"/>
            <a:chExt cx="19200" cy="10800"/>
          </a:xfrm>
        </p:grpSpPr>
        <p:pic>
          <p:nvPicPr>
            <p:cNvPr id="6" name="图片 5" descr="3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79" y="5169"/>
              <a:ext cx="18721" cy="5631"/>
            </a:xfrm>
            <a:prstGeom prst="rect">
              <a:avLst/>
            </a:prstGeom>
          </p:spPr>
        </p:pic>
        <p:sp>
          <p:nvSpPr>
            <p:cNvPr id="2" name="矩形 1"/>
            <p:cNvSpPr/>
            <p:nvPr/>
          </p:nvSpPr>
          <p:spPr>
            <a:xfrm>
              <a:off x="977" y="1019"/>
              <a:ext cx="17349" cy="888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/>
                <a:cs typeface="+mn-cs"/>
              </a:endParaRPr>
            </a:p>
          </p:txBody>
        </p:sp>
        <p:pic>
          <p:nvPicPr>
            <p:cNvPr id="3" name="图片 2" descr="3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19185" cy="9129"/>
            </a:xfrm>
            <a:prstGeom prst="rect">
              <a:avLst/>
            </a:prstGeom>
          </p:spPr>
        </p:pic>
      </p:grpSp>
      <p:sp>
        <p:nvSpPr>
          <p:cNvPr id="5" name="Rectangle 4"/>
          <p:cNvSpPr/>
          <p:nvPr/>
        </p:nvSpPr>
        <p:spPr>
          <a:xfrm>
            <a:off x="2133315" y="753166"/>
            <a:ext cx="8894901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Yêu</a:t>
            </a:r>
            <a:r>
              <a:rPr kumimoji="0" lang="en-US" sz="3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0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cầu</a:t>
            </a:r>
            <a:r>
              <a:rPr kumimoji="0" lang="en-US" sz="3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Thuật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lại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một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hoạt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động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trải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nghiệm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endParaRPr kumimoji="0" lang="vi-VN" sz="3000" b="0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e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</a:t>
            </a:r>
            <a:r>
              <a:rPr kumimoji="0" lang="vi-VN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đã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tham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gia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và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chia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sẻ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suy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nghĩ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cảm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xúc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của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mình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endParaRPr kumimoji="0" lang="vi-VN" sz="3000" b="0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về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hoạt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động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đó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</a:p>
        </p:txBody>
      </p:sp>
      <p:sp>
        <p:nvSpPr>
          <p:cNvPr id="11" name="任意多边形: 形状 29"/>
          <p:cNvSpPr/>
          <p:nvPr/>
        </p:nvSpPr>
        <p:spPr>
          <a:xfrm rot="5400000" flipV="1">
            <a:off x="5633020" y="-3176965"/>
            <a:ext cx="1600587" cy="9337591"/>
          </a:xfrm>
          <a:custGeom>
            <a:avLst/>
            <a:gdLst>
              <a:gd name="connsiteX0" fmla="*/ 0 w 2924174"/>
              <a:gd name="connsiteY0" fmla="*/ 3673430 h 3944911"/>
              <a:gd name="connsiteX1" fmla="*/ 0 w 2924174"/>
              <a:gd name="connsiteY1" fmla="*/ 421421 h 3944911"/>
              <a:gd name="connsiteX2" fmla="*/ 271480 w 2924174"/>
              <a:gd name="connsiteY2" fmla="*/ 149941 h 3944911"/>
              <a:gd name="connsiteX3" fmla="*/ 489488 w 2924174"/>
              <a:gd name="connsiteY3" fmla="*/ 149941 h 3944911"/>
              <a:gd name="connsiteX4" fmla="*/ 576454 w 2924174"/>
              <a:gd name="connsiteY4" fmla="*/ 0 h 3944911"/>
              <a:gd name="connsiteX5" fmla="*/ 663419 w 2924174"/>
              <a:gd name="connsiteY5" fmla="*/ 149941 h 3944911"/>
              <a:gd name="connsiteX6" fmla="*/ 2652694 w 2924174"/>
              <a:gd name="connsiteY6" fmla="*/ 149941 h 3944911"/>
              <a:gd name="connsiteX7" fmla="*/ 2924174 w 2924174"/>
              <a:gd name="connsiteY7" fmla="*/ 421421 h 3944911"/>
              <a:gd name="connsiteX8" fmla="*/ 2924174 w 2924174"/>
              <a:gd name="connsiteY8" fmla="*/ 3673430 h 3944911"/>
              <a:gd name="connsiteX9" fmla="*/ 2652694 w 2924174"/>
              <a:gd name="connsiteY9" fmla="*/ 3944911 h 3944911"/>
              <a:gd name="connsiteX10" fmla="*/ 271480 w 2924174"/>
              <a:gd name="connsiteY10" fmla="*/ 3944911 h 3944911"/>
              <a:gd name="connsiteX11" fmla="*/ 0 w 2924174"/>
              <a:gd name="connsiteY11" fmla="*/ 3673430 h 3944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924174" h="3944911">
                <a:moveTo>
                  <a:pt x="0" y="3673430"/>
                </a:moveTo>
                <a:lnTo>
                  <a:pt x="0" y="421421"/>
                </a:lnTo>
                <a:cubicBezTo>
                  <a:pt x="0" y="271487"/>
                  <a:pt x="121546" y="149941"/>
                  <a:pt x="271480" y="149941"/>
                </a:cubicBezTo>
                <a:lnTo>
                  <a:pt x="489488" y="149941"/>
                </a:lnTo>
                <a:lnTo>
                  <a:pt x="576454" y="0"/>
                </a:lnTo>
                <a:lnTo>
                  <a:pt x="663419" y="149941"/>
                </a:lnTo>
                <a:lnTo>
                  <a:pt x="2652694" y="149941"/>
                </a:lnTo>
                <a:cubicBezTo>
                  <a:pt x="2802628" y="149941"/>
                  <a:pt x="2924174" y="271487"/>
                  <a:pt x="2924174" y="421421"/>
                </a:cubicBezTo>
                <a:lnTo>
                  <a:pt x="2924174" y="3673430"/>
                </a:lnTo>
                <a:cubicBezTo>
                  <a:pt x="2924174" y="3823364"/>
                  <a:pt x="2802628" y="3944911"/>
                  <a:pt x="2652694" y="3944911"/>
                </a:cubicBezTo>
                <a:lnTo>
                  <a:pt x="271480" y="3944911"/>
                </a:lnTo>
                <a:cubicBezTo>
                  <a:pt x="121546" y="3944911"/>
                  <a:pt x="0" y="3823364"/>
                  <a:pt x="0" y="3673430"/>
                </a:cubicBezTo>
                <a:close/>
              </a:path>
            </a:pathLst>
          </a:custGeom>
          <a:noFill/>
          <a:ln w="44450">
            <a:solidFill>
              <a:srgbClr val="4093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105号-简雅黑" panose="00000500000000000000" charset="-122"/>
              <a:ea typeface="字魂105号-简雅黑" panose="00000500000000000000" charset="-122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66"/>
          <a:stretch/>
        </p:blipFill>
        <p:spPr>
          <a:xfrm>
            <a:off x="8663432" y="2877559"/>
            <a:ext cx="2977739" cy="277922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7"/>
          <a:stretch/>
        </p:blipFill>
        <p:spPr>
          <a:xfrm>
            <a:off x="286262" y="2710634"/>
            <a:ext cx="4411860" cy="283845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9818" y="3084370"/>
            <a:ext cx="3699582" cy="2231298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427853" y="2452178"/>
            <a:ext cx="44961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 trải nghiệm đó có thể là: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000539" y="5532727"/>
            <a:ext cx="36206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Tham gia câu lạc bộ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940092" y="5542152"/>
            <a:ext cx="36206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Tham quan viện bảo tàng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479400" y="5703722"/>
            <a:ext cx="36206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Đi biển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1476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 animBg="1"/>
      <p:bldP spid="14" grpId="0"/>
      <p:bldP spid="15" grpId="0"/>
      <p:bldP spid="16" grpId="0"/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-230909" y="-19396"/>
            <a:ext cx="12534030" cy="6858000"/>
            <a:chOff x="0" y="0"/>
            <a:chExt cx="19200" cy="10800"/>
          </a:xfrm>
        </p:grpSpPr>
        <p:pic>
          <p:nvPicPr>
            <p:cNvPr id="6" name="图片 5" descr="3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79" y="5169"/>
              <a:ext cx="18721" cy="5631"/>
            </a:xfrm>
            <a:prstGeom prst="rect">
              <a:avLst/>
            </a:prstGeom>
          </p:spPr>
        </p:pic>
        <p:sp>
          <p:nvSpPr>
            <p:cNvPr id="2" name="矩形 1"/>
            <p:cNvSpPr/>
            <p:nvPr/>
          </p:nvSpPr>
          <p:spPr>
            <a:xfrm>
              <a:off x="977" y="1019"/>
              <a:ext cx="17349" cy="888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/>
                <a:cs typeface="+mn-cs"/>
              </a:endParaRPr>
            </a:p>
          </p:txBody>
        </p:sp>
        <p:pic>
          <p:nvPicPr>
            <p:cNvPr id="3" name="图片 2" descr="3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19185" cy="9129"/>
            </a:xfrm>
            <a:prstGeom prst="rect">
              <a:avLst/>
            </a:prstGeom>
          </p:spPr>
        </p:pic>
      </p:grpSp>
      <p:sp>
        <p:nvSpPr>
          <p:cNvPr id="5" name="Rectangle 4"/>
          <p:cNvSpPr/>
          <p:nvPr/>
        </p:nvSpPr>
        <p:spPr>
          <a:xfrm>
            <a:off x="2133315" y="753166"/>
            <a:ext cx="8894901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Yêu</a:t>
            </a:r>
            <a:r>
              <a:rPr kumimoji="0" lang="en-US" sz="3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0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cầu</a:t>
            </a:r>
            <a:r>
              <a:rPr kumimoji="0" lang="en-US" sz="3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Thuật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lại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một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hoạt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động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trải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nghiệm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endParaRPr kumimoji="0" lang="vi-VN" sz="3000" b="0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e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</a:t>
            </a:r>
            <a:r>
              <a:rPr kumimoji="0" lang="vi-VN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đã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tham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gia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và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chia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sẻ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suy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nghĩ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cảm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xúc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của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mình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endParaRPr kumimoji="0" lang="vi-VN" sz="3000" b="0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về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hoạt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động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đó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</a:p>
        </p:txBody>
      </p:sp>
      <p:sp>
        <p:nvSpPr>
          <p:cNvPr id="11" name="任意多边形: 形状 29"/>
          <p:cNvSpPr/>
          <p:nvPr/>
        </p:nvSpPr>
        <p:spPr>
          <a:xfrm rot="5400000" flipV="1">
            <a:off x="5633020" y="-3176965"/>
            <a:ext cx="1600587" cy="9337591"/>
          </a:xfrm>
          <a:custGeom>
            <a:avLst/>
            <a:gdLst>
              <a:gd name="connsiteX0" fmla="*/ 0 w 2924174"/>
              <a:gd name="connsiteY0" fmla="*/ 3673430 h 3944911"/>
              <a:gd name="connsiteX1" fmla="*/ 0 w 2924174"/>
              <a:gd name="connsiteY1" fmla="*/ 421421 h 3944911"/>
              <a:gd name="connsiteX2" fmla="*/ 271480 w 2924174"/>
              <a:gd name="connsiteY2" fmla="*/ 149941 h 3944911"/>
              <a:gd name="connsiteX3" fmla="*/ 489488 w 2924174"/>
              <a:gd name="connsiteY3" fmla="*/ 149941 h 3944911"/>
              <a:gd name="connsiteX4" fmla="*/ 576454 w 2924174"/>
              <a:gd name="connsiteY4" fmla="*/ 0 h 3944911"/>
              <a:gd name="connsiteX5" fmla="*/ 663419 w 2924174"/>
              <a:gd name="connsiteY5" fmla="*/ 149941 h 3944911"/>
              <a:gd name="connsiteX6" fmla="*/ 2652694 w 2924174"/>
              <a:gd name="connsiteY6" fmla="*/ 149941 h 3944911"/>
              <a:gd name="connsiteX7" fmla="*/ 2924174 w 2924174"/>
              <a:gd name="connsiteY7" fmla="*/ 421421 h 3944911"/>
              <a:gd name="connsiteX8" fmla="*/ 2924174 w 2924174"/>
              <a:gd name="connsiteY8" fmla="*/ 3673430 h 3944911"/>
              <a:gd name="connsiteX9" fmla="*/ 2652694 w 2924174"/>
              <a:gd name="connsiteY9" fmla="*/ 3944911 h 3944911"/>
              <a:gd name="connsiteX10" fmla="*/ 271480 w 2924174"/>
              <a:gd name="connsiteY10" fmla="*/ 3944911 h 3944911"/>
              <a:gd name="connsiteX11" fmla="*/ 0 w 2924174"/>
              <a:gd name="connsiteY11" fmla="*/ 3673430 h 3944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924174" h="3944911">
                <a:moveTo>
                  <a:pt x="0" y="3673430"/>
                </a:moveTo>
                <a:lnTo>
                  <a:pt x="0" y="421421"/>
                </a:lnTo>
                <a:cubicBezTo>
                  <a:pt x="0" y="271487"/>
                  <a:pt x="121546" y="149941"/>
                  <a:pt x="271480" y="149941"/>
                </a:cubicBezTo>
                <a:lnTo>
                  <a:pt x="489488" y="149941"/>
                </a:lnTo>
                <a:lnTo>
                  <a:pt x="576454" y="0"/>
                </a:lnTo>
                <a:lnTo>
                  <a:pt x="663419" y="149941"/>
                </a:lnTo>
                <a:lnTo>
                  <a:pt x="2652694" y="149941"/>
                </a:lnTo>
                <a:cubicBezTo>
                  <a:pt x="2802628" y="149941"/>
                  <a:pt x="2924174" y="271487"/>
                  <a:pt x="2924174" y="421421"/>
                </a:cubicBezTo>
                <a:lnTo>
                  <a:pt x="2924174" y="3673430"/>
                </a:lnTo>
                <a:cubicBezTo>
                  <a:pt x="2924174" y="3823364"/>
                  <a:pt x="2802628" y="3944911"/>
                  <a:pt x="2652694" y="3944911"/>
                </a:cubicBezTo>
                <a:lnTo>
                  <a:pt x="271480" y="3944911"/>
                </a:lnTo>
                <a:cubicBezTo>
                  <a:pt x="121546" y="3944911"/>
                  <a:pt x="0" y="3823364"/>
                  <a:pt x="0" y="3673430"/>
                </a:cubicBezTo>
                <a:close/>
              </a:path>
            </a:pathLst>
          </a:custGeom>
          <a:noFill/>
          <a:ln w="44450">
            <a:solidFill>
              <a:srgbClr val="4093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105号-简雅黑" panose="00000500000000000000" charset="-122"/>
              <a:ea typeface="字魂105号-简雅黑" panose="00000500000000000000" charset="-122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427853" y="2452178"/>
            <a:ext cx="44961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 trải nghiệm đó có thể là: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322440" y="5627039"/>
            <a:ext cx="36206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Đan len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952886" y="5786385"/>
            <a:ext cx="36206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Trải nghiệm làm gốm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70" t="8280" r="4865" b="7954"/>
          <a:stretch/>
        </p:blipFill>
        <p:spPr>
          <a:xfrm>
            <a:off x="1636298" y="3002024"/>
            <a:ext cx="3427235" cy="260449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74" t="14805" r="6844" b="10842"/>
          <a:stretch/>
        </p:blipFill>
        <p:spPr>
          <a:xfrm>
            <a:off x="5556587" y="2913843"/>
            <a:ext cx="3932706" cy="2872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4613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0" y="0"/>
            <a:ext cx="12181840" cy="6911340"/>
            <a:chOff x="0" y="0"/>
            <a:chExt cx="19184" cy="10884"/>
          </a:xfrm>
        </p:grpSpPr>
        <p:pic>
          <p:nvPicPr>
            <p:cNvPr id="6" name="图片 5" descr="3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5114"/>
              <a:ext cx="19185" cy="5771"/>
            </a:xfrm>
            <a:prstGeom prst="rect">
              <a:avLst/>
            </a:prstGeom>
          </p:spPr>
        </p:pic>
        <p:sp>
          <p:nvSpPr>
            <p:cNvPr id="2" name="矩形 1"/>
            <p:cNvSpPr/>
            <p:nvPr/>
          </p:nvSpPr>
          <p:spPr>
            <a:xfrm>
              <a:off x="977" y="1019"/>
              <a:ext cx="17349" cy="888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/>
                <a:cs typeface="+mn-cs"/>
              </a:endParaRPr>
            </a:p>
          </p:txBody>
        </p:sp>
        <p:pic>
          <p:nvPicPr>
            <p:cNvPr id="3" name="图片 2" descr="3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19185" cy="9129"/>
            </a:xfrm>
            <a:prstGeom prst="rect">
              <a:avLst/>
            </a:prstGeom>
          </p:spPr>
        </p:pic>
      </p:grpSp>
      <p:pic>
        <p:nvPicPr>
          <p:cNvPr id="4" name="图形 3" descr="C:\Users\Am'be'r\Desktop\千库网_手绘致青春毕业生_元素编号12874323.png千库网_手绘致青春毕业生_元素编号1287432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-227532" y="2594147"/>
            <a:ext cx="3788410" cy="378904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428879" y="922404"/>
            <a:ext cx="8894901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Yêu</a:t>
            </a:r>
            <a:r>
              <a:rPr kumimoji="0" lang="en-US" sz="3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0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cầu</a:t>
            </a:r>
            <a:r>
              <a:rPr kumimoji="0" lang="en-US" sz="3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Thuật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lại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một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hoạt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động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trải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nghiệm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endParaRPr kumimoji="0" lang="vi-VN" sz="3000" b="0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e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</a:t>
            </a:r>
            <a:r>
              <a:rPr kumimoji="0" lang="vi-VN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đã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tham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gia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và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chia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sẻ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suy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nghĩ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cảm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xúc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của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mình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endParaRPr kumimoji="0" lang="vi-VN" sz="3000" b="0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về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hoạt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động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đó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</a:p>
        </p:txBody>
      </p:sp>
      <p:sp>
        <p:nvSpPr>
          <p:cNvPr id="11" name="任意多边形: 形状 29"/>
          <p:cNvSpPr/>
          <p:nvPr/>
        </p:nvSpPr>
        <p:spPr>
          <a:xfrm rot="5400000" flipV="1">
            <a:off x="5928584" y="-3007727"/>
            <a:ext cx="1600587" cy="9337591"/>
          </a:xfrm>
          <a:custGeom>
            <a:avLst/>
            <a:gdLst>
              <a:gd name="connsiteX0" fmla="*/ 0 w 2924174"/>
              <a:gd name="connsiteY0" fmla="*/ 3673430 h 3944911"/>
              <a:gd name="connsiteX1" fmla="*/ 0 w 2924174"/>
              <a:gd name="connsiteY1" fmla="*/ 421421 h 3944911"/>
              <a:gd name="connsiteX2" fmla="*/ 271480 w 2924174"/>
              <a:gd name="connsiteY2" fmla="*/ 149941 h 3944911"/>
              <a:gd name="connsiteX3" fmla="*/ 489488 w 2924174"/>
              <a:gd name="connsiteY3" fmla="*/ 149941 h 3944911"/>
              <a:gd name="connsiteX4" fmla="*/ 576454 w 2924174"/>
              <a:gd name="connsiteY4" fmla="*/ 0 h 3944911"/>
              <a:gd name="connsiteX5" fmla="*/ 663419 w 2924174"/>
              <a:gd name="connsiteY5" fmla="*/ 149941 h 3944911"/>
              <a:gd name="connsiteX6" fmla="*/ 2652694 w 2924174"/>
              <a:gd name="connsiteY6" fmla="*/ 149941 h 3944911"/>
              <a:gd name="connsiteX7" fmla="*/ 2924174 w 2924174"/>
              <a:gd name="connsiteY7" fmla="*/ 421421 h 3944911"/>
              <a:gd name="connsiteX8" fmla="*/ 2924174 w 2924174"/>
              <a:gd name="connsiteY8" fmla="*/ 3673430 h 3944911"/>
              <a:gd name="connsiteX9" fmla="*/ 2652694 w 2924174"/>
              <a:gd name="connsiteY9" fmla="*/ 3944911 h 3944911"/>
              <a:gd name="connsiteX10" fmla="*/ 271480 w 2924174"/>
              <a:gd name="connsiteY10" fmla="*/ 3944911 h 3944911"/>
              <a:gd name="connsiteX11" fmla="*/ 0 w 2924174"/>
              <a:gd name="connsiteY11" fmla="*/ 3673430 h 3944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924174" h="3944911">
                <a:moveTo>
                  <a:pt x="0" y="3673430"/>
                </a:moveTo>
                <a:lnTo>
                  <a:pt x="0" y="421421"/>
                </a:lnTo>
                <a:cubicBezTo>
                  <a:pt x="0" y="271487"/>
                  <a:pt x="121546" y="149941"/>
                  <a:pt x="271480" y="149941"/>
                </a:cubicBezTo>
                <a:lnTo>
                  <a:pt x="489488" y="149941"/>
                </a:lnTo>
                <a:lnTo>
                  <a:pt x="576454" y="0"/>
                </a:lnTo>
                <a:lnTo>
                  <a:pt x="663419" y="149941"/>
                </a:lnTo>
                <a:lnTo>
                  <a:pt x="2652694" y="149941"/>
                </a:lnTo>
                <a:cubicBezTo>
                  <a:pt x="2802628" y="149941"/>
                  <a:pt x="2924174" y="271487"/>
                  <a:pt x="2924174" y="421421"/>
                </a:cubicBezTo>
                <a:lnTo>
                  <a:pt x="2924174" y="3673430"/>
                </a:lnTo>
                <a:cubicBezTo>
                  <a:pt x="2924174" y="3823364"/>
                  <a:pt x="2802628" y="3944911"/>
                  <a:pt x="2652694" y="3944911"/>
                </a:cubicBezTo>
                <a:lnTo>
                  <a:pt x="271480" y="3944911"/>
                </a:lnTo>
                <a:cubicBezTo>
                  <a:pt x="121546" y="3944911"/>
                  <a:pt x="0" y="3823364"/>
                  <a:pt x="0" y="3673430"/>
                </a:cubicBezTo>
                <a:close/>
              </a:path>
            </a:pathLst>
          </a:custGeom>
          <a:noFill/>
          <a:ln w="44450">
            <a:solidFill>
              <a:srgbClr val="4093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105号-简雅黑" panose="00000500000000000000" charset="-122"/>
              <a:ea typeface="字魂105号-简雅黑" panose="00000500000000000000" charset="-122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775868" y="3185760"/>
            <a:ext cx="8755264" cy="29546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Dựa vào </a:t>
            </a:r>
            <a:r>
              <a:rPr kumimoji="0" lang="vi-VN" sz="24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dàn ý đã lập ở hoạt động </a:t>
            </a:r>
            <a:r>
              <a:rPr kumimoji="0" lang="vi-VN" sz="2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Viết</a:t>
            </a:r>
            <a:r>
              <a:rPr kumimoji="0" lang="vi-VN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em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hãy thuật </a:t>
            </a:r>
            <a:r>
              <a:rPr kumimoji="0" lang="vi-VN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lại hoạt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động trải nghiệm theo yêu cầu. 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- Khi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nói, cần thể hiện cảm xúc của mình qua giọng nói, cử chỉ, điệu bộ,... để người nghe cảm nhận được hoạt động </a:t>
            </a:r>
            <a:r>
              <a:rPr kumimoji="0" lang="vi-VN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trải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nghiệm đó thực sự đáng nhớ đối với em.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-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Để làm bật nội dung của hoạt động trải nghiệm em đã tham gia, có thể kết hợp sử dụng tranh ảnh, sơ đồ, đồ vật,...</a:t>
            </a: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 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593542" y="2576069"/>
            <a:ext cx="17641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1. NÓI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4145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3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2475" cy="5796915"/>
          </a:xfrm>
          <a:prstGeom prst="rect">
            <a:avLst/>
          </a:prstGeom>
        </p:spPr>
      </p:pic>
      <p:pic>
        <p:nvPicPr>
          <p:cNvPr id="5" name="图片 4" descr="3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247390"/>
            <a:ext cx="12182475" cy="3664585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3489117" y="3272407"/>
            <a:ext cx="5581731" cy="3716305"/>
            <a:chOff x="2620437" y="1941519"/>
            <a:chExt cx="6785966" cy="5039949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4C236A29-BDB1-9AE8-A2ED-171B09B267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57164"/>
            <a:stretch/>
          </p:blipFill>
          <p:spPr>
            <a:xfrm>
              <a:off x="2620437" y="1941519"/>
              <a:ext cx="3841060" cy="5039949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F3982F99-2B72-6355-3301-8FEE155BFA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54148" t="519" r="3016" b="-519"/>
            <a:stretch/>
          </p:blipFill>
          <p:spPr>
            <a:xfrm>
              <a:off x="6001407" y="1941519"/>
              <a:ext cx="3404996" cy="5039949"/>
            </a:xfrm>
            <a:prstGeom prst="rect">
              <a:avLst/>
            </a:prstGeom>
          </p:spPr>
        </p:pic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97418" y="51397"/>
            <a:ext cx="8187638" cy="2225233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1746334" y="1039930"/>
            <a:ext cx="943032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Hai bạn cùng bàn hãy nói cho nhau nghe về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trải nghiệm của bản thân nhé!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/>
        </p:nvSpPr>
        <p:spPr>
          <a:xfrm>
            <a:off x="9701315" y="5765622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 dirty="0" err="1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540" b="0" i="0" u="none" strike="noStrike" kern="1200" cap="none" spc="0" normalizeH="0" baseline="0" noProof="0" dirty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975169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431</Words>
  <Application>Microsoft Office PowerPoint</Application>
  <PresentationFormat>Widescreen</PresentationFormat>
  <Paragraphs>43</Paragraphs>
  <Slides>13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4" baseType="lpstr">
      <vt:lpstr>#9Slide07 HoneyCream</vt:lpstr>
      <vt:lpstr>Arial</vt:lpstr>
      <vt:lpstr>Calibri</vt:lpstr>
      <vt:lpstr>Calibri Light</vt:lpstr>
      <vt:lpstr>Cambria</vt:lpstr>
      <vt:lpstr>等线</vt:lpstr>
      <vt:lpstr>OpenSans</vt:lpstr>
      <vt:lpstr>Times New Roman</vt:lpstr>
      <vt:lpstr>字魂105号-简雅黑</vt:lpstr>
      <vt:lpstr>小单纯体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Administrator</cp:lastModifiedBy>
  <cp:revision>3</cp:revision>
  <dcterms:created xsi:type="dcterms:W3CDTF">2023-09-08T03:53:36Z</dcterms:created>
  <dcterms:modified xsi:type="dcterms:W3CDTF">2023-09-08T04:13:21Z</dcterms:modified>
</cp:coreProperties>
</file>