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50" r:id="rId8"/>
  </p:sldMasterIdLst>
  <p:notesMasterIdLst>
    <p:notesMasterId r:id="rId27"/>
  </p:notesMasterIdLst>
  <p:handoutMasterIdLst>
    <p:handoutMasterId r:id="rId28"/>
  </p:handoutMasterIdLst>
  <p:sldIdLst>
    <p:sldId id="256" r:id="rId9"/>
    <p:sldId id="257" r:id="rId10"/>
    <p:sldId id="258" r:id="rId11"/>
    <p:sldId id="286" r:id="rId12"/>
    <p:sldId id="287" r:id="rId13"/>
    <p:sldId id="288" r:id="rId14"/>
    <p:sldId id="289" r:id="rId15"/>
    <p:sldId id="290" r:id="rId16"/>
    <p:sldId id="293" r:id="rId17"/>
    <p:sldId id="291" r:id="rId18"/>
    <p:sldId id="277" r:id="rId19"/>
    <p:sldId id="270" r:id="rId20"/>
    <p:sldId id="281" r:id="rId21"/>
    <p:sldId id="282" r:id="rId22"/>
    <p:sldId id="260" r:id="rId23"/>
    <p:sldId id="284" r:id="rId24"/>
    <p:sldId id="278" r:id="rId25"/>
    <p:sldId id="26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A91E"/>
    <a:srgbClr val="E1AA01"/>
    <a:srgbClr val="CBA07C"/>
    <a:srgbClr val="4EB568"/>
    <a:srgbClr val="00A661"/>
    <a:srgbClr val="FEC70A"/>
    <a:srgbClr val="359D92"/>
    <a:srgbClr val="46C1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6" d="100"/>
          <a:sy n="66"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2023/10/13</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 cô nhấn vào con thú để đến câu hỏi.</a:t>
            </a:r>
          </a:p>
          <a:p>
            <a:r>
              <a:rPr lang="vi-VN" dirty="0" smtClean="0"/>
              <a:t>Nhấn vào ngôi sao để đi đến bài mới.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7005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Thầy cô nhấn vào ngôi sao để quay lại.</a:t>
            </a:r>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9173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8.xml"/><Relationship Id="rId4" Type="http://schemas.openxmlformats.org/officeDocument/2006/relationships/hyperlink" Target="https://www.facebook.com/groups/629898828017053"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cSld>
  <p:clrMapOvr>
    <a:masterClrMapping/>
  </p:clrMapOvr>
  <p:transition>
    <p:random/>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28075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29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124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660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495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29946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79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71462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17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2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375317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165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04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187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43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167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73084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839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9668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85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2497018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8460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0464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2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5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98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39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90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710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48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0933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84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0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587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710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97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354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2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508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93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519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0874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40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33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09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685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39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58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5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166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6301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76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10E2BBE-ACA6-A6B3-FA7C-0FA11CB02A0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2117322C-AD8C-4C5B-A180-D4FABD767C09}"/>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8723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54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585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50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843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6971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02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9693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3EBE67-3FF4-05D7-7E09-B7AC946DA1E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4E46F582-CC2C-A557-2321-B670A0E6B98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F5D13CD-FF2C-B5EA-243D-0958ABC299A4}"/>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99013109"/>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4207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086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268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91308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55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random/>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97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21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181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209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9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hyperlink" Target="https://www.facebook.com/groups/629898828017053"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hyperlink" Target="https://www.facebook.com/groups/629898828017053"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82304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086867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647243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254353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7647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465730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44D49-4A75-3DC5-A873-9E3D9785B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2D8A8-6664-8860-AA0C-7EF177F587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FB03A-6587-FBCA-342D-616959AF1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56B025-50F8-44BD-F37E-858F46B7C3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87AAC8-9114-4A33-35C0-690626FF59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93A2D-9705-CA87-EF4E-57B830699D8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0FE3E0AE-EEDB-C72B-95FF-A600F6A0D31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7B0ABF32-D748-1FD8-C550-F97FE17EE6C3}"/>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51EB6EB-F7F5-1352-4148-5C739A39C944}"/>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344340CC-1019-7133-A8B8-F6F8128E4AA4}"/>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11578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8.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44.emf"/><Relationship Id="rId5" Type="http://schemas.microsoft.com/office/2007/relationships/hdphoto" Target="../media/hdphoto1.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slideLayout" Target="../slideLayouts/slideLayout14.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1.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9.xml"/><Relationship Id="rId1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7.png"/><Relationship Id="rId1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slide" Target="slide8.xml"/><Relationship Id="rId5" Type="http://schemas.openxmlformats.org/officeDocument/2006/relationships/image" Target="../media/image25.png"/><Relationship Id="rId15" Type="http://schemas.openxmlformats.org/officeDocument/2006/relationships/slide" Target="slide6.xml"/><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audio" Target="../media/audio4.wav"/><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51.xml"/><Relationship Id="rId6" Type="http://schemas.openxmlformats.org/officeDocument/2006/relationships/image" Target="../media/image33.png"/><Relationship Id="rId11" Type="http://schemas.openxmlformats.org/officeDocument/2006/relationships/slide" Target="slide5.xml"/><Relationship Id="rId5" Type="http://schemas.openxmlformats.org/officeDocument/2006/relationships/image" Target="../media/image32.png"/><Relationship Id="rId10"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62.xml"/><Relationship Id="rId6" Type="http://schemas.openxmlformats.org/officeDocument/2006/relationships/image" Target="../media/image33.png"/><Relationship Id="rId11" Type="http://schemas.openxmlformats.org/officeDocument/2006/relationships/slide" Target="slide5.xml"/><Relationship Id="rId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84.xml"/><Relationship Id="rId6" Type="http://schemas.openxmlformats.org/officeDocument/2006/relationships/image" Target="../media/image33.png"/><Relationship Id="rId11" Type="http://schemas.openxmlformats.org/officeDocument/2006/relationships/slide" Target="slide5.xml"/><Relationship Id="rId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5"/>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6"/>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7"/>
          <a:srcRect l="11471" t="26223" r="12879" b="20562"/>
          <a:stretch>
            <a:fillRect/>
          </a:stretch>
        </p:blipFill>
        <p:spPr>
          <a:xfrm>
            <a:off x="2346622" y="46759"/>
            <a:ext cx="10034905" cy="6377940"/>
          </a:xfrm>
          <a:prstGeom prst="rect">
            <a:avLst/>
          </a:prstGeom>
        </p:spPr>
      </p:pic>
      <p:pic>
        <p:nvPicPr>
          <p:cNvPr id="10" name="图片 9" descr="23"/>
          <p:cNvPicPr>
            <a:picLocks noChangeAspect="1"/>
          </p:cNvPicPr>
          <p:nvPr/>
        </p:nvPicPr>
        <p:blipFill>
          <a:blip r:embed="rId8"/>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9"/>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10"/>
          <a:srcRect l="27809" t="13662" r="46755" b="20190"/>
          <a:stretch>
            <a:fillRect/>
          </a:stretch>
        </p:blipFill>
        <p:spPr>
          <a:xfrm>
            <a:off x="0" y="1920875"/>
            <a:ext cx="5207000" cy="4937125"/>
          </a:xfrm>
          <a:prstGeom prst="rect">
            <a:avLst/>
          </a:prstGeom>
        </p:spPr>
      </p:pic>
      <p:pic>
        <p:nvPicPr>
          <p:cNvPr id="5" name="图片 4" descr="5"/>
          <p:cNvPicPr>
            <a:picLocks noChangeAspect="1"/>
          </p:cNvPicPr>
          <p:nvPr/>
        </p:nvPicPr>
        <p:blipFill>
          <a:blip r:embed="rId11"/>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2"/>
          <a:srcRect b="66182"/>
          <a:stretch>
            <a:fillRect/>
          </a:stretch>
        </p:blipFill>
        <p:spPr>
          <a:xfrm>
            <a:off x="0" y="0"/>
            <a:ext cx="12192000" cy="1381760"/>
          </a:xfrm>
          <a:prstGeom prst="rect">
            <a:avLst/>
          </a:prstGeom>
        </p:spPr>
      </p:pic>
      <p:sp>
        <p:nvSpPr>
          <p:cNvPr id="26" name="文本框 44"/>
          <p:cNvSpPr txBox="1"/>
          <p:nvPr>
            <p:custDataLst>
              <p:tags r:id="rId1"/>
            </p:custDataLst>
          </p:nvPr>
        </p:nvSpPr>
        <p:spPr>
          <a:xfrm>
            <a:off x="9882411" y="1746250"/>
            <a:ext cx="1293908" cy="1861185"/>
          </a:xfrm>
          <a:prstGeom prst="rect">
            <a:avLst/>
          </a:prstGeom>
          <a:noFill/>
          <a:ln>
            <a:noFill/>
          </a:ln>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en-US" altLang="zh-CN" sz="11500" spc="431" dirty="0" err="1">
              <a:solidFill>
                <a:srgbClr val="FEC70A"/>
              </a:solidFill>
              <a:latin typeface="字魂64号-萌趣软糖体" panose="00000500000000000000" charset="-122"/>
              <a:ea typeface="字魂64号-萌趣软糖体" panose="00000500000000000000" charset="-122"/>
              <a:cs typeface="+mn-ea"/>
              <a:sym typeface="+mn-lt"/>
            </a:endParaRPr>
          </a:p>
        </p:txBody>
      </p:sp>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19">
            <a:extLst>
              <a:ext uri="{FF2B5EF4-FFF2-40B4-BE49-F238E27FC236}">
                <a16:creationId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2739736" y="4252826"/>
            <a:ext cx="767533" cy="769824"/>
          </a:xfrm>
          <a:prstGeom prst="rect">
            <a:avLst/>
          </a:prstGeom>
        </p:spPr>
      </p:pic>
      <p:sp>
        <p:nvSpPr>
          <p:cNvPr id="23"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5" name="Picture 24">
            <a:extLst>
              <a:ext uri="{FF2B5EF4-FFF2-40B4-BE49-F238E27FC236}">
                <a16:creationId xmlns:a16="http://schemas.microsoft.com/office/drawing/2014/main"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7" name="Picture 6"/>
          <p:cNvPicPr>
            <a:picLocks noChangeAspect="1"/>
          </p:cNvPicPr>
          <p:nvPr/>
        </p:nvPicPr>
        <p:blipFill rotWithShape="1">
          <a:blip r:embed="rId16"/>
          <a:srcRect b="40029"/>
          <a:stretch/>
        </p:blipFill>
        <p:spPr>
          <a:xfrm>
            <a:off x="3787051" y="827197"/>
            <a:ext cx="9071634" cy="4628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8207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874018" y="1419809"/>
            <a:ext cx="6767147" cy="4090771"/>
          </a:xfrm>
          <a:prstGeom prst="rect">
            <a:avLst/>
          </a:prstGeom>
        </p:spPr>
      </p:pic>
    </p:spTree>
    <p:extLst>
      <p:ext uri="{BB962C8B-B14F-4D97-AF65-F5344CB8AC3E}">
        <p14:creationId xmlns:p14="http://schemas.microsoft.com/office/powerpoint/2010/main" val="3812962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矩形 3"/>
          <p:cNvSpPr/>
          <p:nvPr/>
        </p:nvSpPr>
        <p:spPr>
          <a:xfrm>
            <a:off x="0" y="603250"/>
            <a:ext cx="12192000" cy="5748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593788" y="2774382"/>
            <a:ext cx="662940" cy="620395"/>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a:solidFill>
                  <a:schemeClr val="bg1"/>
                </a:solidFill>
                <a:latin typeface="Cambria" panose="02040503050406030204" pitchFamily="18" charset="0"/>
                <a:ea typeface="Cambria" panose="02040503050406030204" pitchFamily="18" charset="0"/>
                <a:cs typeface="+mn-ea"/>
                <a:sym typeface="+mn-lt"/>
              </a:rPr>
              <a:t>?</a:t>
            </a:r>
            <a:endParaRPr lang="zh-CN" altLang="en-US" sz="3000" b="1" dirty="0" smtClean="0">
              <a:solidFill>
                <a:schemeClr val="bg1"/>
              </a:solidFill>
              <a:latin typeface="Cambria" panose="02040503050406030204" pitchFamily="18" charset="0"/>
              <a:ea typeface="思源黑体 CN Bold" panose="020B0800000000000000" pitchFamily="34" charset="-122"/>
              <a:cs typeface="+mn-ea"/>
              <a:sym typeface="+mn-lt"/>
            </a:endParaRPr>
          </a:p>
        </p:txBody>
      </p:sp>
      <p:sp>
        <p:nvSpPr>
          <p:cNvPr id="13" name="Rectangle 12"/>
          <p:cNvSpPr/>
          <p:nvPr/>
        </p:nvSpPr>
        <p:spPr>
          <a:xfrm>
            <a:off x="420346" y="1112286"/>
            <a:ext cx="11351307" cy="2308324"/>
          </a:xfrm>
          <a:prstGeom prst="rect">
            <a:avLst/>
          </a:prstGeom>
        </p:spPr>
        <p:txBody>
          <a:bodyPr wrap="square">
            <a:spAutoFit/>
          </a:bodyPr>
          <a:lstStyle/>
          <a:p>
            <a:pPr algn="just"/>
            <a:r>
              <a:rPr lang="en-US" sz="3600" b="1" dirty="0" err="1" smtClean="0">
                <a:solidFill>
                  <a:schemeClr val="tx1">
                    <a:lumMod val="75000"/>
                    <a:lumOff val="25000"/>
                  </a:schemeClr>
                </a:solidFill>
                <a:latin typeface="Cambria" panose="02040503050406030204" pitchFamily="18" charset="0"/>
                <a:ea typeface="Cambria" panose="02040503050406030204" pitchFamily="18" charset="0"/>
              </a:rPr>
              <a:t>Biết</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80 kg.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Tổng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bố</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mẹ</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1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tạ</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p>
          <a:p>
            <a:pPr algn="just"/>
            <a:r>
              <a:rPr lang="en-US" sz="3600" b="1" dirty="0" err="1">
                <a:solidFill>
                  <a:schemeClr val="tx1">
                    <a:lumMod val="75000"/>
                    <a:lumOff val="25000"/>
                  </a:schemeClr>
                </a:solidFill>
                <a:latin typeface="Cambria" panose="02040503050406030204" pitchFamily="18" charset="0"/>
                <a:ea typeface="Cambria" panose="02040503050406030204" pitchFamily="18" charset="0"/>
              </a:rPr>
              <a:t>Vậy</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cân</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nặng</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chim</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cánh</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cụt</a:t>
            </a:r>
            <a:r>
              <a:rPr lang="en-US" sz="3600" b="1" dirty="0">
                <a:solidFill>
                  <a:schemeClr val="tx1">
                    <a:lumMod val="75000"/>
                    <a:lumOff val="25000"/>
                  </a:schemeClr>
                </a:solidFill>
                <a:latin typeface="Cambria" panose="02040503050406030204" pitchFamily="18" charset="0"/>
                <a:ea typeface="Cambria" panose="02040503050406030204" pitchFamily="18" charset="0"/>
              </a:rPr>
              <a:t> con </a:t>
            </a:r>
            <a:r>
              <a:rPr lang="en-US" sz="3600" b="1" dirty="0" err="1">
                <a:solidFill>
                  <a:schemeClr val="tx1">
                    <a:lumMod val="75000"/>
                    <a:lumOff val="25000"/>
                  </a:schemeClr>
                </a:solidFill>
                <a:latin typeface="Cambria" panose="02040503050406030204" pitchFamily="18" charset="0"/>
                <a:ea typeface="Cambria" panose="02040503050406030204" pitchFamily="18" charset="0"/>
              </a:rPr>
              <a:t>là</a:t>
            </a:r>
            <a:r>
              <a:rPr lang="en-US"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a:solidFill>
                  <a:schemeClr val="tx1">
                    <a:lumMod val="75000"/>
                    <a:lumOff val="25000"/>
                  </a:schemeClr>
                </a:solidFill>
                <a:latin typeface="Cambria" panose="02040503050406030204" pitchFamily="18" charset="0"/>
                <a:ea typeface="Cambria" panose="02040503050406030204" pitchFamily="18" charset="0"/>
              </a:rPr>
              <a:t> </a:t>
            </a:r>
            <a:r>
              <a:rPr lang="vi-VN"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vi-VN" sz="3600" b="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600" b="1" dirty="0" smtClean="0">
                <a:solidFill>
                  <a:schemeClr val="tx1">
                    <a:lumMod val="75000"/>
                    <a:lumOff val="25000"/>
                  </a:schemeClr>
                </a:solidFill>
                <a:latin typeface="Cambria" panose="02040503050406030204" pitchFamily="18" charset="0"/>
                <a:ea typeface="Cambria" panose="02040503050406030204" pitchFamily="18" charset="0"/>
              </a:rPr>
              <a:t>kg.</a:t>
            </a:r>
            <a:endParaRPr lang="en-US" sz="36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7" name="Rectangle 16"/>
          <p:cNvSpPr/>
          <p:nvPr/>
        </p:nvSpPr>
        <p:spPr>
          <a:xfrm>
            <a:off x="164177" y="3702865"/>
            <a:ext cx="8635323" cy="2123658"/>
          </a:xfrm>
          <a:prstGeom prst="rect">
            <a:avLst/>
          </a:prstGeom>
        </p:spPr>
        <p:txBody>
          <a:bodyPr wrap="square">
            <a:spAutoFit/>
          </a:bodyPr>
          <a:lstStyle/>
          <a:p>
            <a:pPr algn="ctr"/>
            <a:r>
              <a:rPr lang="en-US" sz="4400" dirty="0" err="1">
                <a:solidFill>
                  <a:srgbClr val="002060"/>
                </a:solidFill>
                <a:latin typeface="Cambria" panose="02040503050406030204" pitchFamily="18" charset="0"/>
                <a:ea typeface="Cambria" panose="02040503050406030204" pitchFamily="18" charset="0"/>
              </a:rPr>
              <a:t>Đổi</a:t>
            </a:r>
            <a:r>
              <a:rPr lang="en-US" sz="4400" dirty="0">
                <a:solidFill>
                  <a:srgbClr val="002060"/>
                </a:solidFill>
                <a:latin typeface="Cambria" panose="02040503050406030204" pitchFamily="18" charset="0"/>
                <a:ea typeface="Cambria" panose="02040503050406030204" pitchFamily="18" charset="0"/>
              </a:rPr>
              <a:t>: 1 </a:t>
            </a:r>
            <a:r>
              <a:rPr lang="en-US" sz="4400" dirty="0" err="1">
                <a:solidFill>
                  <a:srgbClr val="002060"/>
                </a:solidFill>
                <a:latin typeface="Cambria" panose="02040503050406030204" pitchFamily="18" charset="0"/>
                <a:ea typeface="Cambria" panose="02040503050406030204" pitchFamily="18" charset="0"/>
              </a:rPr>
              <a:t>tạ</a:t>
            </a:r>
            <a:r>
              <a:rPr lang="en-US" sz="4400" dirty="0">
                <a:solidFill>
                  <a:srgbClr val="002060"/>
                </a:solidFill>
                <a:latin typeface="Cambria" panose="02040503050406030204" pitchFamily="18" charset="0"/>
                <a:ea typeface="Cambria" panose="02040503050406030204" pitchFamily="18" charset="0"/>
              </a:rPr>
              <a:t> = 100 kg</a:t>
            </a:r>
          </a:p>
          <a:p>
            <a:pPr algn="ctr"/>
            <a:r>
              <a:rPr lang="en-US" sz="4400" dirty="0" err="1">
                <a:solidFill>
                  <a:srgbClr val="002060"/>
                </a:solidFill>
                <a:latin typeface="Cambria" panose="02040503050406030204" pitchFamily="18" charset="0"/>
                <a:ea typeface="Cambria" panose="02040503050406030204" pitchFamily="18" charset="0"/>
              </a:rPr>
              <a:t>Cân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nặng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chim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cụt</a:t>
            </a:r>
            <a:r>
              <a:rPr lang="en-US" sz="4400" dirty="0">
                <a:solidFill>
                  <a:srgbClr val="002060"/>
                </a:solidFill>
                <a:latin typeface="Cambria" panose="02040503050406030204" pitchFamily="18" charset="0"/>
                <a:ea typeface="Cambria" panose="02040503050406030204" pitchFamily="18" charset="0"/>
              </a:rPr>
              <a:t> con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endParaRPr lang="vi-VN" sz="4400" dirty="0" smtClean="0">
              <a:solidFill>
                <a:srgbClr val="002060"/>
              </a:solidFill>
              <a:latin typeface="Cambria" panose="02040503050406030204" pitchFamily="18" charset="0"/>
              <a:ea typeface="Cambria" panose="02040503050406030204" pitchFamily="18" charset="0"/>
            </a:endParaRPr>
          </a:p>
          <a:p>
            <a:pPr algn="ctr"/>
            <a:r>
              <a:rPr lang="vi-VN" sz="4400" dirty="0">
                <a:solidFill>
                  <a:srgbClr val="002060"/>
                </a:solidFill>
                <a:latin typeface="Cambria" panose="02040503050406030204" pitchFamily="18" charset="0"/>
                <a:ea typeface="Cambria" panose="02040503050406030204" pitchFamily="18" charset="0"/>
              </a:rPr>
              <a:t> </a:t>
            </a:r>
            <a:r>
              <a:rPr lang="vi-VN" sz="4400" dirty="0" smtClean="0">
                <a:solidFill>
                  <a:srgbClr val="002060"/>
                </a:solidFill>
                <a:latin typeface="Cambria" panose="02040503050406030204" pitchFamily="18" charset="0"/>
                <a:ea typeface="Cambria" panose="02040503050406030204" pitchFamily="18" charset="0"/>
              </a:rPr>
              <a:t> </a:t>
            </a:r>
            <a:r>
              <a:rPr lang="en-US" sz="4400" dirty="0" smtClean="0">
                <a:solidFill>
                  <a:srgbClr val="002060"/>
                </a:solidFill>
                <a:latin typeface="Cambria" panose="02040503050406030204" pitchFamily="18" charset="0"/>
                <a:ea typeface="Cambria" panose="02040503050406030204" pitchFamily="18" charset="0"/>
              </a:rPr>
              <a:t>100 </a:t>
            </a:r>
            <a:r>
              <a:rPr lang="en-US" sz="4400" dirty="0">
                <a:solidFill>
                  <a:srgbClr val="002060"/>
                </a:solidFill>
                <a:latin typeface="Cambria" panose="02040503050406030204" pitchFamily="18" charset="0"/>
                <a:ea typeface="Cambria" panose="02040503050406030204" pitchFamily="18" charset="0"/>
              </a:rPr>
              <a:t>– 80 = 20 (kg</a:t>
            </a:r>
            <a:r>
              <a:rPr lang="en-US" sz="4400" dirty="0" smtClean="0">
                <a:solidFill>
                  <a:srgbClr val="002060"/>
                </a:solidFill>
                <a:latin typeface="Cambria" panose="02040503050406030204" pitchFamily="18" charset="0"/>
                <a:ea typeface="Cambria" panose="02040503050406030204" pitchFamily="18" charset="0"/>
              </a:rPr>
              <a:t>)</a:t>
            </a:r>
            <a:endParaRPr lang="en-US" sz="4400" dirty="0">
              <a:solidFill>
                <a:srgbClr val="002060"/>
              </a:solidFill>
              <a:latin typeface="Cambria" panose="02040503050406030204" pitchFamily="18" charset="0"/>
              <a:ea typeface="Cambria" panose="02040503050406030204" pitchFamily="18" charset="0"/>
            </a:endParaRPr>
          </a:p>
        </p:txBody>
      </p:sp>
      <p:sp>
        <p:nvSpPr>
          <p:cNvPr id="18" name="文本框 19"/>
          <p:cNvSpPr txBox="1"/>
          <p:nvPr/>
        </p:nvSpPr>
        <p:spPr>
          <a:xfrm>
            <a:off x="8593788" y="2752574"/>
            <a:ext cx="739775" cy="664012"/>
          </a:xfrm>
          <a:prstGeom prst="roundRect">
            <a:avLst/>
          </a:prstGeom>
          <a:solidFill>
            <a:srgbClr val="FEC70A"/>
          </a:solidFill>
        </p:spPr>
        <p:txBody>
          <a:bodyPr wrap="square" rtlCol="0" anchor="t">
            <a:spAutoFit/>
          </a:bodyPr>
          <a:lstStyle/>
          <a:p>
            <a:pPr marR="0" algn="ctr" rtl="0">
              <a:lnSpc>
                <a:spcPct val="110000"/>
              </a:lnSpc>
              <a:spcBef>
                <a:spcPts val="0"/>
              </a:spcBef>
            </a:pPr>
            <a:r>
              <a:rPr lang="vi-VN" altLang="zh-CN" sz="3000" b="1" dirty="0" smtClean="0">
                <a:solidFill>
                  <a:schemeClr val="bg1"/>
                </a:solidFill>
                <a:latin typeface="Cambria" panose="02040503050406030204" pitchFamily="18" charset="0"/>
                <a:ea typeface="Cambria" panose="02040503050406030204" pitchFamily="18" charset="0"/>
                <a:cs typeface="+mn-ea"/>
                <a:sym typeface="+mn-lt"/>
              </a:rPr>
              <a:t>20</a:t>
            </a:r>
            <a:endParaRPr lang="zh-CN" altLang="en-US" sz="3000" b="1" dirty="0" smtClean="0">
              <a:solidFill>
                <a:schemeClr val="bg1"/>
              </a:solidFill>
              <a:latin typeface="Cambria" panose="02040503050406030204" pitchFamily="18" charset="0"/>
              <a:ea typeface="思源黑体 CN Bold" panose="020B0800000000000000" pitchFamily="34" charset="-122"/>
              <a:cs typeface="+mn-ea"/>
              <a:sym typeface="+mn-lt"/>
            </a:endParaRPr>
          </a:p>
        </p:txBody>
      </p:sp>
      <p:pic>
        <p:nvPicPr>
          <p:cNvPr id="2" name="Picture 1"/>
          <p:cNvPicPr>
            <a:picLocks noChangeAspect="1"/>
          </p:cNvPicPr>
          <p:nvPr/>
        </p:nvPicPr>
        <p:blipFill>
          <a:blip r:embed="rId4"/>
          <a:stretch>
            <a:fillRect/>
          </a:stretch>
        </p:blipFill>
        <p:spPr>
          <a:xfrm>
            <a:off x="-423576" y="-94396"/>
            <a:ext cx="3633531" cy="2219136"/>
          </a:xfrm>
          <a:prstGeom prst="rect">
            <a:avLst/>
          </a:prstGeom>
        </p:spPr>
      </p:pic>
      <p:pic>
        <p:nvPicPr>
          <p:cNvPr id="1026" name="Picture 2" descr="Chim Cánh Cụt Dễ Thương Hoạt Hình - Miễn Phí vector hình ảnh trên Pixabay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63676" y="3580197"/>
            <a:ext cx="3228324" cy="322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grpId="1" nodeType="clickEffect">
                                  <p:stCondLst>
                                    <p:cond delay="0"/>
                                  </p:stCondLst>
                                  <p:childTnLst>
                                    <p:animEffect transition="out" filter="plus(out)">
                                      <p:cBhvr>
                                        <p:cTn id="19" dur="2000"/>
                                        <p:tgtEl>
                                          <p:spTgt spid="20"/>
                                        </p:tgtEl>
                                      </p:cBhvr>
                                    </p:animEffect>
                                    <p:set>
                                      <p:cBhvr>
                                        <p:cTn id="20" dur="1" fill="hold">
                                          <p:stCondLst>
                                            <p:cond delay="19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grpSp>
        <p:nvGrpSpPr>
          <p:cNvPr id="18" name="组合 2"/>
          <p:cNvGrpSpPr/>
          <p:nvPr/>
        </p:nvGrpSpPr>
        <p:grpSpPr>
          <a:xfrm>
            <a:off x="-15875" y="0"/>
            <a:ext cx="12169140" cy="6197600"/>
            <a:chOff x="80" y="-1374"/>
            <a:chExt cx="19200" cy="9712"/>
          </a:xfrm>
        </p:grpSpPr>
        <p:pic>
          <p:nvPicPr>
            <p:cNvPr id="19" name="图片 5" descr="33"/>
            <p:cNvPicPr>
              <a:picLocks noChangeAspect="1"/>
            </p:cNvPicPr>
            <p:nvPr/>
          </p:nvPicPr>
          <p:blipFill>
            <a:blip r:embed="rId4"/>
            <a:srcRect b="66182"/>
            <a:stretch>
              <a:fillRect/>
            </a:stretch>
          </p:blipFill>
          <p:spPr>
            <a:xfrm>
              <a:off x="80" y="-1374"/>
              <a:ext cx="19200" cy="2176"/>
            </a:xfrm>
            <a:prstGeom prst="rect">
              <a:avLst/>
            </a:prstGeom>
          </p:spPr>
        </p:pic>
        <p:sp>
          <p:nvSpPr>
            <p:cNvPr id="20" name="矩形 3"/>
            <p:cNvSpPr/>
            <p:nvPr/>
          </p:nvSpPr>
          <p:spPr>
            <a:xfrm>
              <a:off x="219" y="-674"/>
              <a:ext cx="18780" cy="9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4"/>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8"/>
          <a:srcRect t="57292"/>
          <a:stretch>
            <a:fillRect/>
          </a:stretch>
        </p:blipFill>
        <p:spPr>
          <a:xfrm flipH="1">
            <a:off x="0" y="4686300"/>
            <a:ext cx="12191365" cy="2171700"/>
          </a:xfrm>
          <a:prstGeom prst="rect">
            <a:avLst/>
          </a:prstGeom>
        </p:spPr>
      </p:pic>
      <p:sp>
        <p:nvSpPr>
          <p:cNvPr id="24" name="文本框 7"/>
          <p:cNvSpPr txBox="1"/>
          <p:nvPr/>
        </p:nvSpPr>
        <p:spPr>
          <a:xfrm>
            <a:off x="1096115" y="1241663"/>
            <a:ext cx="559852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124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+ 76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a:t>
            </a:r>
            <a:endParaRPr kumimoji="0" lang="zh-CN" alt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思源黑体 CN Bold" panose="020B0800000000000000" pitchFamily="34" charset="-122"/>
              <a:cs typeface="+mn-ea"/>
              <a:sym typeface="+mn-lt"/>
            </a:endParaRPr>
          </a:p>
        </p:txBody>
      </p:sp>
      <p:sp>
        <p:nvSpPr>
          <p:cNvPr id="25" name="文本框 7"/>
          <p:cNvSpPr txBox="1"/>
          <p:nvPr/>
        </p:nvSpPr>
        <p:spPr>
          <a:xfrm>
            <a:off x="1111937" y="2237110"/>
            <a:ext cx="5375174"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365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yến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- 199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yến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文本框 7"/>
          <p:cNvSpPr txBox="1"/>
          <p:nvPr/>
        </p:nvSpPr>
        <p:spPr>
          <a:xfrm>
            <a:off x="1096115" y="4190934"/>
            <a:ext cx="55505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x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5</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文本框 7"/>
          <p:cNvSpPr txBox="1"/>
          <p:nvPr/>
        </p:nvSpPr>
        <p:spPr>
          <a:xfrm>
            <a:off x="1111937" y="3232557"/>
            <a:ext cx="5294376" cy="851297"/>
          </a:xfrm>
          <a:prstGeom prst="roundRect">
            <a:avLst/>
          </a:prstGeom>
          <a:noFill/>
        </p:spPr>
        <p:txBody>
          <a:bodyPr wrap="square" rtlCol="0" anchor="t">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8</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6058888" y="2304415"/>
            <a:ext cx="3588032" cy="707886"/>
          </a:xfrm>
          <a:prstGeom prst="rect">
            <a:avLst/>
          </a:prstGeom>
          <a:noFill/>
        </p:spPr>
        <p:txBody>
          <a:bodyPr wrap="square" rtlCol="0">
            <a:spAutoFit/>
          </a:bodyPr>
          <a:lstStyle/>
          <a:p>
            <a:r>
              <a:rPr lang="vi-VN" sz="4000" dirty="0" smtClean="0">
                <a:solidFill>
                  <a:srgbClr val="C00000"/>
                </a:solidFill>
              </a:rPr>
              <a:t>= </a:t>
            </a:r>
            <a:r>
              <a:rPr lang="vi-VN" sz="4000" b="1" dirty="0">
                <a:solidFill>
                  <a:srgbClr val="C00000"/>
                </a:solidFill>
                <a:latin typeface="Cambria" panose="02040503050406030204" pitchFamily="18" charset="0"/>
                <a:ea typeface="Cambria" panose="02040503050406030204" pitchFamily="18" charset="0"/>
              </a:rPr>
              <a:t>166</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yến</a:t>
            </a:r>
            <a:r>
              <a:rPr lang="en-US" sz="2800" b="1" dirty="0">
                <a:solidFill>
                  <a:srgbClr val="C00000"/>
                </a:solidFill>
                <a:latin typeface="Cambria" panose="02040503050406030204" pitchFamily="18" charset="0"/>
                <a:ea typeface="Cambria" panose="02040503050406030204" pitchFamily="18" charset="0"/>
              </a:rPr>
              <a:t>   </a:t>
            </a:r>
            <a:endParaRPr lang="en-US" sz="2800" dirty="0">
              <a:solidFill>
                <a:srgbClr val="C00000"/>
              </a:solidFill>
            </a:endParaRPr>
          </a:p>
        </p:txBody>
      </p:sp>
      <p:sp>
        <p:nvSpPr>
          <p:cNvPr id="28" name="TextBox 27"/>
          <p:cNvSpPr txBox="1"/>
          <p:nvPr/>
        </p:nvSpPr>
        <p:spPr>
          <a:xfrm>
            <a:off x="5789014" y="1246101"/>
            <a:ext cx="2882900" cy="707886"/>
          </a:xfrm>
          <a:prstGeom prst="rect">
            <a:avLst/>
          </a:prstGeom>
          <a:noFill/>
        </p:spPr>
        <p:txBody>
          <a:bodyPr wrap="square" rtlCol="0">
            <a:spAutoFit/>
          </a:bodyPr>
          <a:lstStyle/>
          <a:p>
            <a:r>
              <a:rPr lang="vi-VN" sz="4000" dirty="0" smtClean="0">
                <a:solidFill>
                  <a:srgbClr val="C00000"/>
                </a:solidFill>
              </a:rPr>
              <a:t>= </a:t>
            </a:r>
            <a:r>
              <a:rPr lang="en-US" sz="4000" b="1" dirty="0">
                <a:solidFill>
                  <a:srgbClr val="C00000"/>
                </a:solidFill>
                <a:latin typeface="Cambria" panose="02040503050406030204" pitchFamily="18" charset="0"/>
                <a:ea typeface="Cambria" panose="02040503050406030204" pitchFamily="18" charset="0"/>
              </a:rPr>
              <a:t>200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1" name="TextBox 30"/>
          <p:cNvSpPr txBox="1"/>
          <p:nvPr/>
        </p:nvSpPr>
        <p:spPr>
          <a:xfrm>
            <a:off x="4479389" y="3299862"/>
            <a:ext cx="2882900" cy="707886"/>
          </a:xfrm>
          <a:prstGeom prst="rect">
            <a:avLst/>
          </a:prstGeom>
          <a:noFill/>
        </p:spPr>
        <p:txBody>
          <a:bodyPr wrap="square" rtlCol="0">
            <a:spAutoFit/>
          </a:bodyPr>
          <a:lstStyle/>
          <a:p>
            <a:r>
              <a:rPr lang="vi-VN" sz="4000" dirty="0" smtClean="0">
                <a:solidFill>
                  <a:srgbClr val="C00000"/>
                </a:solidFill>
              </a:rPr>
              <a:t>= </a:t>
            </a:r>
            <a:r>
              <a:rPr lang="vi-VN" sz="4000" b="1" dirty="0" smtClean="0">
                <a:solidFill>
                  <a:srgbClr val="C00000"/>
                </a:solidFill>
                <a:latin typeface="Cambria" panose="02040503050406030204" pitchFamily="18" charset="0"/>
                <a:ea typeface="Cambria" panose="02040503050406030204" pitchFamily="18" charset="0"/>
              </a:rPr>
              <a:t>3</a:t>
            </a:r>
            <a:r>
              <a:rPr lang="en-US" sz="4000" b="1" dirty="0" smtClean="0">
                <a:solidFill>
                  <a:srgbClr val="C00000"/>
                </a:solidFill>
                <a:latin typeface="Cambria" panose="02040503050406030204" pitchFamily="18" charset="0"/>
                <a:ea typeface="Cambria" panose="02040503050406030204" pitchFamily="18" charset="0"/>
              </a:rPr>
              <a:t>00 </a:t>
            </a:r>
            <a:r>
              <a:rPr lang="en-US" sz="4000" b="1" dirty="0" err="1" smtClean="0">
                <a:solidFill>
                  <a:srgbClr val="C00000"/>
                </a:solidFill>
                <a:latin typeface="Cambria" panose="02040503050406030204" pitchFamily="18" charset="0"/>
                <a:ea typeface="Cambria" panose="02040503050406030204" pitchFamily="18" charset="0"/>
              </a:rPr>
              <a:t>tạ</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sp>
        <p:nvSpPr>
          <p:cNvPr id="33" name="TextBox 32"/>
          <p:cNvSpPr txBox="1"/>
          <p:nvPr/>
        </p:nvSpPr>
        <p:spPr>
          <a:xfrm>
            <a:off x="4315410" y="4262639"/>
            <a:ext cx="2882900" cy="707886"/>
          </a:xfrm>
          <a:prstGeom prst="rect">
            <a:avLst/>
          </a:prstGeom>
          <a:noFill/>
        </p:spPr>
        <p:txBody>
          <a:bodyPr wrap="square" rtlCol="0">
            <a:spAutoFit/>
          </a:bodyPr>
          <a:lstStyle/>
          <a:p>
            <a:r>
              <a:rPr lang="vi-VN" sz="4000" dirty="0" smtClean="0">
                <a:solidFill>
                  <a:srgbClr val="C00000"/>
                </a:solidFill>
              </a:rPr>
              <a:t>= </a:t>
            </a:r>
            <a:r>
              <a:rPr lang="vi-VN" sz="4000" b="1" dirty="0" smtClean="0">
                <a:solidFill>
                  <a:srgbClr val="C00000"/>
                </a:solidFill>
                <a:latin typeface="Cambria" panose="02040503050406030204" pitchFamily="18" charset="0"/>
                <a:ea typeface="Cambria" panose="02040503050406030204" pitchFamily="18" charset="0"/>
              </a:rPr>
              <a:t>1</a:t>
            </a:r>
            <a:r>
              <a:rPr lang="en-US" sz="4000" b="1" dirty="0" smtClean="0">
                <a:solidFill>
                  <a:srgbClr val="C00000"/>
                </a:solidFill>
                <a:latin typeface="Cambria" panose="02040503050406030204" pitchFamily="18" charset="0"/>
                <a:ea typeface="Cambria" panose="02040503050406030204" pitchFamily="18" charset="0"/>
              </a:rPr>
              <a:t>00 </a:t>
            </a:r>
            <a:r>
              <a:rPr lang="en-US" sz="4000" b="1" dirty="0" err="1">
                <a:solidFill>
                  <a:srgbClr val="C00000"/>
                </a:solidFill>
                <a:latin typeface="Cambria" panose="02040503050406030204" pitchFamily="18" charset="0"/>
                <a:ea typeface="Cambria" panose="02040503050406030204" pitchFamily="18" charset="0"/>
              </a:rPr>
              <a:t>tấn</a:t>
            </a:r>
            <a:r>
              <a:rPr lang="en-US" sz="4000" b="1" dirty="0">
                <a:solidFill>
                  <a:srgbClr val="C00000"/>
                </a:solidFill>
                <a:latin typeface="Cambria" panose="02040503050406030204" pitchFamily="18" charset="0"/>
                <a:ea typeface="Cambria" panose="02040503050406030204" pitchFamily="18" charset="0"/>
              </a:rPr>
              <a:t>   </a:t>
            </a:r>
            <a:endParaRPr lang="en-US" sz="4000" dirty="0">
              <a:solidFill>
                <a:srgbClr val="C00000"/>
              </a:solidFill>
            </a:endParaRPr>
          </a:p>
        </p:txBody>
      </p:sp>
      <p:pic>
        <p:nvPicPr>
          <p:cNvPr id="3" name="Picture 2"/>
          <p:cNvPicPr>
            <a:picLocks noChangeAspect="1"/>
          </p:cNvPicPr>
          <p:nvPr/>
        </p:nvPicPr>
        <p:blipFill>
          <a:blip r:embed="rId9"/>
          <a:stretch>
            <a:fillRect/>
          </a:stretch>
        </p:blipFill>
        <p:spPr>
          <a:xfrm>
            <a:off x="1111937" y="241952"/>
            <a:ext cx="4176122" cy="1676545"/>
          </a:xfrm>
          <a:prstGeom prst="rect">
            <a:avLst/>
          </a:prstGeom>
        </p:spPr>
      </p:pic>
    </p:spTree>
    <p:extLst>
      <p:ext uri="{BB962C8B-B14F-4D97-AF65-F5344CB8AC3E}">
        <p14:creationId xmlns:p14="http://schemas.microsoft.com/office/powerpoint/2010/main" val="294367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9" grpId="0"/>
      <p:bldP spid="21" grpId="0"/>
      <p:bldP spid="28"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5"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230557" y="5322749"/>
            <a:ext cx="10309063" cy="1815882"/>
          </a:xfrm>
          <a:prstGeom prst="rect">
            <a:avLst/>
          </a:prstGeom>
        </p:spPr>
        <p:txBody>
          <a:bodyPr wrap="square">
            <a:spAutoFit/>
          </a:bodyPr>
          <a:lstStyle/>
          <a:p>
            <a:pPr algn="ctr"/>
            <a:r>
              <a:rPr lang="vi-VN" sz="2800" b="1" i="1" dirty="0" smtClean="0">
                <a:solidFill>
                  <a:srgbClr val="002060"/>
                </a:solidFill>
                <a:latin typeface="Cambria" panose="02040503050406030204" pitchFamily="18" charset="0"/>
                <a:ea typeface="Cambria" panose="02040503050406030204" pitchFamily="18" charset="0"/>
              </a:rPr>
              <a:t>Vì </a:t>
            </a:r>
            <a:r>
              <a:rPr lang="vi-VN" sz="2800" b="1" i="1" dirty="0">
                <a:solidFill>
                  <a:srgbClr val="002060"/>
                </a:solidFill>
                <a:latin typeface="Cambria" panose="02040503050406030204" pitchFamily="18" charset="0"/>
                <a:ea typeface="Cambria" panose="02040503050406030204" pitchFamily="18" charset="0"/>
              </a:rPr>
              <a:t>voi con không được đi qua cây cầu ghi số đo bé hơn cân nặng của nó nên voi con phải đi qua cầu ghi 2 tạ, 1 tấn và 160 kg.</a:t>
            </a:r>
          </a:p>
          <a:p>
            <a:pPr algn="ctr"/>
            <a:r>
              <a:rPr lang="vi-VN" sz="2800" b="1" i="1" dirty="0">
                <a:solidFill>
                  <a:srgbClr val="002060"/>
                </a:solidFill>
                <a:latin typeface="Cambria" panose="02040503050406030204" pitchFamily="18" charset="0"/>
                <a:ea typeface="Cambria" panose="02040503050406030204" pitchFamily="18" charset="0"/>
              </a:rPr>
              <a:t/>
            </a:r>
            <a:br>
              <a:rPr lang="vi-VN" sz="2800" b="1" i="1" dirty="0">
                <a:solidFill>
                  <a:srgbClr val="002060"/>
                </a:solidFill>
                <a:latin typeface="Cambria" panose="02040503050406030204" pitchFamily="18" charset="0"/>
                <a:ea typeface="Cambria" panose="02040503050406030204" pitchFamily="18" charset="0"/>
              </a:rPr>
            </a:br>
            <a:endParaRPr lang="en-US" sz="2800" b="1" i="1" dirty="0">
              <a:solidFill>
                <a:srgbClr val="00206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725843" y="823395"/>
            <a:ext cx="5391065" cy="3114577"/>
          </a:xfrm>
          <a:prstGeom prst="rect">
            <a:avLst/>
          </a:prstGeom>
          <a:ln>
            <a:noFill/>
          </a:ln>
          <a:effectLst>
            <a:softEdge rad="112500"/>
          </a:effectLst>
        </p:spPr>
      </p:pic>
      <p:pic>
        <p:nvPicPr>
          <p:cNvPr id="9"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96124" y="1049972"/>
            <a:ext cx="6941221" cy="3010268"/>
          </a:xfrm>
          <a:prstGeom prst="rect">
            <a:avLst/>
          </a:prstGeom>
        </p:spPr>
      </p:pic>
      <p:sp>
        <p:nvSpPr>
          <p:cNvPr id="10" name="Rectangle 9"/>
          <p:cNvSpPr/>
          <p:nvPr/>
        </p:nvSpPr>
        <p:spPr>
          <a:xfrm>
            <a:off x="803565" y="1800884"/>
            <a:ext cx="5791199" cy="1862048"/>
          </a:xfrm>
          <a:prstGeom prst="rect">
            <a:avLst/>
          </a:prstGeom>
        </p:spPr>
        <p:txBody>
          <a:bodyPr wrap="square">
            <a:spAutoFit/>
          </a:bodyPr>
          <a:lstStyle/>
          <a:p>
            <a:pPr algn="just"/>
            <a:r>
              <a:rPr lang="vi-VN" sz="2300" b="1" dirty="0">
                <a:solidFill>
                  <a:srgbClr val="000000"/>
                </a:solidFill>
                <a:latin typeface="Cambria" panose="02040503050406030204" pitchFamily="18" charset="0"/>
                <a:ea typeface="Cambria" panose="02040503050406030204" pitchFamily="18" charset="0"/>
              </a:rPr>
              <a:t>Có 7 cây cầu như hình vẽ. Biết voi con cân nặng 150 kg. Voi con không được đi qua cây cầu ghi số đo bé hơn cân nặng của nó. Hỏi voi con phải đi qua những cây cầu nào để đi từ bờ bên này sang bờ bên kia</a:t>
            </a:r>
            <a:r>
              <a:rPr lang="vi-VN" sz="2300" b="1" dirty="0" smtClean="0">
                <a:solidFill>
                  <a:srgbClr val="000000"/>
                </a:solidFill>
                <a:latin typeface="Cambria" panose="02040503050406030204" pitchFamily="18" charset="0"/>
                <a:ea typeface="Cambria" panose="02040503050406030204" pitchFamily="18" charset="0"/>
              </a:rPr>
              <a:t>?</a:t>
            </a:r>
            <a:endParaRPr lang="vi-VN" sz="2300" b="1" dirty="0">
              <a:solidFill>
                <a:srgbClr val="000000"/>
              </a:solidFill>
              <a:latin typeface="Cambria" panose="02040503050406030204" pitchFamily="18" charset="0"/>
              <a:ea typeface="Cambria" panose="02040503050406030204" pitchFamily="18" charset="0"/>
            </a:endParaRPr>
          </a:p>
        </p:txBody>
      </p:sp>
      <p:sp>
        <p:nvSpPr>
          <p:cNvPr id="17" name="文本框 7"/>
          <p:cNvSpPr txBox="1"/>
          <p:nvPr/>
        </p:nvSpPr>
        <p:spPr>
          <a:xfrm>
            <a:off x="2336853" y="3949977"/>
            <a:ext cx="6721470" cy="1273985"/>
          </a:xfrm>
          <a:prstGeom prst="roundRect">
            <a:avLst/>
          </a:prstGeom>
          <a:solidFill>
            <a:schemeClr val="accent2">
              <a:lumMod val="40000"/>
              <a:lumOff val="60000"/>
            </a:schemeClr>
          </a:solidFill>
        </p:spPr>
        <p:txBody>
          <a:bodyPr wrap="square" rtlCol="0" anchor="t">
            <a:spAutoFit/>
          </a:bodyPr>
          <a:lstStyle/>
          <a:p>
            <a:pPr marR="0" algn="ctr" rtl="0">
              <a:lnSpc>
                <a:spcPct val="110000"/>
              </a:lnSpc>
              <a:spcBef>
                <a:spcPts val="0"/>
              </a:spcBef>
            </a:pPr>
            <a:endParaRPr lang="zh-CN" altLang="en-US" sz="2400" dirty="0" smtClean="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8" name="Rectangle 17"/>
          <p:cNvSpPr/>
          <p:nvPr/>
        </p:nvSpPr>
        <p:spPr>
          <a:xfrm>
            <a:off x="2078983" y="4019665"/>
            <a:ext cx="7237209" cy="1200329"/>
          </a:xfrm>
          <a:prstGeom prst="rect">
            <a:avLst/>
          </a:prstGeom>
        </p:spPr>
        <p:txBody>
          <a:bodyPr wrap="square">
            <a:spAutoFit/>
          </a:bodyPr>
          <a:lstStyle/>
          <a:p>
            <a:pPr algn="ctr"/>
            <a:r>
              <a:rPr lang="vi-VN" sz="2400" b="1" dirty="0">
                <a:solidFill>
                  <a:srgbClr val="000000"/>
                </a:solidFill>
                <a:latin typeface="Cambria" panose="02040503050406030204" pitchFamily="18" charset="0"/>
                <a:ea typeface="Cambria" panose="02040503050406030204" pitchFamily="18" charset="0"/>
              </a:rPr>
              <a:t>Đổi: 1 tạ = 100 kg  ;  1 tạ 40 kg = 140 kg</a:t>
            </a:r>
          </a:p>
          <a:p>
            <a:pPr algn="ctr"/>
            <a:r>
              <a:rPr lang="vi-VN" sz="2400" b="1" dirty="0">
                <a:solidFill>
                  <a:srgbClr val="000000"/>
                </a:solidFill>
                <a:latin typeface="Cambria" panose="02040503050406030204" pitchFamily="18" charset="0"/>
                <a:ea typeface="Cambria" panose="02040503050406030204" pitchFamily="18" charset="0"/>
              </a:rPr>
              <a:t>7 yến = 70 kg   ;  2 tạ = 200 kg</a:t>
            </a:r>
          </a:p>
          <a:p>
            <a:pPr algn="ctr"/>
            <a:r>
              <a:rPr lang="vi-VN" sz="2400" b="1" dirty="0">
                <a:solidFill>
                  <a:srgbClr val="000000"/>
                </a:solidFill>
                <a:latin typeface="Cambria" panose="02040503050406030204" pitchFamily="18" charset="0"/>
                <a:ea typeface="Cambria" panose="02040503050406030204" pitchFamily="18" charset="0"/>
              </a:rPr>
              <a:t>1 tạ 20 kg = 120 kg ;  1 tấn = 1 000 kg</a:t>
            </a:r>
          </a:p>
        </p:txBody>
      </p:sp>
      <p:pic>
        <p:nvPicPr>
          <p:cNvPr id="2" name="Picture 1"/>
          <p:cNvPicPr>
            <a:picLocks noChangeAspect="1"/>
          </p:cNvPicPr>
          <p:nvPr/>
        </p:nvPicPr>
        <p:blipFill>
          <a:blip r:embed="rId7"/>
          <a:stretch>
            <a:fillRect/>
          </a:stretch>
        </p:blipFill>
        <p:spPr>
          <a:xfrm>
            <a:off x="2861280" y="411749"/>
            <a:ext cx="2402032" cy="1670449"/>
          </a:xfrm>
          <a:prstGeom prst="rect">
            <a:avLst/>
          </a:prstGeom>
        </p:spPr>
      </p:pic>
      <p:sp>
        <p:nvSpPr>
          <p:cNvPr id="11" name="Freeform 10"/>
          <p:cNvSpPr/>
          <p:nvPr/>
        </p:nvSpPr>
        <p:spPr>
          <a:xfrm>
            <a:off x="7772807" y="792480"/>
            <a:ext cx="3006965" cy="2804160"/>
          </a:xfrm>
          <a:custGeom>
            <a:avLst/>
            <a:gdLst>
              <a:gd name="connsiteX0" fmla="*/ 2742793 w 3006965"/>
              <a:gd name="connsiteY0" fmla="*/ 2804160 h 2804160"/>
              <a:gd name="connsiteX1" fmla="*/ 2773273 w 3006965"/>
              <a:gd name="connsiteY1" fmla="*/ 1432560 h 2804160"/>
              <a:gd name="connsiteX2" fmla="*/ 243433 w 3006965"/>
              <a:gd name="connsiteY2" fmla="*/ 1295400 h 2804160"/>
              <a:gd name="connsiteX3" fmla="*/ 243433 w 3006965"/>
              <a:gd name="connsiteY3" fmla="*/ 0 h 2804160"/>
            </a:gdLst>
            <a:ahLst/>
            <a:cxnLst>
              <a:cxn ang="0">
                <a:pos x="connsiteX0" y="connsiteY0"/>
              </a:cxn>
              <a:cxn ang="0">
                <a:pos x="connsiteX1" y="connsiteY1"/>
              </a:cxn>
              <a:cxn ang="0">
                <a:pos x="connsiteX2" y="connsiteY2"/>
              </a:cxn>
              <a:cxn ang="0">
                <a:pos x="connsiteX3" y="connsiteY3"/>
              </a:cxn>
            </a:cxnLst>
            <a:rect l="l" t="t" r="r" b="b"/>
            <a:pathLst>
              <a:path w="3006965" h="2804160">
                <a:moveTo>
                  <a:pt x="2742793" y="2804160"/>
                </a:moveTo>
                <a:cubicBezTo>
                  <a:pt x="2966313" y="2244090"/>
                  <a:pt x="3189833" y="1684020"/>
                  <a:pt x="2773273" y="1432560"/>
                </a:cubicBezTo>
                <a:cubicBezTo>
                  <a:pt x="2356713" y="1181100"/>
                  <a:pt x="665073" y="1534160"/>
                  <a:pt x="243433" y="1295400"/>
                </a:cubicBezTo>
                <a:cubicBezTo>
                  <a:pt x="-178207" y="1056640"/>
                  <a:pt x="32613" y="528320"/>
                  <a:pt x="24343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186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edge">
                                      <p:cBhvr>
                                        <p:cTn id="25" dur="2000"/>
                                        <p:tgtEl>
                                          <p:spTgt spid="1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0" grpId="0"/>
      <p:bldP spid="17" grpId="0" animBg="1"/>
      <p:bldP spid="18"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53127" y="3117587"/>
            <a:ext cx="5482464" cy="309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473629" y="631409"/>
            <a:ext cx="8895411" cy="3539430"/>
          </a:xfrm>
          <a:prstGeom prst="rect">
            <a:avLst/>
          </a:prstGeom>
        </p:spPr>
        <p:txBody>
          <a:bodyPr wrap="square">
            <a:spAutoFit/>
          </a:bodyPr>
          <a:lstStyle/>
          <a:p>
            <a:pPr algn="ctr"/>
            <a:r>
              <a:rPr lang="vi-VN" sz="3200" b="1" dirty="0">
                <a:solidFill>
                  <a:srgbClr val="000000"/>
                </a:solidFill>
                <a:latin typeface="Cambria" panose="02040503050406030204" pitchFamily="18" charset="0"/>
                <a:ea typeface="Cambria" panose="02040503050406030204" pitchFamily="18" charset="0"/>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lang="vi-VN" sz="3200" b="1" dirty="0">
                <a:solidFill>
                  <a:srgbClr val="000000"/>
                </a:solidFill>
                <a:latin typeface="Cambria" panose="02040503050406030204" pitchFamily="18" charset="0"/>
                <a:ea typeface="Cambria" panose="02040503050406030204" pitchFamily="18" charset="0"/>
              </a:rPr>
            </a:br>
            <a:r>
              <a:rPr lang="vi-VN" sz="3200" b="1" dirty="0">
                <a:solidFill>
                  <a:srgbClr val="000000"/>
                </a:solidFill>
                <a:latin typeface="Cambria" panose="02040503050406030204" pitchFamily="18" charset="0"/>
                <a:ea typeface="Cambria" panose="02040503050406030204" pitchFamily="18" charset="0"/>
              </a:rPr>
              <a:t/>
            </a:r>
            <a:br>
              <a:rPr lang="vi-VN" sz="3200" b="1" dirty="0">
                <a:solidFill>
                  <a:srgbClr val="000000"/>
                </a:solidFill>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446119" y="366231"/>
            <a:ext cx="2481287" cy="167654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4854" y="3239997"/>
            <a:ext cx="5064544" cy="34560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矩形: 圆角 12">
            <a:extLst>
              <a:ext uri="{FF2B5EF4-FFF2-40B4-BE49-F238E27FC236}">
                <a16:creationId xmlns:a16="http://schemas.microsoft.com/office/drawing/2014/main" id="{8954B49A-3A9D-4CD4-A153-0BADAB8DF30D}"/>
              </a:ext>
            </a:extLst>
          </p:cNvPr>
          <p:cNvSpPr/>
          <p:nvPr/>
        </p:nvSpPr>
        <p:spPr>
          <a:xfrm>
            <a:off x="287630" y="435758"/>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descr="33"/>
          <p:cNvPicPr>
            <a:picLocks noChangeAspect="1"/>
          </p:cNvPicPr>
          <p:nvPr/>
        </p:nvPicPr>
        <p:blipFill>
          <a:blip r:embed="rId4"/>
          <a:srcRect b="66182"/>
          <a:stretch>
            <a:fillRect/>
          </a:stretch>
        </p:blipFill>
        <p:spPr>
          <a:xfrm>
            <a:off x="0" y="-157653"/>
            <a:ext cx="12192000" cy="138176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058396" y="914400"/>
            <a:ext cx="4148356" cy="2345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338099" y="1519425"/>
            <a:ext cx="78238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ba người cần vượt qua sông bằng một chiếc thuyền nhỏ. Thuyền chỉ chở được tối đa 1 tạ. Biết cân nặng của từng người là: 52 kg, 50 kg và 45 kg. Hỏi ba người đó cần làm như thế nào để vượt qua sông?</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6766A65-AB59-44B3-F82A-2DEA307661EB}"/>
              </a:ext>
            </a:extLst>
          </p:cNvPr>
          <p:cNvSpPr txBox="1"/>
          <p:nvPr/>
        </p:nvSpPr>
        <p:spPr>
          <a:xfrm>
            <a:off x="1173451" y="532862"/>
            <a:ext cx="1720379"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Bài</a:t>
            </a:r>
            <a:r>
              <a:rPr kumimoji="0" lang="en-US" sz="5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vi-VN" sz="5400" b="1" i="0" u="none" strike="noStrike" kern="0" cap="none" spc="0" normalizeH="0" baseline="0" noProof="0" dirty="0" smtClean="0">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4</a:t>
            </a:r>
            <a:endParaRPr kumimoji="0" lang="id-ID" sz="5400" b="1" i="0" u="none" strike="noStrike" kern="0" cap="none" spc="0" normalizeH="0" baseline="0" noProof="0" dirty="0">
              <a:ln>
                <a:noFill/>
              </a:ln>
              <a:solidFill>
                <a:srgbClr val="EC9684">
                  <a:lumMod val="50000"/>
                </a:srgbClr>
              </a:solidFill>
              <a:effectLst>
                <a:outerShdw dist="165100" dir="2700000" sx="99000" sy="99000" algn="tl" rotWithShape="0">
                  <a:srgbClr val="EC9684">
                    <a:alpha val="6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7" name="Google Shape;117;p2"/>
          <p:cNvSpPr/>
          <p:nvPr/>
        </p:nvSpPr>
        <p:spPr>
          <a:xfrm>
            <a:off x="496588" y="1383418"/>
            <a:ext cx="7458244" cy="173350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pic>
        <p:nvPicPr>
          <p:cNvPr id="20" name="Picture 2" descr="Hình ảnh Học Sinh Trường Tiểu Học Sinh Trong Mùa Trong Ngày Khai Trường  Tích Cực Phát Biểu Một Nữ Sinh Trong Lớp Giơ Tay Phát Biểu, Vẽ Tay Học Sinh,  Trườ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5156" l="5000" r="100000">
                        <a14:foregroundMark x1="16719" y1="66250" x2="24844" y2="68750"/>
                        <a14:foregroundMark x1="54375" y1="60781" x2="51094" y2="67031"/>
                        <a14:foregroundMark x1="72969" y1="51406" x2="6671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7584385" y="2688545"/>
            <a:ext cx="4730508" cy="47305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240B217-09C6-4EB9-AF5E-36A5BE81A2FA}"/>
              </a:ext>
            </a:extLst>
          </p:cNvPr>
          <p:cNvSpPr txBox="1"/>
          <p:nvPr/>
        </p:nvSpPr>
        <p:spPr>
          <a:xfrm>
            <a:off x="1608184" y="329624"/>
            <a:ext cx="6762734" cy="1169551"/>
          </a:xfrm>
          <a:prstGeom prst="rect">
            <a:avLst/>
          </a:prstGeom>
          <a:noFill/>
        </p:spPr>
        <p:txBody>
          <a:bodyPr wrap="square" rtlCol="0">
            <a:spAutoFit/>
          </a:bodyPr>
          <a:lstStyle/>
          <a:p>
            <a:pPr algn="ctr"/>
            <a:r>
              <a:rPr lang="vi-VN" sz="7000" b="1" dirty="0" smtClean="0">
                <a:gradFill flip="none" rotWithShape="1">
                  <a:gsLst>
                    <a:gs pos="55000">
                      <a:srgbClr val="DA4A8B"/>
                    </a:gs>
                    <a:gs pos="31000">
                      <a:srgbClr val="349B9B"/>
                    </a:gs>
                    <a:gs pos="81000">
                      <a:srgbClr val="FFC000"/>
                    </a:gs>
                  </a:gsLst>
                  <a:lin ang="5400000" scaled="1"/>
                  <a:tileRect/>
                </a:gradFill>
                <a:latin typeface="+mj-lt"/>
              </a:rPr>
              <a:t>CHIA SẺ</a:t>
            </a:r>
            <a:endParaRPr lang="en-US" sz="7000" b="1" dirty="0">
              <a:gradFill flip="none" rotWithShape="1">
                <a:gsLst>
                  <a:gs pos="55000">
                    <a:srgbClr val="DA4A8B"/>
                  </a:gs>
                  <a:gs pos="31000">
                    <a:srgbClr val="349B9B"/>
                  </a:gs>
                  <a:gs pos="81000">
                    <a:srgbClr val="FFC000"/>
                  </a:gs>
                </a:gsLst>
                <a:lin ang="5400000" scaled="1"/>
                <a:tileRect/>
              </a:gradFill>
              <a:latin typeface="+mj-lt"/>
            </a:endParaRPr>
          </a:p>
        </p:txBody>
      </p:sp>
      <p:sp>
        <p:nvSpPr>
          <p:cNvPr id="4" name="Rectangle 3"/>
          <p:cNvSpPr/>
          <p:nvPr/>
        </p:nvSpPr>
        <p:spPr>
          <a:xfrm>
            <a:off x="2596827" y="3252181"/>
            <a:ext cx="2678362" cy="430887"/>
          </a:xfrm>
          <a:prstGeom prst="rect">
            <a:avLst/>
          </a:prstGeom>
        </p:spPr>
        <p:txBody>
          <a:bodyPr wrap="square">
            <a:spAutoFit/>
          </a:bodyPr>
          <a:lstStyle/>
          <a:p>
            <a:r>
              <a:rPr lang="vi-VN" sz="2200" b="1" i="1" dirty="0">
                <a:solidFill>
                  <a:schemeClr val="accent2">
                    <a:lumMod val="75000"/>
                  </a:schemeClr>
                </a:solidFill>
                <a:latin typeface="Cambria" panose="02040503050406030204" pitchFamily="18" charset="0"/>
                <a:ea typeface="Cambria" panose="02040503050406030204" pitchFamily="18" charset="0"/>
              </a:rPr>
              <a:t>Ta có 1 tạ = 100 kg</a:t>
            </a:r>
          </a:p>
        </p:txBody>
      </p:sp>
      <p:sp>
        <p:nvSpPr>
          <p:cNvPr id="6" name="Rectangle 5"/>
          <p:cNvSpPr/>
          <p:nvPr/>
        </p:nvSpPr>
        <p:spPr>
          <a:xfrm>
            <a:off x="456695" y="3644363"/>
            <a:ext cx="7498137" cy="1200329"/>
          </a:xfrm>
          <a:prstGeom prst="rect">
            <a:avLst/>
          </a:prstGeom>
        </p:spPr>
        <p:txBody>
          <a:bodyPr wrap="square">
            <a:spAutoFit/>
          </a:bodyPr>
          <a:lstStyle/>
          <a:p>
            <a:pPr algn="just"/>
            <a:r>
              <a:rPr lang="vi-VN" sz="2400" i="1" u="sng" dirty="0">
                <a:solidFill>
                  <a:srgbClr val="002060"/>
                </a:solidFill>
                <a:latin typeface="Cambria" panose="02040503050406030204" pitchFamily="18" charset="0"/>
                <a:ea typeface="Cambria" panose="02040503050406030204" pitchFamily="18" charset="0"/>
              </a:rPr>
              <a:t>Cách 1</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52 kg và 45 kg qua sông trước, sau đó người có cân nặng 45 kg quay trở lại đón người có cân nặng 50 kg sang sông.</a:t>
            </a:r>
          </a:p>
        </p:txBody>
      </p:sp>
      <p:sp>
        <p:nvSpPr>
          <p:cNvPr id="7" name="Rectangle 6"/>
          <p:cNvSpPr/>
          <p:nvPr/>
        </p:nvSpPr>
        <p:spPr>
          <a:xfrm>
            <a:off x="393094" y="4844692"/>
            <a:ext cx="7561738" cy="1200329"/>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a:t>
            </a:r>
            <a:r>
              <a:rPr lang="vi-VN" sz="2400" i="1" u="sng" dirty="0">
                <a:solidFill>
                  <a:srgbClr val="002060"/>
                </a:solidFill>
                <a:latin typeface="Cambria" panose="02040503050406030204" pitchFamily="18" charset="0"/>
                <a:ea typeface="Cambria" panose="02040503050406030204" pitchFamily="18" charset="0"/>
              </a:rPr>
              <a:t>Cách 2</a:t>
            </a:r>
            <a:r>
              <a:rPr lang="vi-VN" sz="2400" u="sng" dirty="0">
                <a:solidFill>
                  <a:srgbClr val="002060"/>
                </a:solidFill>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Lượt đầu hai người có cân nặng là 50 kg và 45 kg qua sông trước, sau đó người có cân nặng 45 kg quay trở lại đón người có cân nặng 52 kg sang sông.</a:t>
            </a:r>
          </a:p>
        </p:txBody>
      </p:sp>
    </p:spTree>
    <p:custDataLst>
      <p:tags r:id="rId1"/>
    </p:custDataLst>
    <p:extLst>
      <p:ext uri="{BB962C8B-B14F-4D97-AF65-F5344CB8AC3E}">
        <p14:creationId xmlns:p14="http://schemas.microsoft.com/office/powerpoint/2010/main" val="302387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0"/>
          <a:stretch>
            <a:fillRect/>
          </a:stretch>
        </p:blipFill>
        <p:spPr>
          <a:xfrm>
            <a:off x="2859573" y="1299513"/>
            <a:ext cx="6767147" cy="1786283"/>
          </a:xfrm>
          <a:prstGeom prst="rect">
            <a:avLst/>
          </a:prstGeom>
        </p:spPr>
      </p:pic>
      <p:sp>
        <p:nvSpPr>
          <p:cNvPr id="5" name="TextBox 4"/>
          <p:cNvSpPr txBox="1"/>
          <p:nvPr/>
        </p:nvSpPr>
        <p:spPr>
          <a:xfrm>
            <a:off x="3227473" y="3024981"/>
            <a:ext cx="6031346" cy="1477328"/>
          </a:xfrm>
          <a:prstGeom prst="rect">
            <a:avLst/>
          </a:prstGeom>
          <a:noFill/>
        </p:spPr>
        <p:txBody>
          <a:bodyPr wrap="square" rtlCol="0">
            <a:spAutoFit/>
          </a:bodyPr>
          <a:lstStyle/>
          <a:p>
            <a:pPr algn="ctr"/>
            <a:r>
              <a:rPr lang="vi-VN" sz="3000" b="1" dirty="0" smtClean="0">
                <a:latin typeface="Cambria" panose="02040503050406030204" pitchFamily="18" charset="0"/>
                <a:ea typeface="Cambria" panose="02040503050406030204" pitchFamily="18" charset="0"/>
              </a:rPr>
              <a:t>Hãy tính tổng cân nặng của các thành viên trong gia đình em theo đơn vị tạ?</a:t>
            </a:r>
            <a:endParaRPr lang="en-US"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8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7" name="Picture 6"/>
          <p:cNvPicPr>
            <a:picLocks noChangeAspect="1"/>
          </p:cNvPicPr>
          <p:nvPr/>
        </p:nvPicPr>
        <p:blipFill>
          <a:blip r:embed="rId11"/>
          <a:stretch>
            <a:fillRect/>
          </a:stretch>
        </p:blipFill>
        <p:spPr>
          <a:xfrm>
            <a:off x="3109589" y="1641325"/>
            <a:ext cx="6767147" cy="347502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5"/>
          <a:srcRect l="11471" t="26223" r="12879" b="20562"/>
          <a:stretch>
            <a:fillRect/>
          </a:stretch>
        </p:blipFill>
        <p:spPr>
          <a:xfrm>
            <a:off x="0"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0" y="0"/>
            <a:ext cx="12192000" cy="1381760"/>
          </a:xfrm>
          <a:prstGeom prst="rect">
            <a:avLst/>
          </a:prstGeom>
        </p:spPr>
      </p:pic>
      <p:sp>
        <p:nvSpPr>
          <p:cNvPr id="3" name="Rectangle 2"/>
          <p:cNvSpPr/>
          <p:nvPr/>
        </p:nvSpPr>
        <p:spPr>
          <a:xfrm>
            <a:off x="1300222" y="833697"/>
            <a:ext cx="7795490" cy="4316566"/>
          </a:xfrm>
          <a:prstGeom prst="rect">
            <a:avLst/>
          </a:prstGeom>
        </p:spPr>
        <p:txBody>
          <a:bodyPr wrap="square">
            <a:spAutoFit/>
          </a:bodyPr>
          <a:lstStyle/>
          <a:p>
            <a:pPr algn="ctr">
              <a:lnSpc>
                <a:spcPct val="115000"/>
              </a:lnSpc>
              <a:spcAft>
                <a:spcPts val="0"/>
              </a:spcAft>
            </a:pPr>
            <a:r>
              <a:rPr lang="en-US" sz="3000" b="1" dirty="0" smtClean="0">
                <a:solidFill>
                  <a:srgbClr val="FF0000"/>
                </a:solidFill>
                <a:latin typeface="Cambria" panose="02040503050406030204" pitchFamily="18" charset="0"/>
                <a:ea typeface="Cambria" panose="02040503050406030204" pitchFamily="18" charset="0"/>
              </a:rPr>
              <a:t>YÊU </a:t>
            </a:r>
            <a:r>
              <a:rPr lang="en-US" sz="3000" b="1" dirty="0">
                <a:solidFill>
                  <a:srgbClr val="FF0000"/>
                </a:solidFill>
                <a:latin typeface="Cambria" panose="02040503050406030204" pitchFamily="18" charset="0"/>
                <a:ea typeface="Cambria" panose="02040503050406030204" pitchFamily="18" charset="0"/>
              </a:rPr>
              <a:t>CẦU CẦN </a:t>
            </a:r>
            <a:r>
              <a:rPr lang="en-US" sz="3000" b="1" dirty="0" smtClean="0">
                <a:solidFill>
                  <a:srgbClr val="FF0000"/>
                </a:solidFill>
                <a:latin typeface="Cambria" panose="02040503050406030204" pitchFamily="18" charset="0"/>
                <a:ea typeface="Cambria" panose="02040503050406030204" pitchFamily="18" charset="0"/>
              </a:rPr>
              <a:t>ĐẠT</a:t>
            </a:r>
            <a:endParaRPr lang="vi-VN" sz="3000" b="1" dirty="0" smtClean="0">
              <a:solidFill>
                <a:srgbClr val="FF0000"/>
              </a:solidFill>
              <a:latin typeface="Cambria" panose="02040503050406030204" pitchFamily="18" charset="0"/>
              <a:ea typeface="Cambria" panose="02040503050406030204" pitchFamily="18" charset="0"/>
            </a:endParaRPr>
          </a:p>
          <a:p>
            <a:pPr algn="just"/>
            <a:r>
              <a:rPr lang="vi-VN" sz="3000" b="1" dirty="0" smtClean="0">
                <a:latin typeface="Cambria" panose="02040503050406030204" pitchFamily="18" charset="0"/>
                <a:ea typeface="Cambria" panose="02040503050406030204" pitchFamily="18" charset="0"/>
              </a:rPr>
              <a:t>1. N</a:t>
            </a:r>
            <a:r>
              <a:rPr lang="en-US" sz="3000" b="1" dirty="0" err="1" smtClean="0">
                <a:latin typeface="Cambria" panose="02040503050406030204" pitchFamily="18" charset="0"/>
                <a:ea typeface="Cambria" panose="02040503050406030204" pitchFamily="18" charset="0"/>
              </a:rPr>
              <a:t>ăng</a:t>
            </a:r>
            <a:r>
              <a:rPr lang="en-US" sz="3000" b="1" dirty="0" smtClean="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lực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đặc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thù</a:t>
            </a:r>
            <a:r>
              <a:rPr lang="en-US" sz="3000" b="1" dirty="0">
                <a:latin typeface="Cambria" panose="02040503050406030204" pitchFamily="18" charset="0"/>
                <a:ea typeface="Cambria" panose="02040503050406030204" pitchFamily="18" charset="0"/>
              </a:rPr>
              <a:t>:</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hệ</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giữa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ki</a:t>
            </a:r>
            <a:r>
              <a:rPr lang="en-US" sz="3000" dirty="0">
                <a:latin typeface="Cambria" panose="02040503050406030204" pitchFamily="18" charset="0"/>
                <a:ea typeface="Cambria" panose="02040503050406030204" pitchFamily="18" charset="0"/>
              </a:rPr>
              <a:t> – </a:t>
            </a:r>
            <a:r>
              <a:rPr lang="en-US" sz="3000" dirty="0" err="1">
                <a:latin typeface="Cambria" panose="02040503050406030204" pitchFamily="18" charset="0"/>
                <a:ea typeface="Cambria" panose="02040503050406030204" pitchFamily="18" charset="0"/>
              </a:rPr>
              <a:t>lô</a:t>
            </a:r>
            <a:r>
              <a:rPr lang="en-US" sz="3000" dirty="0">
                <a:latin typeface="Cambria" panose="02040503050406030204" pitchFamily="18" charset="0"/>
                <a:ea typeface="Cambria" panose="02040503050406030204" pitchFamily="18" charset="0"/>
              </a:rPr>
              <a:t> – gam.</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Thực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việc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đơn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giản</a:t>
            </a:r>
            <a:r>
              <a:rPr lang="en-US" sz="3000" dirty="0">
                <a:latin typeface="Cambria" panose="02040503050406030204" pitchFamily="18" charset="0"/>
                <a:ea typeface="Cambria" panose="02040503050406030204" pitchFamily="18" charset="0"/>
              </a:rPr>
              <a:t>.</a:t>
            </a:r>
          </a:p>
          <a:p>
            <a:pPr algn="just"/>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quyết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thực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tế</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lượng</a:t>
            </a:r>
            <a:r>
              <a:rPr lang="en-US" sz="3000"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86598"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3" name="Picture 2"/>
          <p:cNvPicPr>
            <a:picLocks noChangeAspect="1"/>
          </p:cNvPicPr>
          <p:nvPr/>
        </p:nvPicPr>
        <p:blipFill>
          <a:blip r:embed="rId11"/>
          <a:stretch>
            <a:fillRect/>
          </a:stretch>
        </p:blipFill>
        <p:spPr>
          <a:xfrm>
            <a:off x="2225964" y="1381760"/>
            <a:ext cx="7599702" cy="39025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90931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5"/>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6"/>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7"/>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8"/>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8"/>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8"/>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8"/>
          <a:stretch>
            <a:fillRect/>
          </a:stretch>
        </p:blipFill>
        <p:spPr>
          <a:xfrm>
            <a:off x="10034768" y="989125"/>
            <a:ext cx="789854" cy="1614455"/>
          </a:xfrm>
          <a:prstGeom prst="rect">
            <a:avLst/>
          </a:prstGeom>
        </p:spPr>
      </p:pic>
      <p:pic>
        <p:nvPicPr>
          <p:cNvPr id="12" name="Picture 11">
            <a:hlinkClick r:id="rId9"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10"/>
          <a:stretch>
            <a:fillRect/>
          </a:stretch>
        </p:blipFill>
        <p:spPr>
          <a:xfrm>
            <a:off x="5889830" y="3281358"/>
            <a:ext cx="1616613" cy="2702457"/>
          </a:xfrm>
          <a:prstGeom prst="rect">
            <a:avLst/>
          </a:prstGeom>
        </p:spPr>
      </p:pic>
      <p:pic>
        <p:nvPicPr>
          <p:cNvPr id="14" name="Picture 13">
            <a:hlinkClick r:id="rId11"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2"/>
          <a:stretch>
            <a:fillRect/>
          </a:stretch>
        </p:blipFill>
        <p:spPr>
          <a:xfrm>
            <a:off x="8135448" y="2594344"/>
            <a:ext cx="1981657" cy="3630458"/>
          </a:xfrm>
          <a:prstGeom prst="rect">
            <a:avLst/>
          </a:prstGeom>
        </p:spPr>
      </p:pic>
      <p:pic>
        <p:nvPicPr>
          <p:cNvPr id="11" name="Picture 10">
            <a:hlinkClick r:id="rId13"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4"/>
          <a:stretch>
            <a:fillRect/>
          </a:stretch>
        </p:blipFill>
        <p:spPr>
          <a:xfrm>
            <a:off x="9411882" y="3429000"/>
            <a:ext cx="1891696" cy="3048522"/>
          </a:xfrm>
          <a:prstGeom prst="rect">
            <a:avLst/>
          </a:prstGeom>
        </p:spPr>
      </p:pic>
      <p:pic>
        <p:nvPicPr>
          <p:cNvPr id="13" name="Picture 12">
            <a:hlinkClick r:id="rId15"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6"/>
          <a:stretch>
            <a:fillRect/>
          </a:stretch>
        </p:blipFill>
        <p:spPr>
          <a:xfrm>
            <a:off x="6754258" y="3841475"/>
            <a:ext cx="2266242" cy="2636047"/>
          </a:xfrm>
          <a:prstGeom prst="rect">
            <a:avLst/>
          </a:prstGeom>
        </p:spPr>
      </p:pic>
      <p:pic>
        <p:nvPicPr>
          <p:cNvPr id="19" name="Picture 18">
            <a:hlinkClick r:id="rId17"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8"/>
          <a:stretch>
            <a:fillRect/>
          </a:stretch>
        </p:blipFill>
        <p:spPr>
          <a:xfrm>
            <a:off x="5226756" y="7998"/>
            <a:ext cx="945737" cy="917771"/>
          </a:xfrm>
          <a:prstGeom prst="rect">
            <a:avLst/>
          </a:prstGeom>
        </p:spPr>
      </p:pic>
    </p:spTree>
    <p:extLst>
      <p:ext uri="{BB962C8B-B14F-4D97-AF65-F5344CB8AC3E}">
        <p14:creationId xmlns:p14="http://schemas.microsoft.com/office/powerpoint/2010/main" val="105825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4"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4"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4"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4"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16076" y="436073"/>
            <a:ext cx="9125851" cy="2049023"/>
            <a:chOff x="147964" y="147365"/>
            <a:chExt cx="13909355"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147964" y="433679"/>
              <a:ext cx="13622079" cy="8502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1 tấn = ...kg</a:t>
              </a:r>
              <a:endParaRPr kumimoji="0" lang="en-US" altLang="en-US" sz="5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6919772" y="3015777"/>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68165" y="3246577"/>
            <a:ext cx="4537107" cy="1129886"/>
            <a:chOff x="945769" y="2885360"/>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45769" y="2885360"/>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405566" y="3065514"/>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572721" cy="1129886"/>
            <a:chOff x="6830721" y="4714800"/>
            <a:chExt cx="4572721"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421378" y="4814611"/>
              <a:ext cx="39820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10 000</a:t>
              </a:r>
              <a:endParaRPr kumimoji="0" lang="en-US" sz="5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7"/>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9"/>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10"/>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1"/>
          <a:stretch>
            <a:fillRect/>
          </a:stretch>
        </p:blipFill>
        <p:spPr>
          <a:xfrm>
            <a:off x="77469" y="-36695"/>
            <a:ext cx="2266242" cy="2636047"/>
          </a:xfrm>
          <a:prstGeom prst="rect">
            <a:avLst/>
          </a:prstGeom>
        </p:spPr>
      </p:pic>
      <p:pic>
        <p:nvPicPr>
          <p:cNvPr id="30" name="Picture 29">
            <a:hlinkClick r:id="rId12"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3"/>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881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35 yến</a:t>
              </a:r>
              <a:r>
                <a:rPr kumimoji="0" lang="vi-VN" altLang="en-US" sz="4400" b="1" i="0" u="none" strike="noStrike" kern="0" cap="none" spc="-150" normalizeH="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 ....kg</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350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51900"/>
            <a:ext cx="4537107" cy="1129886"/>
            <a:chOff x="981375" y="2864057"/>
            <a:chExt cx="4537107" cy="1129886"/>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142669"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smtClean="0">
                  <a:ln>
                    <a:noFill/>
                  </a:ln>
                  <a:solidFill>
                    <a:prstClr val="black"/>
                  </a:solidFill>
                  <a:effectLst/>
                  <a:uLnTx/>
                  <a:uFillTx/>
                  <a:latin typeface="Cambria" panose="02040503050406030204" pitchFamily="18" charset="0"/>
                  <a:ea typeface="+mn-ea"/>
                  <a:cs typeface="+mn-cs"/>
                </a:rPr>
                <a:t>35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94441" y="5078737"/>
            <a:ext cx="4561379" cy="1129886"/>
            <a:chOff x="957103" y="4872764"/>
            <a:chExt cx="4561379"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57103" y="4989475"/>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35 000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3 500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4074030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508889" y="381223"/>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45917"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7 tấn 4 yến = ....yến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noProof="0" dirty="0" smtClean="0">
                  <a:ln>
                    <a:noFill/>
                  </a:ln>
                  <a:solidFill>
                    <a:prstClr val="black"/>
                  </a:solidFill>
                  <a:effectLst/>
                  <a:uLnTx/>
                  <a:uFillTx/>
                  <a:latin typeface="Cambria" panose="02040503050406030204" pitchFamily="18" charset="0"/>
                  <a:ea typeface="+mn-ea"/>
                  <a:cs typeface="+mn-cs"/>
                </a:rPr>
                <a:t> 704</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74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470</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7</a:t>
              </a:r>
              <a:r>
                <a:rPr kumimoji="0" lang="vi-VN" sz="4400" b="1" i="0" u="none" strike="noStrike" kern="0" cap="none" spc="0" normalizeH="0" noProof="0" dirty="0" smtClean="0">
                  <a:ln>
                    <a:noFill/>
                  </a:ln>
                  <a:solidFill>
                    <a:prstClr val="black"/>
                  </a:solidFill>
                  <a:effectLst/>
                  <a:uLnTx/>
                  <a:uFillTx/>
                  <a:latin typeface="Cambria" panose="02040503050406030204" pitchFamily="18" charset="0"/>
                  <a:ea typeface="+mn-ea"/>
                  <a:cs typeface="+mn-cs"/>
                </a:rPr>
                <a:t> 004</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5904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390026" y="454323"/>
              <a:ext cx="11283592"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 bao gạo giống nhau cân </a:t>
              </a:r>
              <a:r>
                <a:rPr kumimoji="0" lang="vi-VN" altLang="en-US" sz="4000" b="1" i="0" u="none" strike="noStrike" kern="0" cap="none" spc="-150" normalizeH="0" baseline="0" noProof="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được 235kg</a:t>
              </a:r>
              <a:r>
                <a:rPr kumimoji="0" lang="vi-VN" altLang="en-US" sz="4000" b="1" i="0" u="none" strike="noStrike" kern="0" cap="none" spc="-15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Vậy 8 bao gạo như vậy cân nặng....kg?</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376</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47</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459" y="5028032"/>
            <a:ext cx="4571065" cy="1129886"/>
            <a:chOff x="947417" y="4872764"/>
            <a:chExt cx="4571065"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417" y="4988261"/>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1 175</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mn-ea"/>
                  <a:cs typeface="+mn-cs"/>
                </a:rPr>
                <a:t>9 400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5439704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2"/>
  <p:tag name="KSO_WM_UNIT_ISCONTENTSTITLE" val="0"/>
  <p:tag name="KSO_WM_UNIT_PRESET_TEXT" val="WPS极墨渐隐大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mixed20201880_1*a*1"/>
  <p:tag name="KSO_WM_TEMPLATE_CATEGORY" val="mixed"/>
  <p:tag name="KSO_WM_TEMPLATE_INDEX" val="20201880"/>
  <p:tag name="KSO_WM_UNIT_LAYERLEVEL" val="1"/>
  <p:tag name="KSO_WM_TAG_VERSION" val="1.0"/>
  <p:tag name="KSO_WM_BEAUTIFY_FLAG" val="#wm#"/>
  <p:tag name="KSO_WM_UNIT_TEXTBOXSTYLE_GUID" val="{5ee9567e-e5c2-40bc-bc67-270d49135a73}"/>
  <p:tag name="KSO_WM_UNIT_TEXTBOXSTYLE_TEMPLATEID" val="3133420"/>
  <p:tag name="KSO_WM_UNIT_TEXTBOXSTYLE_TYPE" val="4"/>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4"/>
  <p:tag name="KSO_WM_SLIDE_ANIMATION_ID" val="3167245"/>
  <p:tag name="KSO_WM_SLIDE_ANIMATION_TYPE" val="1_3_2_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446</Words>
  <Application>Microsoft Office PowerPoint</Application>
  <PresentationFormat>Widescreen</PresentationFormat>
  <Paragraphs>65</Paragraphs>
  <Slides>18</Slides>
  <Notes>3</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18</vt:i4>
      </vt:variant>
    </vt:vector>
  </HeadingPairs>
  <TitlesOfParts>
    <vt:vector size="38" baseType="lpstr">
      <vt:lpstr>#9Slide07 HoneyCream</vt:lpstr>
      <vt:lpstr>Arial</vt:lpstr>
      <vt:lpstr>Calibri</vt:lpstr>
      <vt:lpstr>Calibri Light</vt:lpstr>
      <vt:lpstr>Cambria</vt:lpstr>
      <vt:lpstr>等线</vt:lpstr>
      <vt:lpstr>SVN-Newton</vt:lpstr>
      <vt:lpstr>Tahoma</vt:lpstr>
      <vt:lpstr>Times New Roman</vt:lpstr>
      <vt:lpstr>字魂37号-波纹乖乖体</vt:lpstr>
      <vt:lpstr>字魂64号-萌趣软糖体</vt:lpstr>
      <vt:lpstr>思源黑体 CN Bold</vt:lpstr>
      <vt:lpstr>Office 主题</vt:lpstr>
      <vt:lpstr>Office Theme</vt:lpstr>
      <vt:lpstr>1_Office Theme</vt:lpstr>
      <vt:lpstr>2_Office Theme</vt:lpstr>
      <vt:lpstr>3_Office Theme</vt:lpstr>
      <vt:lpstr>4_Office Theme</vt:lpstr>
      <vt:lpstr>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38</cp:revision>
  <dcterms:created xsi:type="dcterms:W3CDTF">2022-06-10T05:47:00Z</dcterms:created>
  <dcterms:modified xsi:type="dcterms:W3CDTF">2023-10-13T03:36:07Z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