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1" r:id="rId2"/>
    <p:sldMasterId id="2147483694" r:id="rId3"/>
  </p:sldMasterIdLst>
  <p:notesMasterIdLst>
    <p:notesMasterId r:id="rId13"/>
  </p:notesMasterIdLst>
  <p:sldIdLst>
    <p:sldId id="281" r:id="rId4"/>
    <p:sldId id="270" r:id="rId5"/>
    <p:sldId id="515" r:id="rId6"/>
    <p:sldId id="265" r:id="rId7"/>
    <p:sldId id="266" r:id="rId8"/>
    <p:sldId id="267" r:id="rId9"/>
    <p:sldId id="268" r:id="rId10"/>
    <p:sldId id="284" r:id="rId11"/>
    <p:sldId id="514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84" d="100"/>
          <a:sy n="84" d="100"/>
        </p:scale>
        <p:origin x="96" y="1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viewProps" Target="view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70D3A6-5A89-4686-BCCC-A77AD7689015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216E0C-C05F-4007-BF15-04E860017D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7473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271AD9-BB67-40C7-8A36-6292A9008B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1253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697222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6454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9498178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4536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86071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5049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11629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4854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81317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460892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875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00068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40"/>
            <a:ext cx="9144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6169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1153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6270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1219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9138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3987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6723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7961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5859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802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15859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6212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527381" y="6492876"/>
            <a:ext cx="28448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2022/10/4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245598" y="6501344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7142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67E02-6FA7-4F05-ABEF-00987EC8A162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5FE0E-A8CA-405D-BCA3-FA4FC0B8C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5653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67E02-6FA7-4F05-ABEF-00987EC8A162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5FE0E-A8CA-405D-BCA3-FA4FC0B8C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6674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67E02-6FA7-4F05-ABEF-00987EC8A162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5FE0E-A8CA-405D-BCA3-FA4FC0B8C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9459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67E02-6FA7-4F05-ABEF-00987EC8A162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5FE0E-A8CA-405D-BCA3-FA4FC0B8C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14320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67E02-6FA7-4F05-ABEF-00987EC8A162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5FE0E-A8CA-405D-BCA3-FA4FC0B8C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032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67E02-6FA7-4F05-ABEF-00987EC8A162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5FE0E-A8CA-405D-BCA3-FA4FC0B8C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40660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67E02-6FA7-4F05-ABEF-00987EC8A162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5FE0E-A8CA-405D-BCA3-FA4FC0B8C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0127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738490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67E02-6FA7-4F05-ABEF-00987EC8A162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5FE0E-A8CA-405D-BCA3-FA4FC0B8C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52143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67E02-6FA7-4F05-ABEF-00987EC8A162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5FE0E-A8CA-405D-BCA3-FA4FC0B8C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60852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67E02-6FA7-4F05-ABEF-00987EC8A162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5FE0E-A8CA-405D-BCA3-FA4FC0B8C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38206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67E02-6FA7-4F05-ABEF-00987EC8A162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5FE0E-A8CA-405D-BCA3-FA4FC0B8C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9924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994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1553319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905949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53094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2905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918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012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067E02-6FA7-4F05-ABEF-00987EC8A162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05FE0E-A8CA-405D-BCA3-FA4FC0B8C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507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4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51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49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3.xml"/><Relationship Id="rId6" Type="http://schemas.microsoft.com/office/2007/relationships/hdphoto" Target="../media/hdphoto2.wdp"/><Relationship Id="rId5" Type="http://schemas.openxmlformats.org/officeDocument/2006/relationships/image" Target="../media/image52.png"/><Relationship Id="rId4" Type="http://schemas.openxmlformats.org/officeDocument/2006/relationships/image" Target="../media/image48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53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4"/>
            <a:ext cx="12192000" cy="6857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32" y="0"/>
            <a:ext cx="9190990" cy="5982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62266"/>
            <a:ext cx="12192000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250" y="4871086"/>
            <a:ext cx="5601970" cy="1986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E:\0000000我图PPT\03.20\亲子乐园\23园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51"/>
          <a:stretch>
            <a:fillRect/>
          </a:stretch>
        </p:blipFill>
        <p:spPr bwMode="auto">
          <a:xfrm>
            <a:off x="3647728" y="1484784"/>
            <a:ext cx="4586660" cy="1156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E:\0000000我图PPT\03.20\亲子乐园\ty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6334" y="4386580"/>
            <a:ext cx="3201035" cy="295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2" t="19027" r="11038" b="19634"/>
          <a:stretch>
            <a:fillRect/>
          </a:stretch>
        </p:blipFill>
        <p:spPr bwMode="auto">
          <a:xfrm>
            <a:off x="9211098" y="698406"/>
            <a:ext cx="1604839" cy="1637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10301" r="70716" b="10733"/>
          <a:stretch>
            <a:fillRect/>
          </a:stretch>
        </p:blipFill>
        <p:spPr bwMode="auto">
          <a:xfrm>
            <a:off x="1291105" y="537032"/>
            <a:ext cx="1905000" cy="210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1775520" y="3899160"/>
            <a:ext cx="8064896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GIÁO VIÊN: ….………….</a:t>
            </a:r>
          </a:p>
        </p:txBody>
      </p:sp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2352551" y="1698459"/>
            <a:ext cx="7487866" cy="3242713"/>
          </a:xfrm>
          <a:prstGeom prst="rect">
            <a:avLst/>
          </a:prstGeom>
        </p:spPr>
        <p:txBody>
          <a:bodyPr spcFirstLastPara="1" wrap="none" lIns="91314" tIns="45717" rIns="91314" bIns="45717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1216660"/>
            <a:r>
              <a:rPr lang="en-US" sz="3600" b="1" kern="10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EM ĐẾN VỚI TIẾT</a:t>
            </a:r>
          </a:p>
        </p:txBody>
      </p:sp>
      <p:sp>
        <p:nvSpPr>
          <p:cNvPr id="13" name="圆角矩形 1"/>
          <p:cNvSpPr/>
          <p:nvPr/>
        </p:nvSpPr>
        <p:spPr>
          <a:xfrm>
            <a:off x="3230204" y="2665808"/>
            <a:ext cx="5421715" cy="109142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49" rIns="121701" bIns="60849" anchor="ctr"/>
          <a:lstStyle/>
          <a:p>
            <a:pPr algn="ctr" defTabSz="1622425">
              <a:defRPr/>
            </a:pPr>
            <a:r>
              <a:rPr lang="en-US" altLang="zh-CN" sz="4000" b="1" dirty="0"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TOÁN LỚP 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3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657600" y="3048001"/>
            <a:ext cx="493757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UTM Avo" pitchFamily="18" charset="0"/>
              </a:rPr>
              <a:t>KHỞI ĐỘNG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651760" y="2459504"/>
            <a:ext cx="61904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uLnTx/>
                <a:uFillTx/>
                <a:latin typeface="UTM Avo" pitchFamily="18" charset="0"/>
                <a:ea typeface="+mn-ea"/>
                <a:cs typeface="+mn-cs"/>
              </a:rPr>
              <a:t>Toán</a:t>
            </a:r>
            <a:endParaRPr kumimoji="0" lang="en-US" sz="6000" b="1" i="0" u="none" strike="noStrike" kern="1200" cap="none" spc="0" normalizeH="0" baseline="0" noProof="0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FF00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uLnTx/>
              <a:uFillTx/>
              <a:latin typeface="UTM Avo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UTM Avo" pitchFamily="18" charset="0"/>
              </a:rPr>
              <a:t>LUYỆN TẬP</a:t>
            </a:r>
            <a:endParaRPr kumimoji="0" lang="en-US" sz="6000" b="1" i="0" u="none" strike="noStrike" kern="1200" cap="none" spc="0" normalizeH="0" baseline="0" noProof="0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FF00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uLnTx/>
              <a:uFillTx/>
              <a:latin typeface="UTM Avo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51863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93464" y1="11860" x2="10294" y2="21395"/>
                        <a14:foregroundMark x1="2124" y1="16512" x2="4085" y2="73488"/>
                        <a14:foregroundMark x1="2288" y1="86977" x2="3758" y2="97209"/>
                        <a14:foregroundMark x1="98203" y1="6279" x2="39869" y2="4419"/>
                        <a14:foregroundMark x1="51797" y1="3721" x2="96732" y2="1628"/>
                        <a14:foregroundMark x1="5556" y1="72093" x2="3105" y2="77674"/>
                        <a14:foregroundMark x1="98203" y1="45116" x2="96732" y2="93023"/>
                        <a14:foregroundMark x1="96895" y1="95581" x2="93464" y2="98372"/>
                        <a14:foregroundMark x1="32516" y1="96279" x2="68301" y2="96977"/>
                        <a14:foregroundMark x1="67484" y1="96977" x2="93627" y2="97907"/>
                        <a14:foregroundMark x1="34150" y1="95814" x2="5065" y2="97907"/>
                        <a14:foregroundMark x1="8497" y1="1163" x2="36438" y2="3023"/>
                        <a14:foregroundMark x1="490" y1="6977" x2="1471" y2="22326"/>
                        <a14:foregroundMark x1="1797" y1="1395" x2="1471" y2="4186"/>
                        <a14:foregroundMark x1="97386" y1="25581" x2="99183" y2="44186"/>
                        <a14:foregroundMark x1="97549" y1="79535" x2="98693" y2="91395"/>
                        <a14:foregroundMark x1="96569" y1="930" x2="86111" y2="1860"/>
                        <a14:backgroundMark x1="817" y1="1163" x2="327" y2="2558"/>
                        <a14:backgroundMark x1="99183" y1="1628" x2="99837" y2="4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779" y="0"/>
            <a:ext cx="6339908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Ã¬nh áº£nh cÃ³ liÃªn quan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93464" y1="11860" x2="10294" y2="21395"/>
                        <a14:foregroundMark x1="2124" y1="16512" x2="4085" y2="73488"/>
                        <a14:foregroundMark x1="2288" y1="86977" x2="3758" y2="97209"/>
                        <a14:foregroundMark x1="98203" y1="6279" x2="39869" y2="4419"/>
                        <a14:foregroundMark x1="51797" y1="3721" x2="96732" y2="1628"/>
                        <a14:foregroundMark x1="5556" y1="72093" x2="3105" y2="77674"/>
                        <a14:foregroundMark x1="98203" y1="45116" x2="96732" y2="93023"/>
                        <a14:foregroundMark x1="96895" y1="95581" x2="93464" y2="98372"/>
                        <a14:foregroundMark x1="32516" y1="96279" x2="68301" y2="96977"/>
                        <a14:foregroundMark x1="67484" y1="96977" x2="93627" y2="97907"/>
                        <a14:foregroundMark x1="34150" y1="95814" x2="5065" y2="97907"/>
                        <a14:foregroundMark x1="8497" y1="1163" x2="36438" y2="3023"/>
                        <a14:foregroundMark x1="490" y1="6977" x2="1471" y2="22326"/>
                        <a14:foregroundMark x1="1797" y1="1395" x2="1471" y2="4186"/>
                        <a14:foregroundMark x1="97386" y1="25581" x2="99183" y2="44186"/>
                        <a14:foregroundMark x1="97549" y1="79535" x2="98693" y2="91395"/>
                        <a14:foregroundMark x1="96569" y1="930" x2="86111" y2="1860"/>
                        <a14:backgroundMark x1="490" y1="2791" x2="0" y2="1628"/>
                        <a14:backgroundMark x1="99020" y1="2326" x2="99510" y2="18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741367" y="3803433"/>
            <a:ext cx="4798730" cy="3054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/>
          <p:nvPr/>
        </p:nvPicPr>
        <p:blipFill rotWithShape="1">
          <a:blip r:embed="rId5"/>
          <a:srcRect l="24360" t="32618" r="24374" b="40001"/>
          <a:stretch>
            <a:fillRect/>
          </a:stretch>
        </p:blipFill>
        <p:spPr bwMode="auto">
          <a:xfrm>
            <a:off x="3499504" y="76200"/>
            <a:ext cx="5339697" cy="1447800"/>
          </a:xfrm>
          <a:prstGeom prst="roundRect">
            <a:avLst/>
          </a:prstGeom>
          <a:ln>
            <a:noFill/>
          </a:ln>
        </p:spPr>
      </p:pic>
      <p:pic>
        <p:nvPicPr>
          <p:cNvPr id="10" name="Picture 9"/>
          <p:cNvPicPr/>
          <p:nvPr/>
        </p:nvPicPr>
        <p:blipFill rotWithShape="1">
          <a:blip r:embed="rId6"/>
          <a:srcRect l="27511" t="33681" r="59401" b="54783"/>
          <a:stretch>
            <a:fillRect/>
          </a:stretch>
        </p:blipFill>
        <p:spPr bwMode="auto">
          <a:xfrm>
            <a:off x="4601030" y="2231887"/>
            <a:ext cx="3135085" cy="1396685"/>
          </a:xfrm>
          <a:prstGeom prst="rect">
            <a:avLst/>
          </a:prstGeom>
          <a:ln>
            <a:noFill/>
          </a:ln>
        </p:spPr>
      </p:pic>
      <p:sp>
        <p:nvSpPr>
          <p:cNvPr id="11" name="Right Triangle 10"/>
          <p:cNvSpPr/>
          <p:nvPr/>
        </p:nvSpPr>
        <p:spPr>
          <a:xfrm>
            <a:off x="4267196" y="4572003"/>
            <a:ext cx="1905001" cy="1828801"/>
          </a:xfrm>
          <a:prstGeom prst="rtTriangle">
            <a:avLst/>
          </a:prstGeom>
          <a:solidFill>
            <a:srgbClr val="FFC000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ight Triangle 11"/>
          <p:cNvSpPr/>
          <p:nvPr/>
        </p:nvSpPr>
        <p:spPr>
          <a:xfrm rot="10800000">
            <a:off x="4267196" y="4572002"/>
            <a:ext cx="1905001" cy="1828801"/>
          </a:xfrm>
          <a:prstGeom prst="rtTriangle">
            <a:avLst/>
          </a:prstGeom>
          <a:solidFill>
            <a:srgbClr val="FFC000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ight Triangle 12"/>
          <p:cNvSpPr/>
          <p:nvPr/>
        </p:nvSpPr>
        <p:spPr>
          <a:xfrm>
            <a:off x="6172200" y="4572003"/>
            <a:ext cx="1905001" cy="1828801"/>
          </a:xfrm>
          <a:prstGeom prst="rtTriangle">
            <a:avLst/>
          </a:prstGeom>
          <a:solidFill>
            <a:srgbClr val="FFC000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ight Triangle 13"/>
          <p:cNvSpPr/>
          <p:nvPr/>
        </p:nvSpPr>
        <p:spPr>
          <a:xfrm rot="10800000">
            <a:off x="6172199" y="4572001"/>
            <a:ext cx="1905001" cy="1828801"/>
          </a:xfrm>
          <a:prstGeom prst="rtTriangle">
            <a:avLst/>
          </a:prstGeom>
          <a:solidFill>
            <a:srgbClr val="FFC000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306384" y="1524000"/>
            <a:ext cx="60662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prstClr val="black"/>
                </a:solidFill>
                <a:latin typeface="UTM Avo" pitchFamily="18" charset="0"/>
              </a:rPr>
              <a:t>Em hãy ghép bốn miếng bìa hình tam giác đó để được hình sau: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0.28889 L -3.33333E-6 -2.22222E-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25 L 0 -2.22222E-6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75 -2.22222E-6 L -3.33333E-6 -2.22222E-6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7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0.25 L -3.33333E-6 -2.22222E-6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93464" y1="11860" x2="10294" y2="21395"/>
                        <a14:foregroundMark x1="2124" y1="16512" x2="4085" y2="73488"/>
                        <a14:foregroundMark x1="2288" y1="86977" x2="3758" y2="97209"/>
                        <a14:foregroundMark x1="98203" y1="6279" x2="39869" y2="4419"/>
                        <a14:foregroundMark x1="51797" y1="3721" x2="96732" y2="1628"/>
                        <a14:foregroundMark x1="5556" y1="72093" x2="3105" y2="77674"/>
                        <a14:foregroundMark x1="98203" y1="45116" x2="96732" y2="93023"/>
                        <a14:foregroundMark x1="96895" y1="95581" x2="93464" y2="98372"/>
                        <a14:foregroundMark x1="32516" y1="96279" x2="68301" y2="96977"/>
                        <a14:foregroundMark x1="67484" y1="96977" x2="93627" y2="97907"/>
                        <a14:foregroundMark x1="34150" y1="95814" x2="5065" y2="97907"/>
                        <a14:foregroundMark x1="8497" y1="1163" x2="36438" y2="3023"/>
                        <a14:foregroundMark x1="490" y1="6977" x2="1471" y2="22326"/>
                        <a14:foregroundMark x1="1797" y1="1395" x2="1471" y2="4186"/>
                        <a14:foregroundMark x1="97386" y1="25581" x2="99183" y2="44186"/>
                        <a14:foregroundMark x1="97549" y1="79535" x2="98693" y2="91395"/>
                        <a14:foregroundMark x1="96569" y1="930" x2="86111" y2="1860"/>
                        <a14:backgroundMark x1="817" y1="1163" x2="327" y2="2558"/>
                        <a14:backgroundMark x1="99183" y1="1628" x2="99837" y2="4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6568"/>
            <a:ext cx="6339908" cy="3949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Ã¬nh áº£nh cÃ³ liÃªn quan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93464" y1="11860" x2="10294" y2="21395"/>
                        <a14:foregroundMark x1="2124" y1="16512" x2="4085" y2="73488"/>
                        <a14:foregroundMark x1="2288" y1="86977" x2="3758" y2="97209"/>
                        <a14:foregroundMark x1="98203" y1="6279" x2="39869" y2="4419"/>
                        <a14:foregroundMark x1="51797" y1="3721" x2="96732" y2="1628"/>
                        <a14:foregroundMark x1="5556" y1="72093" x2="3105" y2="77674"/>
                        <a14:foregroundMark x1="98203" y1="45116" x2="96732" y2="93023"/>
                        <a14:foregroundMark x1="96895" y1="95581" x2="93464" y2="98372"/>
                        <a14:foregroundMark x1="32516" y1="96279" x2="68301" y2="96977"/>
                        <a14:foregroundMark x1="67484" y1="96977" x2="93627" y2="97907"/>
                        <a14:foregroundMark x1="34150" y1="95814" x2="5065" y2="97907"/>
                        <a14:foregroundMark x1="8497" y1="1163" x2="36438" y2="3023"/>
                        <a14:foregroundMark x1="490" y1="6977" x2="1471" y2="22326"/>
                        <a14:foregroundMark x1="1797" y1="1395" x2="1471" y2="4186"/>
                        <a14:foregroundMark x1="97386" y1="25581" x2="99183" y2="44186"/>
                        <a14:foregroundMark x1="97549" y1="79535" x2="98693" y2="91395"/>
                        <a14:foregroundMark x1="96569" y1="930" x2="86111" y2="1860"/>
                        <a14:backgroundMark x1="490" y1="2791" x2="0" y2="1628"/>
                        <a14:backgroundMark x1="99020" y1="2326" x2="99510" y2="18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352799" y="3955833"/>
            <a:ext cx="5943600" cy="2908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/>
          <p:nvPr/>
        </p:nvPicPr>
        <p:blipFill rotWithShape="1">
          <a:blip r:embed="rId5"/>
          <a:srcRect l="24360" t="32618" r="24374" b="40001"/>
          <a:stretch>
            <a:fillRect/>
          </a:stretch>
        </p:blipFill>
        <p:spPr bwMode="auto">
          <a:xfrm>
            <a:off x="3657601" y="152400"/>
            <a:ext cx="5339697" cy="1447800"/>
          </a:xfrm>
          <a:prstGeom prst="roundRect">
            <a:avLst/>
          </a:prstGeom>
          <a:ln>
            <a:noFill/>
          </a:ln>
        </p:spPr>
      </p:pic>
      <p:pic>
        <p:nvPicPr>
          <p:cNvPr id="10" name="Picture 9"/>
          <p:cNvPicPr/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073" b="46094" l="52050" r="72328"/>
                    </a14:imgEffect>
                  </a14:imgLayer>
                </a14:imgProps>
              </a:ext>
            </a:extLst>
          </a:blip>
          <a:srcRect l="51924" t="33293" r="27472" b="53769"/>
          <a:stretch>
            <a:fillRect/>
          </a:stretch>
        </p:blipFill>
        <p:spPr bwMode="auto">
          <a:xfrm>
            <a:off x="4468092" y="2438400"/>
            <a:ext cx="3532909" cy="1295400"/>
          </a:xfrm>
          <a:prstGeom prst="rect">
            <a:avLst/>
          </a:prstGeom>
          <a:ln>
            <a:noFill/>
          </a:ln>
        </p:spPr>
      </p:pic>
      <p:sp>
        <p:nvSpPr>
          <p:cNvPr id="11" name="Right Triangle 10"/>
          <p:cNvSpPr/>
          <p:nvPr/>
        </p:nvSpPr>
        <p:spPr>
          <a:xfrm rot="16200000">
            <a:off x="3543298" y="4343400"/>
            <a:ext cx="1828802" cy="1904998"/>
          </a:xfrm>
          <a:prstGeom prst="rtTriangle">
            <a:avLst/>
          </a:prstGeom>
          <a:solidFill>
            <a:srgbClr val="FFC000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ight Triangle 11"/>
          <p:cNvSpPr/>
          <p:nvPr/>
        </p:nvSpPr>
        <p:spPr>
          <a:xfrm rot="10800000">
            <a:off x="5410197" y="4381499"/>
            <a:ext cx="1905001" cy="1828801"/>
          </a:xfrm>
          <a:prstGeom prst="rtTriangle">
            <a:avLst/>
          </a:prstGeom>
          <a:solidFill>
            <a:srgbClr val="FFC000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ight Triangle 12"/>
          <p:cNvSpPr/>
          <p:nvPr/>
        </p:nvSpPr>
        <p:spPr>
          <a:xfrm>
            <a:off x="5410198" y="4381500"/>
            <a:ext cx="1905001" cy="1828801"/>
          </a:xfrm>
          <a:prstGeom prst="rtTriangle">
            <a:avLst/>
          </a:prstGeom>
          <a:solidFill>
            <a:srgbClr val="FFC000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ight Triangle 13"/>
          <p:cNvSpPr/>
          <p:nvPr/>
        </p:nvSpPr>
        <p:spPr>
          <a:xfrm>
            <a:off x="7315199" y="4381499"/>
            <a:ext cx="1905001" cy="1828801"/>
          </a:xfrm>
          <a:prstGeom prst="rtTriangle">
            <a:avLst/>
          </a:prstGeom>
          <a:solidFill>
            <a:srgbClr val="FFC000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505200" y="1676400"/>
            <a:ext cx="60662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prstClr val="black"/>
                </a:solidFill>
                <a:latin typeface="UTM Avo" pitchFamily="18" charset="0"/>
              </a:rPr>
              <a:t>Em hãy ghép bốn miếng bìa hình tam giác đó để được hình sau: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0.25 L -3.33333E-6 -2.22222E-6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0.25 L 3.33333E-6 -2.22222E-6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0.25 L 3.33333E-6 -2.22222E-6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583 -2.22222E-6 L 0 -2.22222E-6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9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93464" y1="11860" x2="10294" y2="21395"/>
                        <a14:foregroundMark x1="2124" y1="16512" x2="4085" y2="73488"/>
                        <a14:foregroundMark x1="2288" y1="86977" x2="3758" y2="97209"/>
                        <a14:foregroundMark x1="98203" y1="6279" x2="39869" y2="4419"/>
                        <a14:foregroundMark x1="51797" y1="3721" x2="96732" y2="1628"/>
                        <a14:foregroundMark x1="5556" y1="72093" x2="3105" y2="77674"/>
                        <a14:foregroundMark x1="98203" y1="45116" x2="96732" y2="93023"/>
                        <a14:foregroundMark x1="96895" y1="95581" x2="93464" y2="98372"/>
                        <a14:foregroundMark x1="32516" y1="96279" x2="68301" y2="96977"/>
                        <a14:foregroundMark x1="67484" y1="96977" x2="93627" y2="97907"/>
                        <a14:foregroundMark x1="34150" y1="95814" x2="5065" y2="97907"/>
                        <a14:foregroundMark x1="8497" y1="1163" x2="36438" y2="3023"/>
                        <a14:foregroundMark x1="490" y1="6977" x2="1471" y2="22326"/>
                        <a14:foregroundMark x1="1797" y1="1395" x2="1471" y2="4186"/>
                        <a14:foregroundMark x1="97386" y1="25581" x2="99183" y2="44186"/>
                        <a14:foregroundMark x1="97549" y1="79535" x2="98693" y2="91395"/>
                        <a14:foregroundMark x1="96569" y1="930" x2="86111" y2="1860"/>
                        <a14:backgroundMark x1="817" y1="1163" x2="327" y2="2558"/>
                        <a14:backgroundMark x1="99183" y1="1628" x2="99837" y2="4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5054" y="0"/>
            <a:ext cx="6339908" cy="3803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Ã¬nh áº£nh cÃ³ liÃªn quan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93464" y1="11860" x2="10294" y2="21395"/>
                        <a14:foregroundMark x1="2124" y1="16512" x2="4085" y2="73488"/>
                        <a14:foregroundMark x1="2288" y1="86977" x2="3758" y2="97209"/>
                        <a14:foregroundMark x1="98203" y1="6279" x2="39869" y2="4419"/>
                        <a14:foregroundMark x1="51797" y1="3721" x2="96732" y2="1628"/>
                        <a14:foregroundMark x1="5556" y1="72093" x2="3105" y2="77674"/>
                        <a14:foregroundMark x1="98203" y1="45116" x2="96732" y2="93023"/>
                        <a14:foregroundMark x1="96895" y1="95581" x2="93464" y2="98372"/>
                        <a14:foregroundMark x1="32516" y1="96279" x2="68301" y2="96977"/>
                        <a14:foregroundMark x1="67484" y1="96977" x2="93627" y2="97907"/>
                        <a14:foregroundMark x1="34150" y1="95814" x2="5065" y2="97907"/>
                        <a14:foregroundMark x1="8497" y1="1163" x2="36438" y2="3023"/>
                        <a14:foregroundMark x1="490" y1="6977" x2="1471" y2="22326"/>
                        <a14:foregroundMark x1="1797" y1="1395" x2="1471" y2="4186"/>
                        <a14:foregroundMark x1="97386" y1="25581" x2="99183" y2="44186"/>
                        <a14:foregroundMark x1="97549" y1="79535" x2="98693" y2="91395"/>
                        <a14:foregroundMark x1="96569" y1="930" x2="86111" y2="1860"/>
                        <a14:backgroundMark x1="490" y1="2791" x2="0" y2="1628"/>
                        <a14:backgroundMark x1="99020" y1="2326" x2="99510" y2="18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276600" y="3803431"/>
            <a:ext cx="5486400" cy="3054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990" b="73568" l="26940" r="43704"/>
                    </a14:imgEffect>
                  </a14:imgLayer>
                </a14:imgProps>
              </a:ext>
            </a:extLst>
          </a:blip>
          <a:srcRect l="27157" t="55856" r="56174" b="26292"/>
          <a:stretch>
            <a:fillRect/>
          </a:stretch>
        </p:blipFill>
        <p:spPr bwMode="auto">
          <a:xfrm>
            <a:off x="4831772" y="2195286"/>
            <a:ext cx="2559628" cy="1462314"/>
          </a:xfrm>
          <a:prstGeom prst="rect">
            <a:avLst/>
          </a:prstGeom>
          <a:ln>
            <a:noFill/>
          </a:ln>
        </p:spPr>
      </p:pic>
      <p:pic>
        <p:nvPicPr>
          <p:cNvPr id="10" name="Picture 9"/>
          <p:cNvPicPr/>
          <p:nvPr/>
        </p:nvPicPr>
        <p:blipFill rotWithShape="1">
          <a:blip r:embed="rId7"/>
          <a:srcRect l="24360" t="32618" r="24374" b="40001"/>
          <a:stretch>
            <a:fillRect/>
          </a:stretch>
        </p:blipFill>
        <p:spPr bwMode="auto">
          <a:xfrm>
            <a:off x="3503332" y="152400"/>
            <a:ext cx="5107269" cy="1371600"/>
          </a:xfrm>
          <a:prstGeom prst="roundRect">
            <a:avLst/>
          </a:prstGeom>
          <a:ln>
            <a:noFill/>
          </a:ln>
        </p:spPr>
      </p:pic>
      <p:sp>
        <p:nvSpPr>
          <p:cNvPr id="11" name="Right Triangle 10"/>
          <p:cNvSpPr/>
          <p:nvPr/>
        </p:nvSpPr>
        <p:spPr>
          <a:xfrm rot="2781935">
            <a:off x="4100382" y="4444576"/>
            <a:ext cx="1905001" cy="1828801"/>
          </a:xfrm>
          <a:prstGeom prst="rtTriangle">
            <a:avLst/>
          </a:prstGeom>
          <a:solidFill>
            <a:srgbClr val="FFC000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ight Triangle 11"/>
          <p:cNvSpPr/>
          <p:nvPr/>
        </p:nvSpPr>
        <p:spPr>
          <a:xfrm rot="10800000">
            <a:off x="5077001" y="4520774"/>
            <a:ext cx="1905001" cy="1828801"/>
          </a:xfrm>
          <a:prstGeom prst="rtTriangle">
            <a:avLst/>
          </a:prstGeom>
          <a:solidFill>
            <a:srgbClr val="FFC000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ight Triangle 12"/>
          <p:cNvSpPr/>
          <p:nvPr/>
        </p:nvSpPr>
        <p:spPr>
          <a:xfrm>
            <a:off x="5077001" y="4520775"/>
            <a:ext cx="1905001" cy="1828801"/>
          </a:xfrm>
          <a:prstGeom prst="rtTriangle">
            <a:avLst/>
          </a:prstGeom>
          <a:solidFill>
            <a:srgbClr val="FFC000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ight Triangle 13"/>
          <p:cNvSpPr/>
          <p:nvPr/>
        </p:nvSpPr>
        <p:spPr>
          <a:xfrm rot="13568079">
            <a:off x="6053757" y="4444574"/>
            <a:ext cx="1905001" cy="1828801"/>
          </a:xfrm>
          <a:prstGeom prst="rtTriangle">
            <a:avLst/>
          </a:prstGeom>
          <a:solidFill>
            <a:srgbClr val="FFC000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306384" y="1524000"/>
            <a:ext cx="60662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prstClr val="black"/>
                </a:solidFill>
                <a:latin typeface="UTM Avo" pitchFamily="18" charset="0"/>
              </a:rPr>
              <a:t>Em hãy ghép bốn miếng bìa hình tam giác đó để được hình sau: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0.24259 L -8.33333E-7 0.00741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0.24814 L -1.66667E-6 0.00186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0.24814 L -1.66667E-6 0.00186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0.23703 L 3.88889E-6 0.01297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93464" y1="11860" x2="10294" y2="21395"/>
                        <a14:foregroundMark x1="2124" y1="16512" x2="4085" y2="73488"/>
                        <a14:foregroundMark x1="2288" y1="86977" x2="3758" y2="97209"/>
                        <a14:foregroundMark x1="98203" y1="6279" x2="39869" y2="4419"/>
                        <a14:foregroundMark x1="51797" y1="3721" x2="96732" y2="1628"/>
                        <a14:foregroundMark x1="5556" y1="72093" x2="3105" y2="77674"/>
                        <a14:foregroundMark x1="98203" y1="45116" x2="96732" y2="93023"/>
                        <a14:foregroundMark x1="96895" y1="95581" x2="93464" y2="98372"/>
                        <a14:foregroundMark x1="32516" y1="96279" x2="68301" y2="96977"/>
                        <a14:foregroundMark x1="67484" y1="96977" x2="93627" y2="97907"/>
                        <a14:foregroundMark x1="34150" y1="95814" x2="5065" y2="97907"/>
                        <a14:foregroundMark x1="8497" y1="1163" x2="36438" y2="3023"/>
                        <a14:foregroundMark x1="490" y1="6977" x2="1471" y2="22326"/>
                        <a14:foregroundMark x1="1797" y1="1395" x2="1471" y2="4186"/>
                        <a14:foregroundMark x1="97386" y1="25581" x2="99183" y2="44186"/>
                        <a14:foregroundMark x1="97549" y1="79535" x2="98693" y2="91395"/>
                        <a14:foregroundMark x1="96569" y1="930" x2="86111" y2="1860"/>
                        <a14:backgroundMark x1="817" y1="1163" x2="327" y2="2558"/>
                        <a14:backgroundMark x1="99183" y1="1628" x2="99837" y2="4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5067" y="0"/>
            <a:ext cx="6339908" cy="3949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Ã¬nh áº£nh cÃ³ liÃªn quan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93464" y1="11860" x2="10294" y2="21395"/>
                        <a14:foregroundMark x1="2124" y1="16512" x2="4085" y2="73488"/>
                        <a14:foregroundMark x1="2288" y1="86977" x2="3758" y2="97209"/>
                        <a14:foregroundMark x1="98203" y1="6279" x2="39869" y2="4419"/>
                        <a14:foregroundMark x1="51797" y1="3721" x2="96732" y2="1628"/>
                        <a14:foregroundMark x1="5556" y1="72093" x2="3105" y2="77674"/>
                        <a14:foregroundMark x1="98203" y1="45116" x2="96732" y2="93023"/>
                        <a14:foregroundMark x1="96895" y1="95581" x2="93464" y2="98372"/>
                        <a14:foregroundMark x1="32516" y1="96279" x2="68301" y2="96977"/>
                        <a14:foregroundMark x1="67484" y1="96977" x2="93627" y2="97907"/>
                        <a14:foregroundMark x1="34150" y1="95814" x2="5065" y2="97907"/>
                        <a14:foregroundMark x1="8497" y1="1163" x2="36438" y2="3023"/>
                        <a14:foregroundMark x1="490" y1="6977" x2="1471" y2="22326"/>
                        <a14:foregroundMark x1="1797" y1="1395" x2="1471" y2="4186"/>
                        <a14:foregroundMark x1="97386" y1="25581" x2="99183" y2="44186"/>
                        <a14:foregroundMark x1="97549" y1="79535" x2="98693" y2="91395"/>
                        <a14:foregroundMark x1="96569" y1="930" x2="86111" y2="1860"/>
                        <a14:backgroundMark x1="490" y1="2791" x2="0" y2="1628"/>
                        <a14:backgroundMark x1="99020" y1="2326" x2="99510" y2="18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755655" y="3875314"/>
            <a:ext cx="4798730" cy="2995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/>
          <p:nvPr/>
        </p:nvPicPr>
        <p:blipFill rotWithShape="1">
          <a:blip r:embed="rId5"/>
          <a:srcRect l="24360" t="32618" r="24374" b="40001"/>
          <a:stretch>
            <a:fillRect/>
          </a:stretch>
        </p:blipFill>
        <p:spPr bwMode="auto">
          <a:xfrm>
            <a:off x="3579532" y="152400"/>
            <a:ext cx="5107269" cy="1371600"/>
          </a:xfrm>
          <a:prstGeom prst="roundRect">
            <a:avLst/>
          </a:prstGeom>
          <a:ln>
            <a:noFill/>
          </a:ln>
        </p:spPr>
      </p:pic>
      <p:pic>
        <p:nvPicPr>
          <p:cNvPr id="10" name="Picture 9"/>
          <p:cNvPicPr/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964" b="75260" l="53148" r="70717"/>
                    </a14:imgEffect>
                  </a14:imgLayer>
                </a14:imgProps>
              </a:ext>
            </a:extLst>
          </a:blip>
          <a:srcRect l="55713" t="48263" r="30384" b="26680"/>
          <a:stretch>
            <a:fillRect/>
          </a:stretch>
        </p:blipFill>
        <p:spPr bwMode="auto">
          <a:xfrm>
            <a:off x="5340926" y="2038352"/>
            <a:ext cx="1669474" cy="1695449"/>
          </a:xfrm>
          <a:prstGeom prst="rect">
            <a:avLst/>
          </a:prstGeom>
          <a:ln>
            <a:noFill/>
          </a:ln>
        </p:spPr>
      </p:pic>
      <p:sp>
        <p:nvSpPr>
          <p:cNvPr id="11" name="Right Triangle 10"/>
          <p:cNvSpPr/>
          <p:nvPr/>
        </p:nvSpPr>
        <p:spPr>
          <a:xfrm>
            <a:off x="4953003" y="5323114"/>
            <a:ext cx="1524001" cy="1447800"/>
          </a:xfrm>
          <a:prstGeom prst="rtTriangle">
            <a:avLst/>
          </a:prstGeom>
          <a:solidFill>
            <a:srgbClr val="FFC000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ight Triangle 11"/>
          <p:cNvSpPr/>
          <p:nvPr/>
        </p:nvSpPr>
        <p:spPr>
          <a:xfrm>
            <a:off x="6477003" y="5323114"/>
            <a:ext cx="1524001" cy="1447800"/>
          </a:xfrm>
          <a:prstGeom prst="rtTriangle">
            <a:avLst/>
          </a:prstGeom>
          <a:solidFill>
            <a:srgbClr val="FFC000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ight Triangle 12"/>
          <p:cNvSpPr/>
          <p:nvPr/>
        </p:nvSpPr>
        <p:spPr>
          <a:xfrm rot="10800000">
            <a:off x="4959103" y="5334001"/>
            <a:ext cx="1511796" cy="1447798"/>
          </a:xfrm>
          <a:prstGeom prst="rtTriangle">
            <a:avLst/>
          </a:prstGeom>
          <a:solidFill>
            <a:srgbClr val="FFC000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ight Triangle 13"/>
          <p:cNvSpPr/>
          <p:nvPr/>
        </p:nvSpPr>
        <p:spPr>
          <a:xfrm>
            <a:off x="4953000" y="3875314"/>
            <a:ext cx="1524002" cy="1447800"/>
          </a:xfrm>
          <a:prstGeom prst="rtTriangle">
            <a:avLst/>
          </a:prstGeom>
          <a:solidFill>
            <a:srgbClr val="FFC000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306384" y="1501914"/>
            <a:ext cx="60662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prstClr val="black"/>
                </a:solidFill>
                <a:latin typeface="UTM Avo" pitchFamily="18" charset="0"/>
              </a:rPr>
              <a:t>Em hãy ghép bốn miếng bìa hình tam giác đó để được hình sau: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24444 L 0 0.0055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24606 L 0 0.00394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 0.00556 L 3.33333E-6 0.00556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24444 L 0 0.00556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756" y="1234490"/>
            <a:ext cx="2163606" cy="1081803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000628" y="2448072"/>
            <a:ext cx="3380687" cy="22408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1218804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cs typeface="Lato" panose="020F0502020204030203" pitchFamily="34" charset="0"/>
              </a:rPr>
              <a:t>Tìm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cs typeface="Lato" panose="020F0502020204030203" pitchFamily="34" charset="0"/>
              </a:rPr>
              <a:t>hai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cs typeface="Lato" panose="020F0502020204030203" pitchFamily="34" charset="0"/>
              </a:rPr>
              <a:t>miếng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cs typeface="Lato" panose="020F0502020204030203" pitchFamily="34" charset="0"/>
              </a:rPr>
              <a:t>bìa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cs typeface="Lato" panose="020F0502020204030203" pitchFamily="34" charset="0"/>
              </a:rPr>
              <a:t>để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cs typeface="Lato" panose="020F0502020204030203" pitchFamily="34" charset="0"/>
              </a:rPr>
              <a:t>ghép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cs typeface="Lato" panose="020F0502020204030203" pitchFamily="34" charset="0"/>
              </a:rPr>
              <a:t>được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cs typeface="Lato" panose="020F0502020204030203" pitchFamily="34" charset="0"/>
              </a:rPr>
              <a:t>hình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cs typeface="Lato" panose="020F0502020204030203" pitchFamily="34" charset="0"/>
              </a:rPr>
              <a:t>tròn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cs typeface="Lato" panose="020F0502020204030203" pitchFamily="34" charset="0"/>
              </a:rPr>
              <a:t>;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cs typeface="Lato" panose="020F0502020204030203" pitchFamily="34" charset="0"/>
              </a:rPr>
              <a:t>hình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cs typeface="Lato" panose="020F0502020204030203" pitchFamily="34" charset="0"/>
              </a:rPr>
              <a:t> tam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cs typeface="Lato" panose="020F0502020204030203" pitchFamily="34" charset="0"/>
              </a:rPr>
              <a:t>giác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cs typeface="Lato" panose="020F0502020204030203" pitchFamily="34" charset="0"/>
              </a:rPr>
              <a:t>hoặc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cs typeface="Lato" panose="020F0502020204030203" pitchFamily="34" charset="0"/>
              </a:rPr>
              <a:t>hình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cs typeface="Lato" panose="020F0502020204030203" pitchFamily="34" charset="0"/>
              </a:rPr>
              <a:t>chữ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cs typeface="Lato" panose="020F0502020204030203" pitchFamily="34" charset="0"/>
              </a:rPr>
              <a:t>nhật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cs typeface="Lato" panose="020F0502020204030203" pitchFamily="34" charset="0"/>
              </a:rPr>
              <a:t>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045211" y="481151"/>
            <a:ext cx="1420258" cy="1501287"/>
            <a:chOff x="3765657" y="317105"/>
            <a:chExt cx="1065563" cy="112635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5657" y="317105"/>
              <a:ext cx="1065563" cy="1126356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3962002" y="752954"/>
              <a:ext cx="302653" cy="346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399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+mn-cs"/>
                </a:rPr>
                <a:t>1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5280837" y="2208103"/>
            <a:ext cx="909326" cy="1487782"/>
            <a:chOff x="3962002" y="1656553"/>
            <a:chExt cx="682231" cy="111622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2002" y="1656553"/>
              <a:ext cx="682231" cy="1116224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4003042" y="1663456"/>
              <a:ext cx="302653" cy="346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399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+mn-cs"/>
                </a:rPr>
                <a:t>2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5060769" y="3840568"/>
            <a:ext cx="1055628" cy="627245"/>
            <a:chOff x="3796894" y="2881327"/>
            <a:chExt cx="791996" cy="470597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6894" y="2881327"/>
              <a:ext cx="791996" cy="455947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4041565" y="3005651"/>
              <a:ext cx="302653" cy="346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399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+mn-cs"/>
                </a:rPr>
                <a:t>3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5431030" y="4937545"/>
            <a:ext cx="596464" cy="1188425"/>
            <a:chOff x="4074686" y="3704346"/>
            <a:chExt cx="447503" cy="891628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4686" y="3704346"/>
              <a:ext cx="447503" cy="891628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4074686" y="3965494"/>
              <a:ext cx="302653" cy="346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399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+mn-cs"/>
                </a:rPr>
                <a:t>4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9480812" y="434046"/>
            <a:ext cx="909326" cy="1490033"/>
            <a:chOff x="7113077" y="325548"/>
            <a:chExt cx="682231" cy="111791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3077" y="325548"/>
              <a:ext cx="682231" cy="1117913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7438150" y="829852"/>
              <a:ext cx="302653" cy="346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399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+mn-cs"/>
                </a:rPr>
                <a:t>A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9438046" y="2404648"/>
            <a:ext cx="952091" cy="920579"/>
            <a:chOff x="7080992" y="1804013"/>
            <a:chExt cx="714316" cy="69067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0992" y="1804013"/>
              <a:ext cx="714316" cy="690674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7361969" y="2032788"/>
              <a:ext cx="302653" cy="346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399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+mn-cs"/>
                </a:rPr>
                <a:t>B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9638368" y="3640247"/>
            <a:ext cx="751770" cy="1008362"/>
            <a:chOff x="7231285" y="2731034"/>
            <a:chExt cx="564023" cy="756534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1285" y="2731034"/>
              <a:ext cx="564023" cy="756534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7361969" y="2924634"/>
              <a:ext cx="302653" cy="346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399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+mn-cs"/>
                </a:rPr>
                <a:t>C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9611359" y="4937545"/>
            <a:ext cx="778779" cy="1188425"/>
            <a:chOff x="7211021" y="3704346"/>
            <a:chExt cx="584287" cy="891628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11021" y="3704346"/>
              <a:ext cx="584287" cy="891628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7429309" y="3965958"/>
              <a:ext cx="302653" cy="346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399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+mn-cs"/>
                </a:rPr>
                <a:t>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42295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4262E-6 -5.36871E-7 L -0.34415 0.259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16" y="129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26588E-6 -3.74576E-6 L -0.30528 0.16292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72" y="81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33333E-6 L -0.31458 -0.4493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29" y="-22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1899E-6 -1.19099E-6 L -0.31239 0.00031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2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106</Words>
  <Application>Microsoft Office PowerPoint</Application>
  <PresentationFormat>Widescreen</PresentationFormat>
  <Paragraphs>20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9</vt:i4>
      </vt:variant>
    </vt:vector>
  </HeadingPairs>
  <TitlesOfParts>
    <vt:vector size="21" baseType="lpstr">
      <vt:lpstr>宋体</vt:lpstr>
      <vt:lpstr>Arial</vt:lpstr>
      <vt:lpstr>Arial-Rounded</vt:lpstr>
      <vt:lpstr>Calibri</vt:lpstr>
      <vt:lpstr>Calibri Light</vt:lpstr>
      <vt:lpstr>等线</vt:lpstr>
      <vt:lpstr>Lato</vt:lpstr>
      <vt:lpstr>Times New Roman</vt:lpstr>
      <vt:lpstr>UTM Avo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THUY LINH</cp:lastModifiedBy>
  <cp:revision>8</cp:revision>
  <dcterms:created xsi:type="dcterms:W3CDTF">2021-08-14T08:27:29Z</dcterms:created>
  <dcterms:modified xsi:type="dcterms:W3CDTF">2022-10-03T22:45:21Z</dcterms:modified>
</cp:coreProperties>
</file>