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313" r:id="rId3"/>
    <p:sldId id="311" r:id="rId4"/>
    <p:sldId id="312" r:id="rId5"/>
    <p:sldId id="308" r:id="rId6"/>
    <p:sldId id="306" r:id="rId7"/>
    <p:sldId id="290" r:id="rId8"/>
    <p:sldId id="360" r:id="rId9"/>
    <p:sldId id="314" r:id="rId10"/>
    <p:sldId id="291" r:id="rId11"/>
    <p:sldId id="356" r:id="rId12"/>
    <p:sldId id="316" r:id="rId13"/>
    <p:sldId id="317" r:id="rId14"/>
    <p:sldId id="320" r:id="rId15"/>
    <p:sldId id="302" r:id="rId16"/>
    <p:sldId id="324" r:id="rId17"/>
    <p:sldId id="329" r:id="rId18"/>
    <p:sldId id="336" r:id="rId19"/>
    <p:sldId id="361" r:id="rId20"/>
    <p:sldId id="357" r:id="rId21"/>
    <p:sldId id="321" r:id="rId22"/>
    <p:sldId id="334" r:id="rId23"/>
    <p:sldId id="358" r:id="rId24"/>
    <p:sldId id="340" r:id="rId25"/>
    <p:sldId id="34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showGuides="1">
      <p:cViewPr varScale="1">
        <p:scale>
          <a:sx n="70" d="100"/>
          <a:sy n="70" d="100"/>
        </p:scale>
        <p:origin x="1086" y="72"/>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t>‹#›</a:t>
            </a:fld>
            <a:endParaRPr lang="en-US"/>
          </a:p>
        </p:txBody>
      </p:sp>
    </p:spTree>
    <p:extLst>
      <p:ext uri="{BB962C8B-B14F-4D97-AF65-F5344CB8AC3E}">
        <p14:creationId xmlns:p14="http://schemas.microsoft.com/office/powerpoint/2010/main" val="189639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80405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2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854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375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531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1237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536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6979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73119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A0C359A-FBB5-481D-B335-4411FD5A049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Picture 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7" name="Picture 6">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8"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318133" y="-1405951"/>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vi-VN" sz="2540" b="0" i="0" u="none" strike="noStrike" kern="1200" cap="none" spc="0" normalizeH="0" baseline="0" noProof="0" dirty="0">
                <a:ln>
                  <a:noFill/>
                </a:ln>
                <a:solidFill>
                  <a:srgbClr val="50AE47"/>
                </a:solidFill>
                <a:effectLst/>
                <a:uLnTx/>
                <a:uFillTx/>
                <a:latin typeface="#9Slide07 HoneyCream" pitchFamily="2" charset="0"/>
                <a:ea typeface="+mj-ea"/>
                <a:cs typeface="+mj-cs"/>
              </a:rPr>
              <a:t>By: Tư Bùi</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16891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4"/>
          <a:stretch>
            <a:fillRect/>
          </a:stretch>
        </p:blipFill>
        <p:spPr>
          <a:xfrm>
            <a:off x="596951" y="139923"/>
            <a:ext cx="10540898" cy="6559865"/>
          </a:xfrm>
          <a:prstGeom prst="rect">
            <a:avLst/>
          </a:prstGeom>
        </p:spPr>
      </p:pic>
    </p:spTree>
    <p:extLst>
      <p:ext uri="{BB962C8B-B14F-4D97-AF65-F5344CB8AC3E}">
        <p14:creationId xmlns:p14="http://schemas.microsoft.com/office/powerpoint/2010/main" val="1139888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2119" y="1130644"/>
            <a:ext cx="10551204" cy="1832085"/>
          </a:xfrm>
          <a:prstGeom prst="rect">
            <a:avLst/>
          </a:prstGeom>
        </p:spPr>
      </p:pic>
      <p:sp>
        <p:nvSpPr>
          <p:cNvPr id="19" name="圆角矩形 17">
            <a:extLst>
              <a:ext uri="{FF2B5EF4-FFF2-40B4-BE49-F238E27FC236}">
                <a16:creationId xmlns:a16="http://schemas.microsoft.com/office/drawing/2014/main" id="{A8E535DF-15BD-D423-EF0C-7F74D154BE25}"/>
              </a:ext>
            </a:extLst>
          </p:cNvPr>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a:solidFill>
                  <a:srgbClr val="002060"/>
                </a:solidFill>
                <a:latin typeface="Cambria" panose="02040503050406030204" pitchFamily="18" charset="0"/>
                <a:ea typeface="Cambria" panose="02040503050406030204" pitchFamily="18" charset="0"/>
              </a:rPr>
              <a:t>Cuốn tuần, ba cho tôi về quê để tôi tìm được nhiều ý cho bài văn "Tả cây hoa nhà em"</a:t>
            </a:r>
            <a:endParaRPr lang="en-US" sz="3200" b="1" dirty="0"/>
          </a:p>
        </p:txBody>
      </p:sp>
    </p:spTree>
    <p:extLst>
      <p:ext uri="{BB962C8B-B14F-4D97-AF65-F5344CB8AC3E}">
        <p14:creationId xmlns:p14="http://schemas.microsoft.com/office/powerpoint/2010/main" val="37366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2"/>
          <a:stretch>
            <a:fillRect/>
          </a:stretch>
        </p:blipFill>
        <p:spPr>
          <a:xfrm>
            <a:off x="3377216" y="-54920"/>
            <a:ext cx="5237617" cy="847171"/>
          </a:xfrm>
          <a:prstGeom prst="rect">
            <a:avLst/>
          </a:prstGeom>
        </p:spPr>
      </p:pic>
      <p:pic>
        <p:nvPicPr>
          <p:cNvPr id="6" name="Picture 5"/>
          <p:cNvPicPr>
            <a:picLocks noChangeAspect="1"/>
          </p:cNvPicPr>
          <p:nvPr/>
        </p:nvPicPr>
        <p:blipFill>
          <a:blip r:embed="rId3"/>
          <a:stretch>
            <a:fillRect/>
          </a:stretch>
        </p:blipFill>
        <p:spPr>
          <a:xfrm>
            <a:off x="163629" y="448539"/>
            <a:ext cx="11784531" cy="6565481"/>
          </a:xfrm>
          <a:prstGeom prst="rect">
            <a:avLst/>
          </a:prstGeom>
        </p:spPr>
      </p:pic>
    </p:spTree>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a:extLst>
              <a:ext uri="{FF2B5EF4-FFF2-40B4-BE49-F238E27FC236}">
                <a16:creationId xmlns:a16="http://schemas.microsoft.com/office/drawing/2014/main" id="{9F511887-A714-CE19-1D74-AED819E4A93C}"/>
              </a:ext>
            </a:extLst>
          </p:cNvPr>
          <p:cNvGrpSpPr/>
          <p:nvPr/>
        </p:nvGrpSpPr>
        <p:grpSpPr>
          <a:xfrm>
            <a:off x="825949" y="1371969"/>
            <a:ext cx="6997251" cy="2778409"/>
            <a:chOff x="4068184" y="253841"/>
            <a:chExt cx="6605260" cy="6607125"/>
          </a:xfrm>
        </p:grpSpPr>
        <p:pic>
          <p:nvPicPr>
            <p:cNvPr id="13"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a:extLst>
                <a:ext uri="{FF2B5EF4-FFF2-40B4-BE49-F238E27FC236}">
                  <a16:creationId xmlns:a16="http://schemas.microsoft.com/office/drawing/2014/main" id="{40ABCEEE-D77C-00FB-F7AE-AC02FC707073}"/>
                </a:ext>
              </a:extLst>
            </p:cNvPr>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3"/>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a:extLst>
              <a:ext uri="{FF2B5EF4-FFF2-40B4-BE49-F238E27FC236}">
                <a16:creationId xmlns:a16="http://schemas.microsoft.com/office/drawing/2014/main" id="{374BA373-0D5B-441B-8785-6935E06E5EAE}"/>
              </a:ext>
            </a:extLst>
          </p:cNvPr>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8" name="Picture 7"/>
          <p:cNvPicPr>
            <a:picLocks noChangeAspect="1"/>
          </p:cNvPicPr>
          <p:nvPr/>
        </p:nvPicPr>
        <p:blipFill>
          <a:blip r:embed="rId2"/>
          <a:stretch>
            <a:fillRect/>
          </a:stretch>
        </p:blipFill>
        <p:spPr>
          <a:xfrm>
            <a:off x="674328" y="-84800"/>
            <a:ext cx="12915215" cy="2234381"/>
          </a:xfrm>
          <a:prstGeom prst="rect">
            <a:avLst/>
          </a:prstGeom>
        </p:spPr>
      </p:pic>
      <p:sp>
        <p:nvSpPr>
          <p:cNvPr id="26" name="矩形 29">
            <a:extLst>
              <a:ext uri="{FF2B5EF4-FFF2-40B4-BE49-F238E27FC236}">
                <a16:creationId xmlns:a16="http://schemas.microsoft.com/office/drawing/2014/main" id="{374BA373-0D5B-441B-8785-6935E06E5EAE}"/>
              </a:ext>
            </a:extLst>
          </p:cNvPr>
          <p:cNvSpPr/>
          <p:nvPr/>
        </p:nvSpPr>
        <p:spPr>
          <a:xfrm>
            <a:off x="3149769" y="1341701"/>
            <a:ext cx="7964334" cy="112519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Lã chã (nước mắt, mồ hôi): nhỏ xuống thành giọt, nối tiếp nhau không dứt. </a:t>
            </a:r>
            <a:endParaRPr lang="en-US" sz="30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79134" y="2517385"/>
            <a:ext cx="5453670" cy="363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193382" y="2919659"/>
            <a:ext cx="5885924" cy="365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275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p>
        </p:txBody>
      </p:sp>
      <p:sp>
        <p:nvSpPr>
          <p:cNvPr id="9" name="圆角矩形 17">
            <a:extLst>
              <a:ext uri="{FF2B5EF4-FFF2-40B4-BE49-F238E27FC236}">
                <a16:creationId xmlns:a16="http://schemas.microsoft.com/office/drawing/2014/main" id="{A8E535DF-15BD-D423-EF0C-7F74D154BE25}"/>
              </a:ext>
            </a:extLst>
          </p:cNvPr>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4" name="Rectangle 3"/>
          <p:cNvSpPr/>
          <p:nvPr/>
        </p:nvSpPr>
        <p:spPr>
          <a:xfrm>
            <a:off x="3217672" y="2718082"/>
            <a:ext cx="8275827" cy="1569660"/>
          </a:xfrm>
          <a:prstGeom prst="rect">
            <a:avLst/>
          </a:prstGeom>
        </p:spPr>
        <p:txBody>
          <a:bodyPr wrap="square">
            <a:spAutoFit/>
          </a:bodyPr>
          <a:lstStyle/>
          <a:p>
            <a:pPr algn="ctr"/>
            <a:r>
              <a:rPr lang="vi-VN" sz="3200" b="1" dirty="0">
                <a:latin typeface="Cambria" panose="02040503050406030204" pitchFamily="18" charset="0"/>
                <a:ea typeface="Cambria" panose="02040503050406030204" pitchFamily="18" charset="0"/>
              </a:rPr>
              <a:t>Mục đích về quê của bạn nhỏ là tìm được nhiều ý cho bài văn </a:t>
            </a:r>
            <a:r>
              <a:rPr lang="vi-VN" sz="3200" b="1" i="1" dirty="0">
                <a:latin typeface="Cambria" panose="02040503050406030204" pitchFamily="18" charset="0"/>
                <a:ea typeface="Cambria" panose="02040503050406030204" pitchFamily="18" charset="0"/>
              </a:rPr>
              <a:t>"Tả cây hoa nhà em". </a:t>
            </a:r>
            <a:br>
              <a:rPr lang="vi-VN" sz="3200" b="1" dirty="0">
                <a:latin typeface="Cambria" panose="02040503050406030204" pitchFamily="18" charset="0"/>
                <a:ea typeface="Cambria" panose="02040503050406030204" pitchFamily="18" charset="0"/>
              </a:rPr>
            </a:br>
            <a:endParaRPr lang="en-US" sz="32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453"/>
          <a:stretch/>
        </p:blipFill>
        <p:spPr>
          <a:xfrm>
            <a:off x="702606" y="3502912"/>
            <a:ext cx="4044330" cy="3286666"/>
          </a:xfrm>
          <a:prstGeom prst="ellipse">
            <a:avLst/>
          </a:prstGeom>
          <a:ln>
            <a:noFill/>
          </a:ln>
          <a:effectLst>
            <a:softEdge rad="112500"/>
          </a:effectLst>
        </p:spPr>
      </p:pic>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a:extLst>
              <a:ext uri="{FF2B5EF4-FFF2-40B4-BE49-F238E27FC236}">
                <a16:creationId xmlns:a16="http://schemas.microsoft.com/office/drawing/2014/main" id="{374BA373-0D5B-441B-8785-6935E06E5EAE}"/>
              </a:ext>
            </a:extLst>
          </p:cNvPr>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p>
        </p:txBody>
      </p:sp>
      <p:pic>
        <p:nvPicPr>
          <p:cNvPr id="7" name="Picture 6"/>
          <p:cNvPicPr>
            <a:picLocks noChangeAspect="1"/>
          </p:cNvPicPr>
          <p:nvPr/>
        </p:nvPicPr>
        <p:blipFill rotWithShape="1">
          <a:blip r:embed="rId2"/>
          <a:srcRect l="50662"/>
          <a:stretch/>
        </p:blipFill>
        <p:spPr>
          <a:xfrm>
            <a:off x="5491277" y="312902"/>
            <a:ext cx="5095443" cy="1670449"/>
          </a:xfrm>
          <a:prstGeom prst="rect">
            <a:avLst/>
          </a:prstGeom>
        </p:spPr>
      </p:pic>
      <p:pic>
        <p:nvPicPr>
          <p:cNvPr id="8" name="Picture 7"/>
          <p:cNvPicPr>
            <a:picLocks noChangeAspect="1"/>
          </p:cNvPicPr>
          <p:nvPr/>
        </p:nvPicPr>
        <p:blipFill>
          <a:blip r:embed="rId3"/>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p>
          <a:p>
            <a:r>
              <a:rPr lang="en-US" sz="3200" dirty="0"/>
              <a:t> </a:t>
            </a:r>
          </a:p>
        </p:txBody>
      </p:sp>
    </p:spTree>
    <p:extLst>
      <p:ext uri="{BB962C8B-B14F-4D97-AF65-F5344CB8AC3E}">
        <p14:creationId xmlns:p14="http://schemas.microsoft.com/office/powerpoint/2010/main" val="341571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a:extLst>
              <a:ext uri="{FF2B5EF4-FFF2-40B4-BE49-F238E27FC236}">
                <a16:creationId xmlns:a16="http://schemas.microsoft.com/office/drawing/2014/main" id="{374BA373-0D5B-441B-8785-6935E06E5EAE}"/>
              </a:ext>
            </a:extLst>
          </p:cNvPr>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p>
        </p:txBody>
      </p:sp>
      <p:sp>
        <p:nvSpPr>
          <p:cNvPr id="4" name="TextBox 3"/>
          <p:cNvSpPr txBox="1"/>
          <p:nvPr/>
        </p:nvSpPr>
        <p:spPr>
          <a:xfrm>
            <a:off x="863596" y="2078832"/>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Sương như những hòn bi ve tí xíu tụt từ lá xanh xuống bông đỏ, đi tìm mùi thơm ngào ngạt núp đầu giữa những cánh hoa...</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863596" y="3969329"/>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30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2"/>
          <a:srcRect l="50662" r="21226" b="23644"/>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solidFill>
                  <a:schemeClr val="accent2">
                    <a:lumMod val="60000"/>
                    <a:lumOff val="40000"/>
                  </a:schemeClr>
                </a:solidFill>
                <a:latin typeface="Cambria" panose="02040503050406030204" pitchFamily="18" charset="0"/>
                <a:ea typeface="Cambria" panose="02040503050406030204" pitchFamily="18" charset="0"/>
              </a:rPr>
              <a:t>3.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thích</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câu</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nhất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trong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nhỏ</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Theo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nên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viết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thêm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những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ý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a:t>
            </a:r>
            <a:r>
              <a:rPr lang="en-US" sz="3600" b="1" dirty="0">
                <a:solidFill>
                  <a:schemeClr val="accent2">
                    <a:lumMod val="60000"/>
                    <a:lumOff val="40000"/>
                  </a:schemeClr>
                </a:solidFill>
              </a:rPr>
              <a:t> </a:t>
            </a:r>
            <a:endParaRPr kumimoji="0" lang="vi-VN" sz="3600" b="1" i="0" u="none" strike="noStrike" kern="1200" cap="none" spc="0" normalizeH="0" baseline="0" noProof="0" dirty="0">
              <a:ln>
                <a:noFill/>
              </a:ln>
              <a:solidFill>
                <a:schemeClr val="accent2">
                  <a:lumMod val="60000"/>
                  <a:lumOff val="40000"/>
                </a:schemeClr>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0" y="770378"/>
            <a:ext cx="9632515" cy="1664352"/>
          </a:xfrm>
          <a:prstGeom prst="rect">
            <a:avLst/>
          </a:prstGeom>
        </p:spPr>
      </p:pic>
      <p:sp>
        <p:nvSpPr>
          <p:cNvPr id="3" name="TextBox 2"/>
          <p:cNvSpPr txBox="1"/>
          <p:nvPr/>
        </p:nvSpPr>
        <p:spPr>
          <a:xfrm>
            <a:off x="1148080" y="3776233"/>
            <a:ext cx="10403840" cy="175432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Bạn nhỏ nên bổ sung những câu văn miêu tả về màu sắc và hình dạng của bông hoa và những nụ hồng,...</a:t>
            </a: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3" name="圆角矩形 17">
            <a:extLst>
              <a:ext uri="{FF2B5EF4-FFF2-40B4-BE49-F238E27FC236}">
                <a16:creationId xmlns:a16="http://schemas.microsoft.com/office/drawing/2014/main" id="{A8E535DF-15BD-D423-EF0C-7F74D154BE25}"/>
              </a:ext>
            </a:extLst>
          </p:cNvPr>
          <p:cNvSpPr/>
          <p:nvPr/>
        </p:nvSpPr>
        <p:spPr>
          <a:xfrm>
            <a:off x="510118" y="444590"/>
            <a:ext cx="10977032"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378323" y="682752"/>
            <a:ext cx="11240622" cy="1077218"/>
          </a:xfrm>
          <a:prstGeom prst="rect">
            <a:avLst/>
          </a:prstGeom>
        </p:spPr>
        <p:txBody>
          <a:bodyPr wrap="square">
            <a:spAutoFit/>
          </a:bodyPr>
          <a:lstStyle/>
          <a:p>
            <a:pPr algn="ct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m thích nhất câu văn nào trong bài văn của bạn nhỏ? Theo em, bài văn của bạn nên viết thêm những ý nào?</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3035091" y="2954867"/>
            <a:ext cx="7611533" cy="2677656"/>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B1: Đọc kĩ bài văn, chọn câu văn mình yêu thích và nêu lí do.</a:t>
            </a:r>
          </a:p>
          <a:p>
            <a:endParaRPr lang="en-US" sz="2800">
              <a:latin typeface="Cambria" panose="02040503050406030204" pitchFamily="18" charset="0"/>
              <a:ea typeface="Cambria" panose="02040503050406030204" pitchFamily="18" charset="0"/>
            </a:endParaRPr>
          </a:p>
          <a:p>
            <a:r>
              <a:rPr lang="en-US" sz="2800">
                <a:latin typeface="Cambria" panose="02040503050406030204" pitchFamily="18" charset="0"/>
                <a:ea typeface="Cambria" panose="02040503050406030204" pitchFamily="18" charset="0"/>
              </a:rPr>
              <a:t>B2: Suy nghĩ để bổ sung ý cho bài văn của bạn nhỏ. Có thể viết câu văn em muốn thêm vào bài văn tả cây hoa hồng của bạn.</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9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493538"/>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1.Kiến thức</a:t>
            </a:r>
          </a:p>
          <a:p>
            <a:pPr lvl="0" algn="just"/>
            <a:r>
              <a:rPr lang="vi-VN" sz="2600" dirty="0">
                <a:latin typeface="Cambria" panose="02040503050406030204" pitchFamily="18" charset="0"/>
                <a:ea typeface="Cambria" panose="02040503050406030204" pitchFamily="18" charset="0"/>
              </a:rPr>
              <a:t>- Đọc đúng và diễn cảm bài đọc Tập làm văn, biết đọc phân biệt lời kể chuyện của bạn nhỏ.</a:t>
            </a:r>
          </a:p>
          <a:p>
            <a:pPr lvl="0" algn="just"/>
            <a:r>
              <a:rPr lang="vi-VN" sz="2600" dirty="0">
                <a:latin typeface="Cambria" panose="02040503050406030204" pitchFamily="18" charset="0"/>
                <a:ea typeface="Cambria" panose="02040503050406030204" pitchFamily="18" charset="0"/>
              </a:rPr>
              <a:t>- Nhận biết được trình tự các sự việc qua lời kể chuyện của bạn nhỏ.</a:t>
            </a:r>
          </a:p>
          <a:p>
            <a:pPr lvl="0" algn="just"/>
            <a:r>
              <a:rPr lang="vi-VN" sz="2600" dirty="0">
                <a:latin typeface="Cambria" panose="02040503050406030204" pitchFamily="18" charset="0"/>
                <a:ea typeface="Cambria" panose="02040503050406030204" pitchFamily="18" charset="0"/>
              </a:rPr>
              <a:t>- Hiểu điều tác giả muốn nói qua câu chuyện.</a:t>
            </a:r>
          </a:p>
          <a:p>
            <a:pPr lvl="0" algn="just"/>
            <a:r>
              <a:rPr lang="vi-VN" sz="2600" dirty="0">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2. </a:t>
            </a:r>
            <a:r>
              <a:rPr lang="en-US" sz="2600" b="1" dirty="0" err="1">
                <a:solidFill>
                  <a:srgbClr val="002060"/>
                </a:solidFill>
                <a:latin typeface="Cambria" panose="02040503050406030204" pitchFamily="18" charset="0"/>
                <a:ea typeface="Cambria" panose="02040503050406030204" pitchFamily="18" charset="0"/>
              </a:rPr>
              <a:t>Năng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lực</a:t>
            </a:r>
            <a:endParaRPr lang="en-US" sz="2600" dirty="0">
              <a:solidFill>
                <a:srgbClr val="002060"/>
              </a:solidFill>
              <a:latin typeface="Cambria" panose="02040503050406030204" pitchFamily="18" charset="0"/>
              <a:ea typeface="Cambria" panose="02040503050406030204" pitchFamily="18" charset="0"/>
            </a:endParaRPr>
          </a:p>
          <a:p>
            <a:pPr lvl="0" algn="just"/>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giao</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tiếp</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hợp</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tác; n</a:t>
            </a:r>
            <a:r>
              <a:rPr lang="fr-FR" sz="2600" dirty="0" err="1">
                <a:latin typeface="Cambria" panose="02040503050406030204" pitchFamily="18" charset="0"/>
                <a:ea typeface="Cambria" panose="02040503050406030204" pitchFamily="18" charset="0"/>
              </a:rPr>
              <a:t>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giải</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quyết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vấn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đề</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sáng</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tạo; </a:t>
            </a:r>
            <a:r>
              <a:rPr lang="fr-FR" sz="2600" dirty="0" err="1">
                <a:latin typeface="Cambria" panose="02040503050406030204" pitchFamily="18" charset="0"/>
                <a:ea typeface="Cambria" panose="02040503050406030204" pitchFamily="18" charset="0"/>
              </a:rPr>
              <a:t>phát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triển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ngôn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ngữ</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học</a:t>
            </a:r>
            <a:r>
              <a:rPr lang="fr-FR" sz="2600" dirty="0">
                <a:latin typeface="Cambria" panose="02040503050406030204" pitchFamily="18" charset="0"/>
                <a:ea typeface="Cambria" panose="02040503050406030204" pitchFamily="18" charset="0"/>
              </a:rPr>
              <a:t> </a:t>
            </a:r>
            <a:endParaRPr lang="vi-VN" sz="2600" dirty="0">
              <a:latin typeface="Cambria" panose="02040503050406030204" pitchFamily="18" charset="0"/>
              <a:ea typeface="Cambria" panose="02040503050406030204" pitchFamily="18" charset="0"/>
            </a:endParaRPr>
          </a:p>
          <a:p>
            <a:pPr lvl="0" algn="just"/>
            <a:r>
              <a:rPr lang="fr-FR" sz="2600" b="1" dirty="0">
                <a:solidFill>
                  <a:srgbClr val="002060"/>
                </a:solidFill>
                <a:latin typeface="Cambria" panose="02040503050406030204" pitchFamily="18" charset="0"/>
                <a:ea typeface="Cambria" panose="02040503050406030204" pitchFamily="18" charset="0"/>
              </a:rPr>
              <a:t>3. </a:t>
            </a:r>
            <a:r>
              <a:rPr lang="fr-FR" sz="2600" b="1" dirty="0" err="1">
                <a:solidFill>
                  <a:srgbClr val="002060"/>
                </a:solidFill>
                <a:latin typeface="Cambria" panose="02040503050406030204" pitchFamily="18" charset="0"/>
                <a:ea typeface="Cambria" panose="02040503050406030204" pitchFamily="18" charset="0"/>
              </a:rPr>
              <a:t>Phẩm</a:t>
            </a:r>
            <a:r>
              <a:rPr lang="fr-FR" sz="2600" b="1" dirty="0">
                <a:solidFill>
                  <a:srgbClr val="002060"/>
                </a:solidFill>
                <a:latin typeface="Cambria" panose="02040503050406030204" pitchFamily="18" charset="0"/>
                <a:ea typeface="Cambria" panose="02040503050406030204" pitchFamily="18" charset="0"/>
              </a:rPr>
              <a:t> </a:t>
            </a:r>
            <a:r>
              <a:rPr lang="fr-FR" sz="2600" b="1" dirty="0" err="1">
                <a:solidFill>
                  <a:srgbClr val="002060"/>
                </a:solidFill>
                <a:latin typeface="Cambria" panose="02040503050406030204" pitchFamily="18" charset="0"/>
                <a:ea typeface="Cambria" panose="02040503050406030204" pitchFamily="18" charset="0"/>
              </a:rPr>
              <a:t>chất</a:t>
            </a:r>
            <a:endParaRPr lang="en-US" sz="2600" b="1" dirty="0">
              <a:solidFill>
                <a:srgbClr val="002060"/>
              </a:solidFill>
              <a:latin typeface="Cambria" panose="02040503050406030204" pitchFamily="18" charset="0"/>
              <a:ea typeface="Cambria" panose="02040503050406030204" pitchFamily="18" charset="0"/>
            </a:endParaRPr>
          </a:p>
          <a:p>
            <a:pPr lvl="0" algn="just"/>
            <a:r>
              <a:rPr lang="vi-VN" sz="2600" dirty="0">
                <a:latin typeface="Cambria" panose="02040503050406030204" pitchFamily="18" charset="0"/>
                <a:ea typeface="Cambria" panose="02040503050406030204" pitchFamily="18" charset="0"/>
              </a:rPr>
              <a:t>Bồi dưỡng tinh thần ham học hỏi, khám phá</a:t>
            </a:r>
            <a:r>
              <a:rPr lang="fr-FR" sz="2600" dirty="0">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a:p>
            <a:pPr algn="just"/>
            <a:r>
              <a:rPr lang="vi-VN" sz="2600" dirty="0">
                <a:latin typeface="Cambria" panose="02040503050406030204" pitchFamily="18" charset="0"/>
                <a:ea typeface="Cambria" panose="02040503050406030204" pitchFamily="18" charset="0"/>
              </a:rPr>
              <a:t>Bồi dưỡng tinh thần nghiêm túc trong học tập.</a:t>
            </a: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8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A8E535DF-15BD-D423-EF0C-7F74D154BE25}"/>
              </a:ext>
            </a:extLst>
          </p:cNvPr>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dirty="0">
                <a:latin typeface="Cambria" panose="02040503050406030204" pitchFamily="18" charset="0"/>
                <a:ea typeface="Cambria" panose="02040503050406030204" pitchFamily="18" charset="0"/>
              </a:rPr>
              <a:t>Muốn miêu tả được một sự vật, trước hết :</a:t>
            </a:r>
          </a:p>
          <a:p>
            <a:r>
              <a:rPr lang="vi-VN" sz="2600" dirty="0">
                <a:latin typeface="Cambria" panose="02040503050406030204" pitchFamily="18" charset="0"/>
                <a:ea typeface="Cambria" panose="02040503050406030204" pitchFamily="18" charset="0"/>
              </a:rPr>
              <a:t>+ Quan sát</a:t>
            </a:r>
          </a:p>
          <a:p>
            <a:r>
              <a:rPr lang="vi-VN" sz="2600" dirty="0">
                <a:latin typeface="Cambria" panose="02040503050406030204" pitchFamily="18" charset="0"/>
                <a:ea typeface="Cambria" panose="02040503050406030204" pitchFamily="18" charset="0"/>
              </a:rPr>
              <a:t>+ Liên tưởng, tưởng tượng: hình dung về sự vật đặt trong tương quan các sự vật xung quanh.</a:t>
            </a:r>
          </a:p>
          <a:p>
            <a:r>
              <a:rPr lang="vi-VN" sz="2600" dirty="0">
                <a:latin typeface="Cambria" panose="02040503050406030204" pitchFamily="18" charset="0"/>
                <a:ea typeface="Cambria" panose="02040503050406030204" pitchFamily="18" charset="0"/>
              </a:rPr>
              <a:t>+ So sánh, ví von: Thể hiện tư duy liên tưởng độc đáo riêng của người viết hình dung, cảm nhận về sự vật, hiện tượng miêu tả.</a:t>
            </a:r>
          </a:p>
        </p:txBody>
      </p:sp>
    </p:spTree>
    <p:extLst>
      <p:ext uri="{BB962C8B-B14F-4D97-AF65-F5344CB8AC3E}">
        <p14:creationId xmlns:p14="http://schemas.microsoft.com/office/powerpoint/2010/main" val="179965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616199" y="1124654"/>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10" name="Rectangle 9"/>
          <p:cNvSpPr/>
          <p:nvPr/>
        </p:nvSpPr>
        <p:spPr>
          <a:xfrm>
            <a:off x="2616198" y="1107747"/>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4" name="Rectangle 3"/>
          <p:cNvSpPr/>
          <p:nvPr/>
        </p:nvSpPr>
        <p:spPr>
          <a:xfrm>
            <a:off x="2375354" y="3177214"/>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2"/>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p>
          <a:p>
            <a:endParaRPr lang="en-US" dirty="0"/>
          </a:p>
        </p:txBody>
      </p:sp>
    </p:spTree>
    <p:extLst>
      <p:ext uri="{BB962C8B-B14F-4D97-AF65-F5344CB8AC3E}">
        <p14:creationId xmlns:p14="http://schemas.microsoft.com/office/powerpoint/2010/main" val="10445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941" y="-1114126"/>
            <a:ext cx="8287352" cy="7700209"/>
          </a:xfrm>
          <a:prstGeom prst="rect">
            <a:avLst/>
          </a:prstGeom>
        </p:spPr>
      </p:pic>
      <p:pic>
        <p:nvPicPr>
          <p:cNvPr id="3" name="Picture 2"/>
          <p:cNvPicPr>
            <a:picLocks noChangeAspect="1"/>
          </p:cNvPicPr>
          <p:nvPr/>
        </p:nvPicPr>
        <p:blipFill>
          <a:blip r:embed="rId3"/>
          <a:stretch>
            <a:fillRect/>
          </a:stretch>
        </p:blipFill>
        <p:spPr>
          <a:xfrm>
            <a:off x="416103" y="0"/>
            <a:ext cx="8023031" cy="1944793"/>
          </a:xfrm>
          <a:prstGeom prst="rect">
            <a:avLst/>
          </a:prstGeom>
        </p:spPr>
      </p:pic>
      <p:sp>
        <p:nvSpPr>
          <p:cNvPr id="4" name="Rectangle 3"/>
          <p:cNvSpPr/>
          <p:nvPr/>
        </p:nvSpPr>
        <p:spPr>
          <a:xfrm>
            <a:off x="1116532" y="3058919"/>
            <a:ext cx="6901312" cy="677108"/>
          </a:xfrm>
          <a:prstGeom prst="rect">
            <a:avLst/>
          </a:prstGeom>
        </p:spPr>
        <p:txBody>
          <a:bodyPr wrap="square">
            <a:spAutoFit/>
          </a:bodyPr>
          <a:lstStyle/>
          <a:p>
            <a:pPr algn="ctr"/>
            <a:r>
              <a:rPr lang="vi-VN" sz="3800" b="1" dirty="0">
                <a:latin typeface="Cambria" panose="02040503050406030204" pitchFamily="18" charset="0"/>
                <a:ea typeface="Cambria" panose="02040503050406030204" pitchFamily="18" charset="0"/>
              </a:rPr>
              <a:t>Vận dụng vào bài văn miêu tả.</a:t>
            </a:r>
            <a:endParaRPr lang="en-US" sz="3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3911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7988" y="1363503"/>
            <a:ext cx="5852665" cy="5827784"/>
          </a:xfrm>
          <a:prstGeom prst="rect">
            <a:avLst/>
          </a:prstGeom>
        </p:spPr>
      </p:pic>
      <p:grpSp>
        <p:nvGrpSpPr>
          <p:cNvPr id="3" name="Group 2">
            <a:extLst>
              <a:ext uri="{FF2B5EF4-FFF2-40B4-BE49-F238E27FC236}">
                <a16:creationId xmlns:a16="http://schemas.microsoft.com/office/drawing/2014/main" id="{77D83055-51E8-411E-B392-E20D0DF42A5A}"/>
              </a:ext>
            </a:extLst>
          </p:cNvPr>
          <p:cNvGrpSpPr/>
          <p:nvPr/>
        </p:nvGrpSpPr>
        <p:grpSpPr>
          <a:xfrm>
            <a:off x="-197988" y="1414262"/>
            <a:ext cx="5407305" cy="2048715"/>
            <a:chOff x="5290603" y="454606"/>
            <a:chExt cx="5407305" cy="2048715"/>
          </a:xfrm>
        </p:grpSpPr>
        <p:pic>
          <p:nvPicPr>
            <p:cNvPr id="4" name="Picture 3">
              <a:extLst>
                <a:ext uri="{FF2B5EF4-FFF2-40B4-BE49-F238E27FC236}">
                  <a16:creationId xmlns:a16="http://schemas.microsoft.com/office/drawing/2014/main" id="{4945A6F9-F374-4E03-AAE6-972E8811F223}"/>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5" name="Rectangle 4">
              <a:extLst>
                <a:ext uri="{FF2B5EF4-FFF2-40B4-BE49-F238E27FC236}">
                  <a16:creationId xmlns:a16="http://schemas.microsoft.com/office/drawing/2014/main" id="{47AE016A-7037-42CD-97ED-FAA728A9E0C2}"/>
                </a:ext>
              </a:extLst>
            </p:cNvPr>
            <p:cNvSpPr/>
            <p:nvPr/>
          </p:nvSpPr>
          <p:spPr>
            <a:xfrm>
              <a:off x="6649175" y="921618"/>
              <a:ext cx="2690160" cy="1015663"/>
            </a:xfrm>
            <a:prstGeom prst="rect">
              <a:avLst/>
            </a:prstGeom>
            <a:noFill/>
          </p:spPr>
          <p:txBody>
            <a:bodyPr wrap="none" lIns="91440" tIns="45720" rIns="91440" bIns="45720">
              <a:spAutoFit/>
            </a:bodyPr>
            <a:lstStyle/>
            <a:p>
              <a:pPr algn="ct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Dặn</a:t>
              </a: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dò</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endParaRPr>
            </a:p>
          </p:txBody>
        </p:sp>
      </p:grpSp>
      <p:sp>
        <p:nvSpPr>
          <p:cNvPr id="7" name="圆角矩形 17">
            <a:extLst>
              <a:ext uri="{FF2B5EF4-FFF2-40B4-BE49-F238E27FC236}">
                <a16:creationId xmlns:a16="http://schemas.microsoft.com/office/drawing/2014/main" id="{A8E535DF-15BD-D423-EF0C-7F74D154BE25}"/>
              </a:ext>
            </a:extLst>
          </p:cNvPr>
          <p:cNvSpPr/>
          <p:nvPr/>
        </p:nvSpPr>
        <p:spPr>
          <a:xfrm>
            <a:off x="5740879" y="2140876"/>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8" name="TextBox 7">
            <a:extLst>
              <a:ext uri="{FF2B5EF4-FFF2-40B4-BE49-F238E27FC236}">
                <a16:creationId xmlns:a16="http://schemas.microsoft.com/office/drawing/2014/main" id="{D99853CE-5EC4-49A4-8667-655018BA9092}"/>
              </a:ext>
            </a:extLst>
          </p:cNvPr>
          <p:cNvSpPr txBox="1"/>
          <p:nvPr/>
        </p:nvSpPr>
        <p:spPr>
          <a:xfrm>
            <a:off x="5451440" y="2365795"/>
            <a:ext cx="6472107"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Luyện đọc và ghi nhớ</a:t>
            </a:r>
          </a:p>
          <a:p>
            <a:pPr algn="ctr"/>
            <a:r>
              <a:rPr lang="vi-VN" sz="3400" b="1" dirty="0">
                <a:solidFill>
                  <a:srgbClr val="0070C0"/>
                </a:solidFill>
                <a:latin typeface="Cambria" panose="02040503050406030204" pitchFamily="18" charset="0"/>
                <a:ea typeface="Cambria" panose="02040503050406030204" pitchFamily="18" charset="0"/>
              </a:rPr>
              <a:t> nội dung bài đọc.</a:t>
            </a:r>
            <a:endParaRPr lang="en-US" sz="3400" b="1" dirty="0">
              <a:solidFill>
                <a:srgbClr val="0070C0"/>
              </a:solidFill>
              <a:latin typeface="Cambria" panose="02040503050406030204" pitchFamily="18" charset="0"/>
              <a:ea typeface="Cambria" panose="02040503050406030204" pitchFamily="18" charset="0"/>
            </a:endParaRPr>
          </a:p>
        </p:txBody>
      </p:sp>
      <p:sp>
        <p:nvSpPr>
          <p:cNvPr id="10" name="圆角矩形 17">
            <a:extLst>
              <a:ext uri="{FF2B5EF4-FFF2-40B4-BE49-F238E27FC236}">
                <a16:creationId xmlns:a16="http://schemas.microsoft.com/office/drawing/2014/main" id="{A8E535DF-15BD-D423-EF0C-7F74D154BE25}"/>
              </a:ext>
            </a:extLst>
          </p:cNvPr>
          <p:cNvSpPr/>
          <p:nvPr/>
        </p:nvSpPr>
        <p:spPr>
          <a:xfrm>
            <a:off x="5740879" y="4201030"/>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11" name="TextBox 10">
            <a:extLst>
              <a:ext uri="{FF2B5EF4-FFF2-40B4-BE49-F238E27FC236}">
                <a16:creationId xmlns:a16="http://schemas.microsoft.com/office/drawing/2014/main" id="{2F732E6A-9C20-466B-8A2E-3F8ACF9BAD43}"/>
              </a:ext>
            </a:extLst>
          </p:cNvPr>
          <p:cNvSpPr txBox="1"/>
          <p:nvPr/>
        </p:nvSpPr>
        <p:spPr>
          <a:xfrm>
            <a:off x="5740879" y="4534644"/>
            <a:ext cx="6004313"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Cần quan sát, khám phá xung quanh. </a:t>
            </a:r>
            <a:endParaRPr lang="en-US" sz="34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800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A8E535DF-15BD-D423-EF0C-7F74D154BE25}"/>
              </a:ext>
            </a:extLst>
          </p:cNvPr>
          <p:cNvSpPr/>
          <p:nvPr/>
        </p:nvSpPr>
        <p:spPr>
          <a:xfrm>
            <a:off x="1517816" y="2883116"/>
            <a:ext cx="9593196" cy="2454310"/>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11" name="Picture 10"/>
          <p:cNvPicPr>
            <a:picLocks noChangeAspect="1"/>
          </p:cNvPicPr>
          <p:nvPr/>
        </p:nvPicPr>
        <p:blipFill>
          <a:blip r:embed="rId2"/>
          <a:stretch>
            <a:fillRect/>
          </a:stretch>
        </p:blipFill>
        <p:spPr>
          <a:xfrm>
            <a:off x="2545389" y="545129"/>
            <a:ext cx="8565622" cy="1950889"/>
          </a:xfrm>
          <a:prstGeom prst="rect">
            <a:avLst/>
          </a:prstGeom>
        </p:spPr>
      </p:pic>
      <p:sp>
        <p:nvSpPr>
          <p:cNvPr id="7" name="Rectangle 6"/>
          <p:cNvSpPr/>
          <p:nvPr/>
        </p:nvSpPr>
        <p:spPr>
          <a:xfrm>
            <a:off x="1838906" y="3064896"/>
            <a:ext cx="8951014" cy="1938992"/>
          </a:xfrm>
          <a:prstGeom prst="rect">
            <a:avLst/>
          </a:prstGeom>
        </p:spPr>
        <p:txBody>
          <a:bodyPr wrap="square">
            <a:spAutoFit/>
          </a:bodyPr>
          <a:lstStyle/>
          <a:p>
            <a:pPr lvl="0" algn="ctr">
              <a:defRPr/>
            </a:pPr>
            <a:r>
              <a:rPr lang="vi-VN" sz="4000" b="1" kern="0" dirty="0">
                <a:solidFill>
                  <a:srgbClr val="002060"/>
                </a:solidFill>
                <a:latin typeface="Cambria" panose="02040503050406030204" pitchFamily="18" charset="0"/>
              </a:rPr>
              <a:t>Trao đổi với bạn:</a:t>
            </a:r>
          </a:p>
          <a:p>
            <a:pPr lvl="0" algn="ctr">
              <a:defRPr/>
            </a:pPr>
            <a:r>
              <a:rPr lang="vi-VN" sz="4000" b="1" i="1" kern="0" dirty="0">
                <a:solidFill>
                  <a:srgbClr val="002060"/>
                </a:solidFill>
                <a:latin typeface="Cambria" panose="02040503050406030204" pitchFamily="18" charset="0"/>
              </a:rPr>
              <a:t>Khi tả một sự vật làm thế nào để tả đúng đặc điểm của sự vật ấy?</a:t>
            </a:r>
            <a:endParaRPr lang="en-US" sz="4000" b="1" i="1" kern="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1024870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7707" y="0"/>
            <a:ext cx="7925327" cy="219388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453"/>
          <a:stretch/>
        </p:blipFill>
        <p:spPr>
          <a:xfrm>
            <a:off x="25446" y="3571334"/>
            <a:ext cx="4044330" cy="3286666"/>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3685269" y="1612645"/>
            <a:ext cx="7437765" cy="2139881"/>
          </a:xfrm>
          <a:prstGeom prst="rect">
            <a:avLst/>
          </a:prstGeom>
        </p:spPr>
      </p:pic>
      <p:pic>
        <p:nvPicPr>
          <p:cNvPr id="5" name="Picture 4"/>
          <p:cNvPicPr>
            <a:picLocks noChangeAspect="1"/>
          </p:cNvPicPr>
          <p:nvPr/>
        </p:nvPicPr>
        <p:blipFill>
          <a:blip r:embed="rId5"/>
          <a:stretch>
            <a:fillRect/>
          </a:stretch>
        </p:blipFill>
        <p:spPr>
          <a:xfrm>
            <a:off x="3126122" y="3176923"/>
            <a:ext cx="8760711" cy="2316681"/>
          </a:xfrm>
          <a:prstGeom prst="rect">
            <a:avLst/>
          </a:prstGeom>
        </p:spPr>
      </p:pic>
      <p:pic>
        <p:nvPicPr>
          <p:cNvPr id="6" name="Picture 5"/>
          <p:cNvPicPr>
            <a:picLocks noChangeAspect="1"/>
          </p:cNvPicPr>
          <p:nvPr/>
        </p:nvPicPr>
        <p:blipFill>
          <a:blip r:embed="rId6"/>
          <a:stretch>
            <a:fillRect/>
          </a:stretch>
        </p:blipFill>
        <p:spPr>
          <a:xfrm>
            <a:off x="2584324" y="4714433"/>
            <a:ext cx="9553260" cy="2347163"/>
          </a:xfrm>
          <a:prstGeom prst="rect">
            <a:avLst/>
          </a:prstGeom>
        </p:spPr>
      </p:pic>
    </p:spTree>
    <p:extLst>
      <p:ext uri="{BB962C8B-B14F-4D97-AF65-F5344CB8AC3E}">
        <p14:creationId xmlns:p14="http://schemas.microsoft.com/office/powerpoint/2010/main" val="3917520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9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p>
        </p:txBody>
      </p:sp>
      <p:sp>
        <p:nvSpPr>
          <p:cNvPr id="17" name="矩形 29">
            <a:extLst>
              <a:ext uri="{FF2B5EF4-FFF2-40B4-BE49-F238E27FC236}">
                <a16:creationId xmlns:a16="http://schemas.microsoft.com/office/drawing/2014/main" id="{374BA373-0D5B-441B-8785-6935E06E5EAE}"/>
              </a:ext>
            </a:extLst>
          </p:cNvPr>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74BA373-0D5B-441B-8785-6935E06E5EAE}"/>
              </a:ext>
            </a:extLst>
          </p:cNvPr>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algn="ctr"/>
              <a:r>
                <a:rPr lang="vi-VN" sz="3500" b="1" dirty="0">
                  <a:solidFill>
                    <a:srgbClr val="C00000"/>
                  </a:solidFill>
                </a:rPr>
                <a:t>Bài đọc chia làm </a:t>
              </a:r>
            </a:p>
            <a:p>
              <a:pPr algn="ctr"/>
              <a:r>
                <a:rPr lang="en-US" sz="3500" b="1" dirty="0">
                  <a:solidFill>
                    <a:srgbClr val="C00000"/>
                  </a:solidFill>
                </a:rPr>
                <a:t>3</a:t>
              </a:r>
              <a:r>
                <a:rPr lang="vi-VN" sz="3500" b="1" dirty="0">
                  <a:solidFill>
                    <a:srgbClr val="C00000"/>
                  </a:solidFill>
                </a:rPr>
                <a:t> 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a:t>
            </a:r>
            <a:r>
              <a:rPr lang="vi-VN" sz="2000" i="1" dirty="0">
                <a:solidFill>
                  <a:schemeClr val="accent2">
                    <a:lumMod val="75000"/>
                  </a:schemeClr>
                </a:solidFill>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r>
              <a:rPr lang="vi-VN" sz="2000" dirty="0">
                <a:latin typeface="Cambria" panose="02040503050406030204" pitchFamily="18" charset="0"/>
                <a:ea typeface="Cambria" panose="02040503050406030204" pitchFamily="18" charset="0"/>
              </a:rPr>
              <a: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solidFill>
                  <a:schemeClr val="accent1">
                    <a:lumMod val="75000"/>
                  </a:schemeClr>
                </a:solidFill>
                <a:latin typeface="Cambria" panose="02040503050406030204" pitchFamily="18" charset="0"/>
                <a:ea typeface="Cambria" panose="02040503050406030204" pitchFamily="18" charset="0"/>
              </a:rPr>
              <a:t>  </a:t>
            </a:r>
            <a:r>
              <a:rPr lang="en-US" sz="2000" i="1"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24570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5228" y="196863"/>
            <a:ext cx="9620322" cy="1670449"/>
          </a:xfrm>
          <a:prstGeom prst="rect">
            <a:avLst/>
          </a:prstGeom>
        </p:spPr>
      </p:pic>
      <p:sp>
        <p:nvSpPr>
          <p:cNvPr id="14" name="圆角矩形 17">
            <a:extLst>
              <a:ext uri="{FF2B5EF4-FFF2-40B4-BE49-F238E27FC236}">
                <a16:creationId xmlns:a16="http://schemas.microsoft.com/office/drawing/2014/main" id="{A8E535DF-15BD-D423-EF0C-7F74D154BE25}"/>
              </a:ext>
            </a:extLst>
          </p:cNvPr>
          <p:cNvSpPr/>
          <p:nvPr/>
        </p:nvSpPr>
        <p:spPr>
          <a:xfrm>
            <a:off x="981779" y="1806266"/>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5" name="TextBox 4"/>
          <p:cNvSpPr txBox="1"/>
          <p:nvPr/>
        </p:nvSpPr>
        <p:spPr>
          <a:xfrm>
            <a:off x="1595886" y="197318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bụi dạ lí</a:t>
            </a:r>
            <a:endParaRPr lang="en-US" sz="3400" b="1" dirty="0">
              <a:latin typeface="Cambria" panose="02040503050406030204" pitchFamily="18" charset="0"/>
              <a:ea typeface="Cambria" panose="02040503050406030204" pitchFamily="18" charset="0"/>
            </a:endParaRPr>
          </a:p>
        </p:txBody>
      </p:sp>
      <p:sp>
        <p:nvSpPr>
          <p:cNvPr id="17" name="圆角矩形 17">
            <a:extLst>
              <a:ext uri="{FF2B5EF4-FFF2-40B4-BE49-F238E27FC236}">
                <a16:creationId xmlns:a16="http://schemas.microsoft.com/office/drawing/2014/main" id="{A8E535DF-15BD-D423-EF0C-7F74D154BE25}"/>
              </a:ext>
            </a:extLst>
          </p:cNvPr>
          <p:cNvSpPr/>
          <p:nvPr/>
        </p:nvSpPr>
        <p:spPr>
          <a:xfrm>
            <a:off x="968284" y="2990694"/>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19" name="TextBox 18"/>
          <p:cNvSpPr txBox="1"/>
          <p:nvPr/>
        </p:nvSpPr>
        <p:spPr>
          <a:xfrm>
            <a:off x="1684346" y="317932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dở dang</a:t>
            </a:r>
            <a:endParaRPr lang="en-US" sz="3400" b="1" dirty="0">
              <a:latin typeface="Cambria" panose="02040503050406030204" pitchFamily="18" charset="0"/>
              <a:ea typeface="Cambria" panose="02040503050406030204" pitchFamily="18" charset="0"/>
            </a:endParaRPr>
          </a:p>
        </p:txBody>
      </p:sp>
      <p:sp>
        <p:nvSpPr>
          <p:cNvPr id="22" name="圆角矩形 17">
            <a:extLst>
              <a:ext uri="{FF2B5EF4-FFF2-40B4-BE49-F238E27FC236}">
                <a16:creationId xmlns:a16="http://schemas.microsoft.com/office/drawing/2014/main" id="{A8E535DF-15BD-D423-EF0C-7F74D154BE25}"/>
              </a:ext>
            </a:extLst>
          </p:cNvPr>
          <p:cNvSpPr/>
          <p:nvPr/>
        </p:nvSpPr>
        <p:spPr>
          <a:xfrm>
            <a:off x="1012514" y="4260343"/>
            <a:ext cx="3147461"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3" name="TextBox 22"/>
          <p:cNvSpPr txBox="1"/>
          <p:nvPr/>
        </p:nvSpPr>
        <p:spPr>
          <a:xfrm>
            <a:off x="1655499"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ốc luộc</a:t>
            </a:r>
            <a:endParaRPr lang="en-US" sz="3400" b="1" dirty="0">
              <a:latin typeface="Cambria" panose="02040503050406030204" pitchFamily="18" charset="0"/>
              <a:ea typeface="Cambria" panose="02040503050406030204" pitchFamily="18" charset="0"/>
            </a:endParaRPr>
          </a:p>
        </p:txBody>
      </p:sp>
      <p:sp>
        <p:nvSpPr>
          <p:cNvPr id="24" name="圆角矩形 17">
            <a:extLst>
              <a:ext uri="{FF2B5EF4-FFF2-40B4-BE49-F238E27FC236}">
                <a16:creationId xmlns:a16="http://schemas.microsoft.com/office/drawing/2014/main" id="{A8E535DF-15BD-D423-EF0C-7F74D154BE25}"/>
              </a:ext>
            </a:extLst>
          </p:cNvPr>
          <p:cNvSpPr/>
          <p:nvPr/>
        </p:nvSpPr>
        <p:spPr>
          <a:xfrm>
            <a:off x="4649802" y="1802472"/>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5" name="TextBox 24"/>
          <p:cNvSpPr txBox="1"/>
          <p:nvPr/>
        </p:nvSpPr>
        <p:spPr>
          <a:xfrm>
            <a:off x="5523789" y="1886786"/>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nhể</a:t>
            </a:r>
            <a:endParaRPr lang="en-US" sz="3400" b="1" dirty="0">
              <a:latin typeface="Cambria" panose="02040503050406030204" pitchFamily="18" charset="0"/>
              <a:ea typeface="Cambria" panose="02040503050406030204" pitchFamily="18" charset="0"/>
            </a:endParaRPr>
          </a:p>
        </p:txBody>
      </p:sp>
      <p:sp>
        <p:nvSpPr>
          <p:cNvPr id="26" name="圆角矩形 17">
            <a:extLst>
              <a:ext uri="{FF2B5EF4-FFF2-40B4-BE49-F238E27FC236}">
                <a16:creationId xmlns:a16="http://schemas.microsoft.com/office/drawing/2014/main" id="{A8E535DF-15BD-D423-EF0C-7F74D154BE25}"/>
              </a:ext>
            </a:extLst>
          </p:cNvPr>
          <p:cNvSpPr/>
          <p:nvPr/>
        </p:nvSpPr>
        <p:spPr>
          <a:xfrm>
            <a:off x="4632824" y="299069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7" name="TextBox 26"/>
          <p:cNvSpPr txBox="1"/>
          <p:nvPr/>
        </p:nvSpPr>
        <p:spPr>
          <a:xfrm>
            <a:off x="4999229" y="312806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múc nước</a:t>
            </a:r>
            <a:endParaRPr lang="en-US" sz="3400" b="1" dirty="0">
              <a:latin typeface="Cambria" panose="02040503050406030204" pitchFamily="18" charset="0"/>
              <a:ea typeface="Cambria" panose="02040503050406030204" pitchFamily="18" charset="0"/>
            </a:endParaRPr>
          </a:p>
        </p:txBody>
      </p:sp>
      <p:sp>
        <p:nvSpPr>
          <p:cNvPr id="28" name="圆角矩形 17">
            <a:extLst>
              <a:ext uri="{FF2B5EF4-FFF2-40B4-BE49-F238E27FC236}">
                <a16:creationId xmlns:a16="http://schemas.microsoft.com/office/drawing/2014/main" id="{A8E535DF-15BD-D423-EF0C-7F74D154BE25}"/>
              </a:ext>
            </a:extLst>
          </p:cNvPr>
          <p:cNvSpPr/>
          <p:nvPr/>
        </p:nvSpPr>
        <p:spPr>
          <a:xfrm>
            <a:off x="4649802" y="4260343"/>
            <a:ext cx="2783739"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9" name="TextBox 28"/>
          <p:cNvSpPr txBox="1"/>
          <p:nvPr/>
        </p:nvSpPr>
        <p:spPr>
          <a:xfrm>
            <a:off x="5230202"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xào xạc</a:t>
            </a:r>
            <a:endParaRPr lang="en-US" sz="3400" b="1" dirty="0">
              <a:latin typeface="Cambria" panose="02040503050406030204" pitchFamily="18" charset="0"/>
              <a:ea typeface="Cambria" panose="02040503050406030204" pitchFamily="18" charset="0"/>
            </a:endParaRPr>
          </a:p>
        </p:txBody>
      </p:sp>
      <p:sp>
        <p:nvSpPr>
          <p:cNvPr id="30" name="圆角矩形 17">
            <a:extLst>
              <a:ext uri="{FF2B5EF4-FFF2-40B4-BE49-F238E27FC236}">
                <a16:creationId xmlns:a16="http://schemas.microsoft.com/office/drawing/2014/main" id="{A8E535DF-15BD-D423-EF0C-7F74D154BE25}"/>
              </a:ext>
            </a:extLst>
          </p:cNvPr>
          <p:cNvSpPr/>
          <p:nvPr/>
        </p:nvSpPr>
        <p:spPr>
          <a:xfrm>
            <a:off x="8005961" y="2384355"/>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1" name="TextBox 30"/>
          <p:cNvSpPr txBox="1"/>
          <p:nvPr/>
        </p:nvSpPr>
        <p:spPr>
          <a:xfrm>
            <a:off x="8415770" y="247387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rung rinh</a:t>
            </a:r>
            <a:endParaRPr lang="en-US" sz="3400" b="1" dirty="0">
              <a:latin typeface="Cambria" panose="02040503050406030204" pitchFamily="18" charset="0"/>
              <a:ea typeface="Cambria" panose="02040503050406030204" pitchFamily="18" charset="0"/>
            </a:endParaRPr>
          </a:p>
        </p:txBody>
      </p:sp>
      <p:sp>
        <p:nvSpPr>
          <p:cNvPr id="32" name="圆角矩形 17">
            <a:extLst>
              <a:ext uri="{FF2B5EF4-FFF2-40B4-BE49-F238E27FC236}">
                <a16:creationId xmlns:a16="http://schemas.microsoft.com/office/drawing/2014/main" id="{A8E535DF-15BD-D423-EF0C-7F74D154BE25}"/>
              </a:ext>
            </a:extLst>
          </p:cNvPr>
          <p:cNvSpPr/>
          <p:nvPr/>
        </p:nvSpPr>
        <p:spPr>
          <a:xfrm>
            <a:off x="8018902" y="3695999"/>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3" name="TextBox 32"/>
          <p:cNvSpPr txBox="1"/>
          <p:nvPr/>
        </p:nvSpPr>
        <p:spPr>
          <a:xfrm>
            <a:off x="8278785" y="3756073"/>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xuýt xoa</a:t>
            </a:r>
            <a:endParaRPr lang="en-US" sz="3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1692</TotalTime>
  <Words>1794</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等线</vt:lpstr>
      <vt:lpstr>微软雅黑</vt:lpstr>
      <vt:lpstr>#9Slide07 HoneyCream</vt:lpstr>
      <vt:lpstr>#9Slide07 IcielPony</vt:lpstr>
      <vt:lpstr>Arial</vt:lpstr>
      <vt:lpstr>Calibri</vt:lpstr>
      <vt:lpstr>Cambria</vt:lpstr>
      <vt:lpstr>SVN-Newton</vt:lpstr>
      <vt:lpstr>Times New Roman</vt:lpstr>
      <vt:lpstr>UTM Androgyne</vt:lpstr>
      <vt:lpstr>UTM Futura Extra</vt:lpstr>
      <vt:lpstr>Wingdings</vt:lpstr>
      <vt:lpstr>思源宋体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MĂNG NON TEAM</cp:keywords>
  <dc:description>9Slide.vn</dc:description>
  <cp:lastModifiedBy>HH</cp:lastModifiedBy>
  <cp:revision>125</cp:revision>
  <dcterms:created xsi:type="dcterms:W3CDTF">2023-05-20T16:58:17Z</dcterms:created>
  <dcterms:modified xsi:type="dcterms:W3CDTF">2023-10-09T09:24:16Z</dcterms:modified>
  <cp:category>9Slide.vn</cp:category>
</cp:coreProperties>
</file>