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4.xml" ContentType="application/vnd.openxmlformats-officedocument.presentationml.notesSlide+xml"/>
  <Override PartName="/ppt/tags/tag4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23"/>
  </p:notesMasterIdLst>
  <p:handoutMasterIdLst>
    <p:handoutMasterId r:id="rId24"/>
  </p:handoutMasterIdLst>
  <p:sldIdLst>
    <p:sldId id="409" r:id="rId3"/>
    <p:sldId id="411" r:id="rId4"/>
    <p:sldId id="453" r:id="rId5"/>
    <p:sldId id="465" r:id="rId6"/>
    <p:sldId id="454" r:id="rId7"/>
    <p:sldId id="410" r:id="rId8"/>
    <p:sldId id="456" r:id="rId9"/>
    <p:sldId id="412" r:id="rId10"/>
    <p:sldId id="414" r:id="rId11"/>
    <p:sldId id="458" r:id="rId12"/>
    <p:sldId id="415" r:id="rId13"/>
    <p:sldId id="459" r:id="rId14"/>
    <p:sldId id="460" r:id="rId15"/>
    <p:sldId id="461" r:id="rId16"/>
    <p:sldId id="462" r:id="rId17"/>
    <p:sldId id="464" r:id="rId18"/>
    <p:sldId id="463" r:id="rId19"/>
    <p:sldId id="432" r:id="rId20"/>
    <p:sldId id="413" r:id="rId21"/>
    <p:sldId id="452" r:id="rId22"/>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38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FDD"/>
    <a:srgbClr val="FFFFFF"/>
    <a:srgbClr val="FE9F55"/>
    <a:srgbClr val="FE8B3C"/>
    <a:srgbClr val="FCF5ED"/>
    <a:srgbClr val="FA90A7"/>
    <a:srgbClr val="DC8680"/>
    <a:srgbClr val="5272A7"/>
    <a:srgbClr val="FAE0E6"/>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72" d="100"/>
          <a:sy n="72" d="100"/>
        </p:scale>
        <p:origin x="708" y="72"/>
      </p:cViewPr>
      <p:guideLst>
        <p:guide orient="horz" pos="2304"/>
        <p:guide pos="386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宋体 SemiBold" panose="02020600000000000000" charset="-122"/>
                <a:ea typeface="思源宋体 SemiBold" panose="02020600000000000000" charset="-122"/>
                <a:cs typeface="思源宋体 SemiBold" panose="02020600000000000000" charset="-122"/>
              </a:rPr>
              <a:t>2023/10/13</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宋体 SemiBold" panose="02020600000000000000" charset="-122"/>
                <a:ea typeface="思源宋体 SemiBold" panose="02020600000000000000" charset="-122"/>
                <a:cs typeface="思源宋体 SemiBold" panose="02020600000000000000" charset="-122"/>
              </a:rPr>
              <a:t>‹#›</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D2A48B96-639E-45A3-A0BA-2464DFDB1FAA}" type="datetimeFigureOut">
              <a:rPr lang="zh-CN" altLang="en-US" smtClean="0"/>
              <a:t>2023/10/13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694619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1pPr>
    <a:lvl2pPr marL="4572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2pPr>
    <a:lvl3pPr marL="9144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3pPr>
    <a:lvl4pPr marL="13716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4pPr>
    <a:lvl5pPr marL="18288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9019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5596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87594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81778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5.xml"/><Relationship Id="rId7" Type="http://schemas.openxmlformats.org/officeDocument/2006/relationships/image" Target="../media/image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0.xml"/><Relationship Id="rId7" Type="http://schemas.openxmlformats.org/officeDocument/2006/relationships/image" Target="../media/image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5.xml"/><Relationship Id="rId7" Type="http://schemas.openxmlformats.org/officeDocument/2006/relationships/image" Target="../media/image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13/10/2023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4476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4" name="Picture 3">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5"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7" name="Picture 6">
            <a:extLst>
              <a:ext uri="{FF2B5EF4-FFF2-40B4-BE49-F238E27FC236}">
                <a16:creationId xmlns:a16="http://schemas.microsoft.com/office/drawing/2014/main" xmlns="" id="{2C38DA38-71FB-4CEB-B777-09292390E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8" name="Picture 7">
            <a:extLst>
              <a:ext uri="{FF2B5EF4-FFF2-40B4-BE49-F238E27FC236}">
                <a16:creationId xmlns:a16="http://schemas.microsoft.com/office/drawing/2014/main" xmlns="" id="{7B3E06E2-B8CD-4348-A929-48748D5232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9" name="Picture 8">
            <a:extLst>
              <a:ext uri="{FF2B5EF4-FFF2-40B4-BE49-F238E27FC236}">
                <a16:creationId xmlns:a16="http://schemas.microsoft.com/office/drawing/2014/main" xmlns="" id="{D1A0A433-1C81-43D6-86C9-906F9D1CD5C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0" name="Picture 9">
            <a:extLst>
              <a:ext uri="{FF2B5EF4-FFF2-40B4-BE49-F238E27FC236}">
                <a16:creationId xmlns:a16="http://schemas.microsoft.com/office/drawing/2014/main" xmlns="" id="{57AB7940-731C-4B6C-8537-33EBAD98DE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1"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4" name="Picture 13">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5" name="Picture 14">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6" name="Picture 15">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ustDataLst>
      <p:tags r:id="rId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
        <p:nvSpPr>
          <p:cNvPr id="2" name="Rectangle 1"/>
          <p:cNvSpPr/>
          <p:nvPr userDrawn="1"/>
        </p:nvSpPr>
        <p:spPr>
          <a:xfrm>
            <a:off x="3048000" y="2759586"/>
            <a:ext cx="6096000" cy="1338828"/>
          </a:xfrm>
          <a:prstGeom prst="rect">
            <a:avLst/>
          </a:prstGeom>
        </p:spPr>
        <p:txBody>
          <a:bodyPr>
            <a:spAutoFit/>
          </a:bodyPr>
          <a:lstStyle/>
          <a:p>
            <a:pPr algn="just">
              <a:lnSpc>
                <a:spcPct val="150000"/>
              </a:lnSpc>
              <a:spcBef>
                <a:spcPts val="240"/>
              </a:spcBef>
              <a:spcAft>
                <a:spcPts val="240"/>
              </a:spcAft>
            </a:pPr>
            <a:r>
              <a:rPr lang="en-US" sz="1800" dirty="0" err="1" smtClean="0">
                <a:effectLst/>
                <a:latin typeface="Calibri" panose="020F0502020204030204" pitchFamily="34" charset="0"/>
                <a:ea typeface="Calibri" panose="020F0502020204030204" pitchFamily="34" charset="0"/>
                <a:cs typeface="Times New Roman" panose="02020603050405020304" pitchFamily="18" charset="0"/>
              </a:rPr>
              <a:t>Có</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 ý</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 thức chăm chỉ, tìm tòi, về khu di tích Đền Hùng và có trách nhiệm tự hào, phát huy, giữ gìn truyền thống dân tộc “uống nước nhớ nguồn” qua lễ giỗ Tổ Hùng Vương</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1126126"/>
      </p:ext>
    </p:extLst>
  </p:cSld>
  <p:clrMap bg1="lt1" tx1="dk1" bg2="lt2" tx2="dk2" accent1="accent1" accent2="accent2" accent3="accent3" accent4="accent4" accent5="accent5" accent6="accent6" hlink="hlink" folHlink="folHlink"/>
  <p:sldLayoutIdLst>
    <p:sldLayoutId id="2147483654" r:id="rId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24.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image" Target="../media/image10.png"/><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image" Target="../media/image4.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4.xml"/><Relationship Id="rId5" Type="http://schemas.openxmlformats.org/officeDocument/2006/relationships/tags" Target="../tags/tag44.xml"/><Relationship Id="rId15" Type="http://schemas.openxmlformats.org/officeDocument/2006/relationships/image" Target="../media/image31.png"/><Relationship Id="rId10" Type="http://schemas.openxmlformats.org/officeDocument/2006/relationships/slideLayout" Target="../slideLayouts/slideLayout1.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image" Target="../media/image11.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5.png"/><Relationship Id="rId5" Type="http://schemas.openxmlformats.org/officeDocument/2006/relationships/tags" Target="../tags/tag23.xml"/><Relationship Id="rId10" Type="http://schemas.openxmlformats.org/officeDocument/2006/relationships/image" Target="../media/image10.png"/><Relationship Id="rId4" Type="http://schemas.openxmlformats.org/officeDocument/2006/relationships/tags" Target="../tags/tag2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9.xml"/><Relationship Id="rId7" Type="http://schemas.openxmlformats.org/officeDocument/2006/relationships/image" Target="../media/image10.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notesSlide" Target="../notesSlides/notesSlide3.xml"/><Relationship Id="rId10" Type="http://schemas.openxmlformats.org/officeDocument/2006/relationships/image" Target="../media/image18.png"/><Relationship Id="rId4" Type="http://schemas.openxmlformats.org/officeDocument/2006/relationships/slideLayout" Target="../slideLayouts/slideLayout1.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348390" y="-594"/>
            <a:ext cx="13540390" cy="685859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3623" y="-85952"/>
            <a:ext cx="1588377" cy="158837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767" y="5807046"/>
            <a:ext cx="932769" cy="95715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descr="E:\006包图网\素材\064家长会\5d0sdc75bfbd77a.png5d0sdc75bfbd77a"/>
          <p:cNvPicPr>
            <a:picLocks noChangeAspect="1"/>
          </p:cNvPicPr>
          <p:nvPr>
            <p:custDataLst>
              <p:tags r:id="rId1"/>
            </p:custDataLst>
          </p:nvPr>
        </p:nvPicPr>
        <p:blipFill>
          <a:blip r:embed="rId3"/>
          <a:srcRect l="68116"/>
          <a:stretch>
            <a:fillRect/>
          </a:stretch>
        </p:blipFill>
        <p:spPr>
          <a:xfrm>
            <a:off x="7563975" y="258127"/>
            <a:ext cx="4288155" cy="6722745"/>
          </a:xfrm>
          <a:prstGeom prst="rect">
            <a:avLst/>
          </a:prstGeom>
        </p:spPr>
      </p:pic>
    </p:spTree>
    <p:extLst>
      <p:ext uri="{BB962C8B-B14F-4D97-AF65-F5344CB8AC3E}">
        <p14:creationId xmlns:p14="http://schemas.microsoft.com/office/powerpoint/2010/main" val="1561497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1620" y="2313751"/>
            <a:ext cx="7757703" cy="3518912"/>
          </a:xfrm>
          <a:prstGeom prst="rect">
            <a:avLst/>
          </a:prstGeom>
        </p:spPr>
        <p:txBody>
          <a:bodyPr wrap="square">
            <a:spAutoFit/>
          </a:bodyPr>
          <a:lstStyle/>
          <a:p>
            <a:pPr algn="ctr">
              <a:spcBef>
                <a:spcPts val="240"/>
              </a:spcBef>
              <a:spcAft>
                <a:spcPts val="240"/>
              </a:spcAft>
            </a:pPr>
            <a:r>
              <a:rPr lang="vi-VN" sz="3600"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Đọc </a:t>
            </a: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các truyền thuyết trong SGK và thực hiện yêu cầu:</a:t>
            </a:r>
            <a:endParaRPr lang="en-US" sz="3600" dirty="0">
              <a:latin typeface="Cambria" panose="02040503050406030204" pitchFamily="18" charset="0"/>
              <a:ea typeface="Cambria" panose="02040503050406030204" pitchFamily="18" charset="0"/>
              <a:cs typeface="Times New Roman" panose="02020603050405020304" pitchFamily="18" charset="0"/>
            </a:endParaRPr>
          </a:p>
          <a:p>
            <a:pPr marL="571500" indent="-571500" algn="just">
              <a:spcBef>
                <a:spcPts val="240"/>
              </a:spcBef>
              <a:spcAft>
                <a:spcPts val="240"/>
              </a:spcAft>
              <a:buFont typeface="Arial" panose="020B0604020202020204" pitchFamily="34" charset="0"/>
              <a:buChar char="•"/>
            </a:pPr>
            <a:r>
              <a:rPr lang="vi-VN" sz="36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Kể lại với bạn trong nhóm một truyền thuyết mà em yêu thích. </a:t>
            </a:r>
            <a:endParaRPr lang="vi-VN" sz="36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marL="571500" indent="-571500" algn="just">
              <a:spcBef>
                <a:spcPts val="240"/>
              </a:spcBef>
              <a:spcAft>
                <a:spcPts val="240"/>
              </a:spcAft>
              <a:buFont typeface="Arial" panose="020B0604020202020204" pitchFamily="34" charset="0"/>
              <a:buChar char="•"/>
            </a:pPr>
            <a:r>
              <a:rPr lang="vi-VN" sz="36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Nêu </a:t>
            </a: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cảm nhận của em về câu chuyện đó.</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4" name="图形" descr="E:\006包图网\素材\064家长会\5d0sdc75bfbd77a.png5d0sdc75bfbd77a"/>
          <p:cNvPicPr>
            <a:picLocks noChangeAspect="1"/>
          </p:cNvPicPr>
          <p:nvPr>
            <p:custDataLst>
              <p:tags r:id="rId2"/>
            </p:custDataLst>
          </p:nvPr>
        </p:nvPicPr>
        <p:blipFill>
          <a:blip r:embed="rId4"/>
          <a:srcRect l="68116"/>
          <a:stretch>
            <a:fillRect/>
          </a:stretch>
        </p:blipFill>
        <p:spPr>
          <a:xfrm>
            <a:off x="7563975" y="258127"/>
            <a:ext cx="4288155" cy="6722745"/>
          </a:xfrm>
          <a:prstGeom prst="rect">
            <a:avLst/>
          </a:prstGeom>
        </p:spPr>
      </p:pic>
      <p:pic>
        <p:nvPicPr>
          <p:cNvPr id="3" name="Picture 2"/>
          <p:cNvPicPr>
            <a:picLocks noChangeAspect="1"/>
          </p:cNvPicPr>
          <p:nvPr/>
        </p:nvPicPr>
        <p:blipFill>
          <a:blip r:embed="rId5"/>
          <a:stretch>
            <a:fillRect/>
          </a:stretch>
        </p:blipFill>
        <p:spPr>
          <a:xfrm>
            <a:off x="1045095" y="1271245"/>
            <a:ext cx="8510754" cy="1042506"/>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descr="E:\006包图网\素材\064家长会\5d0sdc75bfbd77a.png5d0sdc75bfbd77a"/>
          <p:cNvPicPr>
            <a:picLocks noChangeAspect="1"/>
          </p:cNvPicPr>
          <p:nvPr>
            <p:custDataLst>
              <p:tags r:id="rId1"/>
            </p:custDataLst>
          </p:nvPr>
        </p:nvPicPr>
        <p:blipFill>
          <a:blip r:embed="rId3"/>
          <a:srcRect l="68116"/>
          <a:stretch>
            <a:fillRect/>
          </a:stretch>
        </p:blipFill>
        <p:spPr>
          <a:xfrm>
            <a:off x="7563975" y="258127"/>
            <a:ext cx="4288155" cy="6722745"/>
          </a:xfrm>
          <a:prstGeom prst="rect">
            <a:avLst/>
          </a:prstGeom>
        </p:spPr>
      </p:pic>
      <p:grpSp>
        <p:nvGrpSpPr>
          <p:cNvPr id="4" name="组合 7">
            <a:extLst>
              <a:ext uri="{FF2B5EF4-FFF2-40B4-BE49-F238E27FC236}">
                <a16:creationId xmlns:a16="http://schemas.microsoft.com/office/drawing/2014/main" xmlns="" id="{F7273840-0F51-172F-B65C-1942EFC88EBD}"/>
              </a:ext>
            </a:extLst>
          </p:cNvPr>
          <p:cNvGrpSpPr/>
          <p:nvPr/>
        </p:nvGrpSpPr>
        <p:grpSpPr>
          <a:xfrm>
            <a:off x="2036648" y="965545"/>
            <a:ext cx="7061804" cy="4964001"/>
            <a:chOff x="1804137" y="1407736"/>
            <a:chExt cx="7061804" cy="4964001"/>
          </a:xfrm>
        </p:grpSpPr>
        <p:sp>
          <p:nvSpPr>
            <p:cNvPr id="5" name="椭圆 4">
              <a:extLst>
                <a:ext uri="{FF2B5EF4-FFF2-40B4-BE49-F238E27FC236}">
                  <a16:creationId xmlns:a16="http://schemas.microsoft.com/office/drawing/2014/main" xmlns="" id="{78271EFF-B7C2-E865-0D55-497B4E2D5068}"/>
                </a:ext>
              </a:extLst>
            </p:cNvPr>
            <p:cNvSpPr/>
            <p:nvPr/>
          </p:nvSpPr>
          <p:spPr>
            <a:xfrm>
              <a:off x="1804137" y="1407736"/>
              <a:ext cx="7061804" cy="4605945"/>
            </a:xfrm>
            <a:custGeom>
              <a:avLst/>
              <a:gdLst>
                <a:gd name="connsiteX0" fmla="*/ 0 w 6388100"/>
                <a:gd name="connsiteY0" fmla="*/ 2038350 h 4076700"/>
                <a:gd name="connsiteX1" fmla="*/ 3194050 w 6388100"/>
                <a:gd name="connsiteY1" fmla="*/ 0 h 4076700"/>
                <a:gd name="connsiteX2" fmla="*/ 6388100 w 6388100"/>
                <a:gd name="connsiteY2" fmla="*/ 2038350 h 4076700"/>
                <a:gd name="connsiteX3" fmla="*/ 3194050 w 6388100"/>
                <a:gd name="connsiteY3" fmla="*/ 4076700 h 4076700"/>
                <a:gd name="connsiteX4" fmla="*/ 0 w 6388100"/>
                <a:gd name="connsiteY4" fmla="*/ 2038350 h 4076700"/>
                <a:gd name="connsiteX0" fmla="*/ 34305 w 6422405"/>
                <a:gd name="connsiteY0" fmla="*/ 2343150 h 4381500"/>
                <a:gd name="connsiteX1" fmla="*/ 2136155 w 6422405"/>
                <a:gd name="connsiteY1" fmla="*/ 0 h 4381500"/>
                <a:gd name="connsiteX2" fmla="*/ 6422405 w 6422405"/>
                <a:gd name="connsiteY2" fmla="*/ 2343150 h 4381500"/>
                <a:gd name="connsiteX3" fmla="*/ 3228355 w 6422405"/>
                <a:gd name="connsiteY3" fmla="*/ 4381500 h 4381500"/>
                <a:gd name="connsiteX4" fmla="*/ 34305 w 6422405"/>
                <a:gd name="connsiteY4" fmla="*/ 2343150 h 4381500"/>
                <a:gd name="connsiteX0" fmla="*/ 18857 w 6711757"/>
                <a:gd name="connsiteY0" fmla="*/ 2345646 h 4385735"/>
                <a:gd name="connsiteX1" fmla="*/ 2120707 w 6711757"/>
                <a:gd name="connsiteY1" fmla="*/ 2496 h 4385735"/>
                <a:gd name="connsiteX2" fmla="*/ 6711757 w 6711757"/>
                <a:gd name="connsiteY2" fmla="*/ 2002746 h 4385735"/>
                <a:gd name="connsiteX3" fmla="*/ 3212907 w 6711757"/>
                <a:gd name="connsiteY3" fmla="*/ 4383996 h 4385735"/>
                <a:gd name="connsiteX4" fmla="*/ 18857 w 6711757"/>
                <a:gd name="connsiteY4" fmla="*/ 2345646 h 4385735"/>
                <a:gd name="connsiteX0" fmla="*/ 18140 w 6774540"/>
                <a:gd name="connsiteY0" fmla="*/ 2578222 h 4393423"/>
                <a:gd name="connsiteX1" fmla="*/ 2183490 w 6774540"/>
                <a:gd name="connsiteY1" fmla="*/ 6472 h 4393423"/>
                <a:gd name="connsiteX2" fmla="*/ 6774540 w 6774540"/>
                <a:gd name="connsiteY2" fmla="*/ 2006722 h 4393423"/>
                <a:gd name="connsiteX3" fmla="*/ 3275690 w 6774540"/>
                <a:gd name="connsiteY3" fmla="*/ 4387972 h 4393423"/>
                <a:gd name="connsiteX4" fmla="*/ 18140 w 6774540"/>
                <a:gd name="connsiteY4" fmla="*/ 2578222 h 4393423"/>
                <a:gd name="connsiteX0" fmla="*/ 603 w 6757003"/>
                <a:gd name="connsiteY0" fmla="*/ 2578222 h 4398233"/>
                <a:gd name="connsiteX1" fmla="*/ 2165953 w 6757003"/>
                <a:gd name="connsiteY1" fmla="*/ 6472 h 4398233"/>
                <a:gd name="connsiteX2" fmla="*/ 6757003 w 6757003"/>
                <a:gd name="connsiteY2" fmla="*/ 2006722 h 4398233"/>
                <a:gd name="connsiteX3" fmla="*/ 3258153 w 6757003"/>
                <a:gd name="connsiteY3" fmla="*/ 4387972 h 4398233"/>
                <a:gd name="connsiteX4" fmla="*/ 603 w 6757003"/>
                <a:gd name="connsiteY4" fmla="*/ 2578222 h 4398233"/>
                <a:gd name="connsiteX0" fmla="*/ 603 w 6757003"/>
                <a:gd name="connsiteY0" fmla="*/ 2587133 h 4407144"/>
                <a:gd name="connsiteX1" fmla="*/ 2165953 w 6757003"/>
                <a:gd name="connsiteY1" fmla="*/ 15383 h 4407144"/>
                <a:gd name="connsiteX2" fmla="*/ 6757003 w 6757003"/>
                <a:gd name="connsiteY2" fmla="*/ 2015633 h 4407144"/>
                <a:gd name="connsiteX3" fmla="*/ 3258153 w 6757003"/>
                <a:gd name="connsiteY3" fmla="*/ 4396883 h 4407144"/>
                <a:gd name="connsiteX4" fmla="*/ 603 w 6757003"/>
                <a:gd name="connsiteY4" fmla="*/ 2587133 h 440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7003" h="4407144">
                  <a:moveTo>
                    <a:pt x="603" y="2587133"/>
                  </a:moveTo>
                  <a:cubicBezTo>
                    <a:pt x="-29030" y="1247283"/>
                    <a:pt x="1039886" y="110633"/>
                    <a:pt x="2165953" y="15383"/>
                  </a:cubicBezTo>
                  <a:cubicBezTo>
                    <a:pt x="3292020" y="-79867"/>
                    <a:pt x="6718903" y="229483"/>
                    <a:pt x="6757003" y="2015633"/>
                  </a:cubicBezTo>
                  <a:cubicBezTo>
                    <a:pt x="6757003" y="3141383"/>
                    <a:pt x="4384220" y="4301633"/>
                    <a:pt x="3258153" y="4396883"/>
                  </a:cubicBezTo>
                  <a:cubicBezTo>
                    <a:pt x="2132086" y="4492133"/>
                    <a:pt x="30236" y="3926983"/>
                    <a:pt x="603" y="2587133"/>
                  </a:cubicBezTo>
                  <a:close/>
                </a:path>
              </a:pathLst>
            </a:custGeom>
            <a:solidFill>
              <a:srgbClr val="FFC000"/>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
              <a:extLst>
                <a:ext uri="{FF2B5EF4-FFF2-40B4-BE49-F238E27FC236}">
                  <a16:creationId xmlns:a16="http://schemas.microsoft.com/office/drawing/2014/main" xmlns="" id="{CB79ADB1-B7B6-F1EA-32E9-A1735B9BE79A}"/>
                </a:ext>
              </a:extLst>
            </p:cNvPr>
            <p:cNvSpPr/>
            <p:nvPr/>
          </p:nvSpPr>
          <p:spPr>
            <a:xfrm>
              <a:off x="2121911" y="2207874"/>
              <a:ext cx="5458371" cy="607923"/>
            </a:xfrm>
            <a:prstGeom prst="rect">
              <a:avLst/>
            </a:prstGeom>
          </p:spPr>
          <p:txBody>
            <a:bodyPr vert="horz"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sym typeface="思源黑体" panose="020B0500000000000000" pitchFamily="34" charset="-122"/>
              </a:endParaRPr>
            </a:p>
          </p:txBody>
        </p:sp>
        <p:pic>
          <p:nvPicPr>
            <p:cNvPr id="7" name="图片 6">
              <a:extLst>
                <a:ext uri="{FF2B5EF4-FFF2-40B4-BE49-F238E27FC236}">
                  <a16:creationId xmlns:a16="http://schemas.microsoft.com/office/drawing/2014/main" xmlns="" id="{59A0E5D9-792B-E3CE-B08E-ECC0FB6B2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6376" y="4377831"/>
              <a:ext cx="1993906" cy="1993906"/>
            </a:xfrm>
            <a:prstGeom prst="rect">
              <a:avLst/>
            </a:prstGeom>
          </p:spPr>
        </p:pic>
      </p:grpSp>
      <p:pic>
        <p:nvPicPr>
          <p:cNvPr id="2" name="Picture 1"/>
          <p:cNvPicPr>
            <a:picLocks noChangeAspect="1"/>
          </p:cNvPicPr>
          <p:nvPr/>
        </p:nvPicPr>
        <p:blipFill>
          <a:blip r:embed="rId5"/>
          <a:stretch>
            <a:fillRect/>
          </a:stretch>
        </p:blipFill>
        <p:spPr>
          <a:xfrm>
            <a:off x="1063383" y="2310254"/>
            <a:ext cx="8510754" cy="1688738"/>
          </a:xfrm>
          <a:prstGeom prst="rect">
            <a:avLst/>
          </a:prstGeom>
        </p:spPr>
      </p:pic>
    </p:spTree>
    <p:extLst>
      <p:ext uri="{BB962C8B-B14F-4D97-AF65-F5344CB8AC3E}">
        <p14:creationId xmlns:p14="http://schemas.microsoft.com/office/powerpoint/2010/main" val="1470895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5201" y="1158092"/>
            <a:ext cx="9914487" cy="4083169"/>
          </a:xfrm>
          <a:prstGeom prst="rect">
            <a:avLst/>
          </a:prstGeom>
        </p:spPr>
        <p:txBody>
          <a:bodyPr wrap="square">
            <a:spAutoFit/>
          </a:bodyPr>
          <a:lstStyle/>
          <a:p>
            <a:pPr algn="just">
              <a:spcBef>
                <a:spcPts val="240"/>
              </a:spcBef>
              <a:spcAft>
                <a:spcPts val="240"/>
              </a:spcAft>
            </a:pP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Thời Hùng Vương có rất nhiều truyền thuyết được lưu truyền đến ngày nay. Các truyền thuyết đều nhằm tôn vinh công lao dựng nước của các Vua Hùng. </a:t>
            </a:r>
            <a:endParaRPr lang="vi-VN" sz="32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lgn="just">
              <a:spcBef>
                <a:spcPts val="240"/>
              </a:spcBef>
              <a:spcAft>
                <a:spcPts val="240"/>
              </a:spcAft>
            </a:pPr>
            <a:r>
              <a:rPr lang="vi-VN" sz="32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Bác </a:t>
            </a: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Hồ đã căn dặn chúng ta: Các Vua Hùng có công dựng nước, Bác cháu ta phải cùng nhau giữ lấy nước, vì thế, với mỗi chúng ta, tùy vào khả năng và điều kiện của mình, hãy chung tay góp sức giữ gìn và quảng bá cho khu di tích Đền Hùng và lễ giỗ Tổ Hùng Vương.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5232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3" descr="ce1ed7f935192fceca30dfb2bcebe602"/>
          <p:cNvPicPr>
            <a:picLocks noChangeAspect="1"/>
          </p:cNvPicPr>
          <p:nvPr/>
        </p:nvPicPr>
        <p:blipFill>
          <a:blip r:embed="rId2"/>
          <a:srcRect l="11188" t="20367" r="10619" b="19944"/>
          <a:stretch>
            <a:fillRect/>
          </a:stretch>
        </p:blipFill>
        <p:spPr>
          <a:xfrm>
            <a:off x="1125259" y="1285833"/>
            <a:ext cx="9311832" cy="4667334"/>
          </a:xfrm>
          <a:prstGeom prst="rect">
            <a:avLst/>
          </a:prstGeom>
        </p:spPr>
      </p:pic>
      <p:pic>
        <p:nvPicPr>
          <p:cNvPr id="2" name="Picture 1"/>
          <p:cNvPicPr>
            <a:picLocks noChangeAspect="1"/>
          </p:cNvPicPr>
          <p:nvPr/>
        </p:nvPicPr>
        <p:blipFill>
          <a:blip r:embed="rId3"/>
          <a:stretch>
            <a:fillRect/>
          </a:stretch>
        </p:blipFill>
        <p:spPr>
          <a:xfrm>
            <a:off x="1206601" y="2261516"/>
            <a:ext cx="9394750" cy="2298391"/>
          </a:xfrm>
          <a:prstGeom prst="rect">
            <a:avLst/>
          </a:prstGeom>
        </p:spPr>
      </p:pic>
    </p:spTree>
    <p:extLst>
      <p:ext uri="{BB962C8B-B14F-4D97-AF65-F5344CB8AC3E}">
        <p14:creationId xmlns:p14="http://schemas.microsoft.com/office/powerpoint/2010/main" val="387929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xmlns="" id="{83162203-BC7C-46AD-90E6-1F83F8F73ACF}"/>
              </a:ext>
            </a:extLst>
          </p:cNvPr>
          <p:cNvPicPr>
            <a:picLocks noChangeAspect="1"/>
          </p:cNvPicPr>
          <p:nvPr/>
        </p:nvPicPr>
        <p:blipFill>
          <a:blip r:embed="rId2"/>
          <a:stretch>
            <a:fillRect/>
          </a:stretch>
        </p:blipFill>
        <p:spPr>
          <a:xfrm>
            <a:off x="1308029" y="791715"/>
            <a:ext cx="9491035" cy="5077693"/>
          </a:xfrm>
          <a:prstGeom prst="rect">
            <a:avLst/>
          </a:prstGeom>
        </p:spPr>
      </p:pic>
      <p:sp>
        <p:nvSpPr>
          <p:cNvPr id="2" name="Rectangle 1"/>
          <p:cNvSpPr/>
          <p:nvPr/>
        </p:nvSpPr>
        <p:spPr>
          <a:xfrm>
            <a:off x="2171282" y="2433521"/>
            <a:ext cx="7969414" cy="2123658"/>
          </a:xfrm>
          <a:prstGeom prst="rect">
            <a:avLst/>
          </a:prstGeom>
        </p:spPr>
        <p:txBody>
          <a:bodyPr wrap="square">
            <a:spAutoFit/>
          </a:bodyPr>
          <a:lstStyle/>
          <a:p>
            <a:pPr algn="ctr"/>
            <a:r>
              <a:rPr lang="vi-VN" sz="4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Kể lại một truyền thuyết mà em thích </a:t>
            </a:r>
            <a:r>
              <a:rPr lang="vi-VN" sz="4400" b="1"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theo hình </a:t>
            </a:r>
            <a:r>
              <a:rPr lang="vi-VN" sz="4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thức đóng vai hoặc </a:t>
            </a:r>
            <a:r>
              <a:rPr lang="vi-VN" sz="4400" b="1"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kể </a:t>
            </a:r>
            <a:r>
              <a:rPr lang="vi-VN" sz="4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chuyện theo tranh.</a:t>
            </a:r>
            <a:endParaRPr lang="en-US" sz="44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2162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3" descr="ce1ed7f935192fceca30dfb2bcebe602"/>
          <p:cNvPicPr>
            <a:picLocks noChangeAspect="1"/>
          </p:cNvPicPr>
          <p:nvPr/>
        </p:nvPicPr>
        <p:blipFill>
          <a:blip r:embed="rId2"/>
          <a:srcRect l="11188" t="20367" r="10619" b="19944"/>
          <a:stretch>
            <a:fillRect/>
          </a:stretch>
        </p:blipFill>
        <p:spPr>
          <a:xfrm>
            <a:off x="1125259" y="1285833"/>
            <a:ext cx="9311832" cy="4667334"/>
          </a:xfrm>
          <a:prstGeom prst="rect">
            <a:avLst/>
          </a:prstGeom>
        </p:spPr>
      </p:pic>
      <p:pic>
        <p:nvPicPr>
          <p:cNvPr id="2" name="Picture 1"/>
          <p:cNvPicPr>
            <a:picLocks noChangeAspect="1"/>
          </p:cNvPicPr>
          <p:nvPr/>
        </p:nvPicPr>
        <p:blipFill>
          <a:blip r:embed="rId3"/>
          <a:stretch>
            <a:fillRect/>
          </a:stretch>
        </p:blipFill>
        <p:spPr>
          <a:xfrm>
            <a:off x="822553" y="2115212"/>
            <a:ext cx="9394750" cy="2298391"/>
          </a:xfrm>
          <a:prstGeom prst="rect">
            <a:avLst/>
          </a:prstGeom>
        </p:spPr>
      </p:pic>
    </p:spTree>
    <p:extLst>
      <p:ext uri="{BB962C8B-B14F-4D97-AF65-F5344CB8AC3E}">
        <p14:creationId xmlns:p14="http://schemas.microsoft.com/office/powerpoint/2010/main" val="524568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2"/>
          <p:cNvSpPr/>
          <p:nvPr/>
        </p:nvSpPr>
        <p:spPr>
          <a:xfrm>
            <a:off x="2173143" y="1549722"/>
            <a:ext cx="7915564" cy="4139556"/>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ectangle 1"/>
          <p:cNvSpPr/>
          <p:nvPr/>
        </p:nvSpPr>
        <p:spPr>
          <a:xfrm>
            <a:off x="2456151" y="2034450"/>
            <a:ext cx="7349547" cy="3170099"/>
          </a:xfrm>
          <a:prstGeom prst="rect">
            <a:avLst/>
          </a:prstGeom>
        </p:spPr>
        <p:txBody>
          <a:bodyPr wrap="square">
            <a:spAutoFit/>
          </a:bodyPr>
          <a:lstStyle/>
          <a:p>
            <a:pPr algn="just"/>
            <a:r>
              <a:rPr lang="vi-VN" sz="40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Ngày mồng Mười tháng Ba hằng năm được chọn làm ngày Quốc lễ giỗ Tổ Hùng Vương. Điều đó thể hiện truyền thống tốt đẹp nào của dân tộc Việt Nam. </a:t>
            </a:r>
            <a:endParaRPr lang="en-US" sz="4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1248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custDataLst>
              <p:tags r:id="rId2"/>
            </p:custDataLst>
          </p:nvPr>
        </p:nvPicPr>
        <p:blipFill>
          <a:blip r:embed="rId12"/>
          <a:stretch>
            <a:fillRect/>
          </a:stretch>
        </p:blipFill>
        <p:spPr>
          <a:xfrm>
            <a:off x="0" y="0"/>
            <a:ext cx="12192000" cy="6858635"/>
          </a:xfrm>
          <a:prstGeom prst="rect">
            <a:avLst/>
          </a:prstGeom>
        </p:spPr>
      </p:pic>
      <p:pic>
        <p:nvPicPr>
          <p:cNvPr id="15" name="图形" descr="60sd85274b5aab8"/>
          <p:cNvPicPr>
            <a:picLocks noChangeAspect="1"/>
          </p:cNvPicPr>
          <p:nvPr>
            <p:custDataLst>
              <p:tags r:id="rId3"/>
            </p:custDataLst>
          </p:nvPr>
        </p:nvPicPr>
        <p:blipFill>
          <a:blip r:embed="rId13"/>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custDataLst>
              <p:tags r:id="rId4"/>
            </p:custDataLst>
          </p:nvPr>
        </p:nvPicPr>
        <p:blipFill>
          <a:blip r:embed="rId14"/>
          <a:srcRect b="62187"/>
          <a:stretch>
            <a:fillRect/>
          </a:stretch>
        </p:blipFill>
        <p:spPr>
          <a:xfrm>
            <a:off x="0" y="0"/>
            <a:ext cx="12192000" cy="2305050"/>
          </a:xfrm>
          <a:prstGeom prst="rect">
            <a:avLst/>
          </a:prstGeom>
        </p:spPr>
      </p:pic>
      <p:pic>
        <p:nvPicPr>
          <p:cNvPr id="11" name="图形" descr="5d1dse482853c6"/>
          <p:cNvPicPr>
            <a:picLocks noChangeAspect="1"/>
          </p:cNvPicPr>
          <p:nvPr>
            <p:custDataLst>
              <p:tags r:id="rId5"/>
            </p:custDataLst>
          </p:nvPr>
        </p:nvPicPr>
        <p:blipFill>
          <a:blip r:embed="rId14"/>
          <a:srcRect l="37188" t="37500"/>
          <a:stretch>
            <a:fillRect/>
          </a:stretch>
        </p:blipFill>
        <p:spPr>
          <a:xfrm>
            <a:off x="4533900" y="3048635"/>
            <a:ext cx="7658100" cy="3810000"/>
          </a:xfrm>
          <a:prstGeom prst="rect">
            <a:avLst/>
          </a:prstGeom>
        </p:spPr>
      </p:pic>
      <p:grpSp>
        <p:nvGrpSpPr>
          <p:cNvPr id="3" name="图形"/>
          <p:cNvGrpSpPr/>
          <p:nvPr/>
        </p:nvGrpSpPr>
        <p:grpSpPr>
          <a:xfrm>
            <a:off x="8362055" y="2208854"/>
            <a:ext cx="4025265" cy="4633595"/>
            <a:chOff x="12914" y="3040"/>
            <a:chExt cx="6339" cy="7297"/>
          </a:xfrm>
        </p:grpSpPr>
        <p:pic>
          <p:nvPicPr>
            <p:cNvPr id="13" name="图形" descr="5b8b67sdd52b6e0a"/>
            <p:cNvPicPr>
              <a:picLocks noChangeAspect="1"/>
            </p:cNvPicPr>
            <p:nvPr>
              <p:custDataLst>
                <p:tags r:id="rId8"/>
              </p:custDataLst>
            </p:nvPr>
          </p:nvPicPr>
          <p:blipFill>
            <a:blip r:embed="rId15"/>
            <a:srcRect l="56034" t="37714" b="5166"/>
            <a:stretch>
              <a:fillRect/>
            </a:stretch>
          </p:blipFill>
          <p:spPr>
            <a:xfrm>
              <a:off x="15509" y="3040"/>
              <a:ext cx="3745" cy="7297"/>
            </a:xfrm>
            <a:prstGeom prst="rect">
              <a:avLst/>
            </a:prstGeom>
          </p:spPr>
        </p:pic>
        <p:pic>
          <p:nvPicPr>
            <p:cNvPr id="14" name="图形" descr="5b8b67sdd52b6e0a"/>
            <p:cNvPicPr>
              <a:picLocks noChangeAspect="1"/>
            </p:cNvPicPr>
            <p:nvPr>
              <p:custDataLst>
                <p:tags r:id="rId9"/>
              </p:custDataLst>
            </p:nvPr>
          </p:nvPicPr>
          <p:blipFill>
            <a:blip r:embed="rId15"/>
            <a:srcRect l="22141" t="62090" r="43226" b="5166"/>
            <a:stretch>
              <a:fillRect/>
            </a:stretch>
          </p:blipFill>
          <p:spPr>
            <a:xfrm>
              <a:off x="12914" y="5057"/>
              <a:ext cx="3724" cy="5280"/>
            </a:xfrm>
            <a:prstGeom prst="rect">
              <a:avLst/>
            </a:prstGeom>
          </p:spPr>
        </p:pic>
      </p:grpSp>
      <p:pic>
        <p:nvPicPr>
          <p:cNvPr id="22" name="图形" descr="5d1dse482853c6"/>
          <p:cNvPicPr>
            <a:picLocks noChangeAspect="1"/>
          </p:cNvPicPr>
          <p:nvPr>
            <p:custDataLst>
              <p:tags r:id="rId6"/>
            </p:custDataLst>
          </p:nvPr>
        </p:nvPicPr>
        <p:blipFill>
          <a:blip r:embed="rId14"/>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custDataLst>
              <p:tags r:id="rId7"/>
            </p:custDataLst>
          </p:nvPr>
        </p:nvPicPr>
        <p:blipFill>
          <a:blip r:embed="rId14"/>
          <a:srcRect l="88234" t="44365" b="25750"/>
          <a:stretch>
            <a:fillRect/>
          </a:stretch>
        </p:blipFill>
        <p:spPr>
          <a:xfrm flipH="1">
            <a:off x="1435735" y="4069080"/>
            <a:ext cx="1228725" cy="1561465"/>
          </a:xfrm>
          <a:prstGeom prst="rect">
            <a:avLst/>
          </a:prstGeom>
        </p:spPr>
      </p:pic>
      <p:sp>
        <p:nvSpPr>
          <p:cNvPr id="27" name="TextBox 26"/>
          <p:cNvSpPr txBox="1"/>
          <p:nvPr/>
        </p:nvSpPr>
        <p:spPr>
          <a:xfrm>
            <a:off x="1874982" y="2273745"/>
            <a:ext cx="7312948" cy="2062103"/>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pPr algn="ctr"/>
            <a:r>
              <a:rPr lang="en-US" sz="3200" dirty="0">
                <a:latin typeface="Cambria" panose="02040503050406030204" pitchFamily="18" charset="0"/>
                <a:ea typeface="Cambria" panose="02040503050406030204" pitchFamily="18" charset="0"/>
              </a:rPr>
              <a:t>T</a:t>
            </a:r>
            <a:r>
              <a:rPr lang="vi-VN" sz="3200" dirty="0" smtClean="0">
                <a:latin typeface="Cambria" panose="02040503050406030204" pitchFamily="18" charset="0"/>
                <a:ea typeface="Cambria" panose="02040503050406030204" pitchFamily="18" charset="0"/>
              </a:rPr>
              <a:t>ìm </a:t>
            </a:r>
            <a:r>
              <a:rPr lang="vi-VN" sz="3200" dirty="0">
                <a:latin typeface="Cambria" panose="02040503050406030204" pitchFamily="18" charset="0"/>
                <a:ea typeface="Cambria" panose="02040503050406030204" pitchFamily="18" charset="0"/>
              </a:rPr>
              <a:t>tòi, về khu di tích Đền Hùng và có trách nhiệm tự hào, phát huy, giữ gìn truyền thống dân tộc “uống nước nhớ nguồn” qua lễ giỗ Tổ Hùng Vương</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28" name="文本框 1388">
            <a:extLst>
              <a:ext uri="{FF2B5EF4-FFF2-40B4-BE49-F238E27FC236}">
                <a16:creationId xmlns:a16="http://schemas.microsoft.com/office/drawing/2014/main" xmlns="" id="{7C2F1F23-DA3F-48BB-9832-9B3EE420E9E3}"/>
              </a:ext>
            </a:extLst>
          </p:cNvPr>
          <p:cNvSpPr txBox="1"/>
          <p:nvPr/>
        </p:nvSpPr>
        <p:spPr>
          <a:xfrm>
            <a:off x="676977" y="699913"/>
            <a:ext cx="93941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smtClean="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rPr>
              <a:t>DẶN</a:t>
            </a:r>
            <a:r>
              <a:rPr kumimoji="0" lang="en-US" altLang="zh-CN" sz="10000" b="1" i="0" u="none" strike="noStrike" kern="1200" cap="none" spc="0" normalizeH="0" noProof="0" dirty="0" smtClean="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rPr>
              <a:t> DÒ</a:t>
            </a:r>
            <a:endParaRPr kumimoji="0" lang="zh-CN" altLang="en-US" sz="10000" b="1" i="0" u="none" strike="noStrike" kern="1200" cap="none" spc="0" normalizeH="0" baseline="0" noProof="0" dirty="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730355" y="1431662"/>
            <a:ext cx="8913124" cy="3682303"/>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9"/>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0"/>
          <a:srcRect l="9686" t="8361" r="10690" b="13683"/>
          <a:stretch>
            <a:fillRect/>
          </a:stretch>
        </p:blipFill>
        <p:spPr>
          <a:xfrm rot="16200000">
            <a:off x="3204210" y="-2334260"/>
            <a:ext cx="5603875" cy="11287125"/>
          </a:xfrm>
          <a:prstGeom prst="rect">
            <a:avLst/>
          </a:prstGeom>
        </p:spPr>
      </p:pic>
      <p:pic>
        <p:nvPicPr>
          <p:cNvPr id="10" name="图形" descr="5d1dse482853c6"/>
          <p:cNvPicPr>
            <a:picLocks noChangeAspect="1"/>
          </p:cNvPicPr>
          <p:nvPr>
            <p:custDataLst>
              <p:tags r:id="rId4"/>
            </p:custDataLst>
          </p:nvPr>
        </p:nvPicPr>
        <p:blipFill>
          <a:blip r:embed="rId11"/>
          <a:srcRect l="77531" t="-708" r="474" b="68812"/>
          <a:stretch>
            <a:fillRect/>
          </a:stretch>
        </p:blipFill>
        <p:spPr>
          <a:xfrm flipH="1">
            <a:off x="57785" y="-43180"/>
            <a:ext cx="2681605" cy="1944370"/>
          </a:xfrm>
          <a:prstGeom prst="rect">
            <a:avLst/>
          </a:prstGeom>
        </p:spPr>
      </p:pic>
      <p:pic>
        <p:nvPicPr>
          <p:cNvPr id="2" name="图形" descr="E:\006包图网\素材\064家长会\5d0sdc75bfbd77a.png5d0sdc75bfbd77a"/>
          <p:cNvPicPr>
            <a:picLocks noChangeAspect="1"/>
          </p:cNvPicPr>
          <p:nvPr>
            <p:custDataLst>
              <p:tags r:id="rId5"/>
            </p:custDataLst>
          </p:nvPr>
        </p:nvPicPr>
        <p:blipFill>
          <a:blip r:embed="rId12"/>
          <a:srcRect l="80245" b="58534"/>
          <a:stretch>
            <a:fillRect/>
          </a:stretch>
        </p:blipFill>
        <p:spPr>
          <a:xfrm>
            <a:off x="10495164" y="0"/>
            <a:ext cx="1517130" cy="1591511"/>
          </a:xfrm>
          <a:prstGeom prst="rect">
            <a:avLst/>
          </a:prstGeom>
        </p:spPr>
      </p:pic>
      <p:pic>
        <p:nvPicPr>
          <p:cNvPr id="23" name="图形" descr="5d1dse482853c6"/>
          <p:cNvPicPr>
            <a:picLocks noChangeAspect="1"/>
          </p:cNvPicPr>
          <p:nvPr>
            <p:custDataLst>
              <p:tags r:id="rId6"/>
            </p:custDataLst>
          </p:nvPr>
        </p:nvPicPr>
        <p:blipFill>
          <a:blip r:embed="rId11"/>
          <a:srcRect l="88234" t="44365" b="25750"/>
          <a:stretch>
            <a:fillRect/>
          </a:stretch>
        </p:blipFill>
        <p:spPr>
          <a:xfrm flipH="1">
            <a:off x="267970" y="4360545"/>
            <a:ext cx="1965960" cy="2498090"/>
          </a:xfrm>
          <a:prstGeom prst="rect">
            <a:avLst/>
          </a:prstGeom>
        </p:spPr>
      </p:pic>
      <p:pic>
        <p:nvPicPr>
          <p:cNvPr id="5" name="图形" descr="5d1dse482853c6"/>
          <p:cNvPicPr>
            <a:picLocks noChangeAspect="1"/>
          </p:cNvPicPr>
          <p:nvPr>
            <p:custDataLst>
              <p:tags r:id="rId7"/>
            </p:custDataLst>
          </p:nvPr>
        </p:nvPicPr>
        <p:blipFill>
          <a:blip r:embed="rId11"/>
          <a:srcRect t="64885" r="80052"/>
          <a:stretch>
            <a:fillRect/>
          </a:stretch>
        </p:blipFill>
        <p:spPr>
          <a:xfrm flipH="1">
            <a:off x="9549130" y="4531995"/>
            <a:ext cx="2642870" cy="2326005"/>
          </a:xfrm>
          <a:prstGeom prst="rect">
            <a:avLst/>
          </a:prstGeom>
        </p:spPr>
      </p:pic>
      <p:sp>
        <p:nvSpPr>
          <p:cNvPr id="3" name="Rectangle 2"/>
          <p:cNvSpPr/>
          <p:nvPr/>
        </p:nvSpPr>
        <p:spPr>
          <a:xfrm>
            <a:off x="1148737" y="1693454"/>
            <a:ext cx="10175045" cy="3241913"/>
          </a:xfrm>
          <a:prstGeom prst="rect">
            <a:avLst/>
          </a:prstGeom>
        </p:spPr>
        <p:txBody>
          <a:bodyPr wrap="square">
            <a:spAutoFit/>
          </a:bodyPr>
          <a:lstStyle/>
          <a:p>
            <a:pPr lvl="0" algn="just">
              <a:lnSpc>
                <a:spcPct val="150000"/>
              </a:lnSpc>
              <a:spcBef>
                <a:spcPts val="240"/>
              </a:spcBef>
              <a:spcAft>
                <a:spcPts val="240"/>
              </a:spcAft>
            </a:pPr>
            <a:r>
              <a:rPr lang="vi-VN" sz="2200" b="1" dirty="0" smtClean="0">
                <a:latin typeface="Cambria" panose="02040503050406030204" pitchFamily="18" charset="0"/>
                <a:ea typeface="Cambria" panose="02040503050406030204" pitchFamily="18" charset="0"/>
                <a:cs typeface="Times New Roman" panose="02020603050405020304" pitchFamily="18" charset="0"/>
              </a:rPr>
              <a:t>-</a:t>
            </a:r>
            <a:r>
              <a:rPr lang="en-US" sz="2200" b="1" dirty="0" err="1" smtClean="0">
                <a:latin typeface="Cambria" panose="02040503050406030204" pitchFamily="18" charset="0"/>
                <a:ea typeface="Cambria" panose="02040503050406030204" pitchFamily="18" charset="0"/>
                <a:cs typeface="Times New Roman" panose="02020603050405020304" pitchFamily="18" charset="0"/>
              </a:rPr>
              <a:t>Xác</a:t>
            </a:r>
            <a:r>
              <a:rPr lang="vi-VN" sz="2200" b="1" dirty="0" smtClean="0">
                <a:latin typeface="Cambria" panose="02040503050406030204" pitchFamily="18" charset="0"/>
                <a:ea typeface="Cambria" panose="02040503050406030204" pitchFamily="18" charset="0"/>
                <a:cs typeface="Times New Roman" panose="02020603050405020304" pitchFamily="18" charset="0"/>
              </a:rPr>
              <a:t> định được vị trí khu di tích Đền Hùng; đọc được sơ đồ và giới thiệu được một số công trình kiến trúc chính trong quần thể khu di tích Đền Hùng; biết được thời gian, địa điểm tổ chức lễ giỗ Tổ Hùng Vương hiện nay.</a:t>
            </a:r>
            <a:endParaRPr lang="en-US" sz="2200" b="1" dirty="0" smtClean="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240"/>
              </a:spcBef>
              <a:spcAft>
                <a:spcPts val="240"/>
              </a:spcAft>
            </a:pPr>
            <a:r>
              <a:rPr lang="vi-VN" sz="2200" b="1" dirty="0" smtClean="0">
                <a:latin typeface="Cambria" panose="02040503050406030204" pitchFamily="18" charset="0"/>
                <a:ea typeface="Cambria" panose="02040503050406030204" pitchFamily="18" charset="0"/>
                <a:cs typeface="Times New Roman" panose="02020603050405020304" pitchFamily="18" charset="0"/>
              </a:rPr>
              <a:t>-Sử dụng tư liệu lịch sử và văn hóa dân gian để trình bày những nét sơ lược về lễ giỗ Tổ Hùng Vương.</a:t>
            </a:r>
            <a:endParaRPr lang="en-US" sz="2200" b="1" dirty="0" smtClean="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240"/>
              </a:spcBef>
              <a:spcAft>
                <a:spcPts val="240"/>
              </a:spcAft>
            </a:pPr>
            <a:r>
              <a:rPr lang="vi-VN" sz="2200" b="1" dirty="0" smtClean="0">
                <a:latin typeface="Cambria" panose="02040503050406030204" pitchFamily="18" charset="0"/>
                <a:ea typeface="Cambria" panose="02040503050406030204" pitchFamily="18" charset="0"/>
                <a:cs typeface="Times New Roman" panose="02020603050405020304" pitchFamily="18" charset="0"/>
              </a:rPr>
              <a:t>-Kể lại được một số truyền thuyết có liên quan đến thời Hùng Vương.</a:t>
            </a:r>
            <a:endParaRPr lang="en-US" sz="22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E3095B6B-B0E9-3408-F7C2-A40038F7E0AC}"/>
              </a:ext>
            </a:extLst>
          </p:cNvPr>
          <p:cNvSpPr txBox="1"/>
          <p:nvPr/>
        </p:nvSpPr>
        <p:spPr>
          <a:xfrm>
            <a:off x="1636823" y="751076"/>
            <a:ext cx="8509414" cy="1015663"/>
          </a:xfrm>
          <a:prstGeom prst="rect">
            <a:avLst/>
          </a:prstGeom>
          <a:noFill/>
        </p:spPr>
        <p:txBody>
          <a:bodyPr wrap="square" rtlCol="0">
            <a:spAutoFit/>
          </a:bodyPr>
          <a:lstStyle/>
          <a:p>
            <a:pPr algn="ctr"/>
            <a:r>
              <a:rPr lang="vi-VN" sz="6000" b="1" dirty="0" smtClean="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rPr>
              <a:t>YÊU CẦU CẦN ĐẠT</a:t>
            </a:r>
            <a:endParaRPr lang="en-US" sz="6000" b="1" dirty="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276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2112" y="220157"/>
            <a:ext cx="5937190" cy="5896356"/>
          </a:xfrm>
          <a:prstGeom prst="rect">
            <a:avLst/>
          </a:prstGeom>
        </p:spPr>
      </p:pic>
    </p:spTree>
    <p:extLst>
      <p:ext uri="{BB962C8B-B14F-4D97-AF65-F5344CB8AC3E}">
        <p14:creationId xmlns:p14="http://schemas.microsoft.com/office/powerpoint/2010/main" val="291793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2050" name="Picture 2" descr="Lịch nghỉ Giỗ tổ Hùng Vương 2023: Nghỉ lễ 5 ngày liên tụ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711" y="740664"/>
            <a:ext cx="4509443" cy="30175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ẩy mạnh tuyên truyền Giỗ Tổ Hùng Vương - Lễ hội Đền Hùng năm 20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6335" y="740664"/>
            <a:ext cx="4462145" cy="3022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198" y="2846162"/>
            <a:ext cx="11331638" cy="4261629"/>
          </a:xfrm>
          <a:prstGeom prst="rect">
            <a:avLst/>
          </a:prstGeom>
        </p:spPr>
      </p:pic>
      <p:sp>
        <p:nvSpPr>
          <p:cNvPr id="6" name="Rectangle 5"/>
          <p:cNvSpPr/>
          <p:nvPr/>
        </p:nvSpPr>
        <p:spPr>
          <a:xfrm>
            <a:off x="2464798" y="4378770"/>
            <a:ext cx="7316439" cy="1631216"/>
          </a:xfrm>
          <a:prstGeom prst="rect">
            <a:avLst/>
          </a:prstGeom>
          <a:solidFill>
            <a:schemeClr val="bg1"/>
          </a:solidFill>
          <a:ln w="57150">
            <a:solidFill>
              <a:schemeClr val="tx1"/>
            </a:solidFill>
          </a:ln>
        </p:spPr>
        <p:txBody>
          <a:bodyPr wrap="square">
            <a:spAutoFit/>
          </a:bodyPr>
          <a:lstStyle/>
          <a:p>
            <a:pPr lvl="0" algn="ctr">
              <a:spcBef>
                <a:spcPts val="240"/>
              </a:spcBef>
              <a:spcAft>
                <a:spcPts val="240"/>
              </a:spcAft>
            </a:pPr>
            <a:r>
              <a:rPr lang="en-US" sz="5000" dirty="0" smtClean="0">
                <a:latin typeface="Cambria" panose="02040503050406030204" pitchFamily="18" charset="0"/>
                <a:ea typeface="Cambria" panose="02040503050406030204" pitchFamily="18" charset="0"/>
              </a:rPr>
              <a:t>Chia </a:t>
            </a:r>
            <a:r>
              <a:rPr lang="en-US" sz="5000" dirty="0" err="1" smtClean="0">
                <a:latin typeface="Cambria" panose="02040503050406030204" pitchFamily="18" charset="0"/>
                <a:ea typeface="Cambria" panose="02040503050406030204" pitchFamily="18" charset="0"/>
              </a:rPr>
              <a:t>sẻ</a:t>
            </a:r>
            <a:r>
              <a:rPr lang="en-US" sz="5000" dirty="0" smtClean="0">
                <a:latin typeface="Cambria" panose="02040503050406030204" pitchFamily="18" charset="0"/>
                <a:ea typeface="Cambria" panose="02040503050406030204" pitchFamily="18" charset="0"/>
              </a:rPr>
              <a:t> </a:t>
            </a:r>
            <a:r>
              <a:rPr lang="en-US" sz="5000" dirty="0" err="1" smtClean="0">
                <a:latin typeface="Cambria" panose="02040503050406030204" pitchFamily="18" charset="0"/>
                <a:ea typeface="Cambria" panose="02040503050406030204" pitchFamily="18" charset="0"/>
              </a:rPr>
              <a:t>hiểu</a:t>
            </a:r>
            <a:r>
              <a:rPr lang="en-US" sz="5000" dirty="0" smtClean="0">
                <a:latin typeface="Cambria" panose="02040503050406030204" pitchFamily="18" charset="0"/>
                <a:ea typeface="Cambria" panose="02040503050406030204" pitchFamily="18" charset="0"/>
              </a:rPr>
              <a:t> </a:t>
            </a:r>
            <a:r>
              <a:rPr lang="en-US" sz="5000" dirty="0" err="1" smtClean="0">
                <a:latin typeface="Cambria" panose="02040503050406030204" pitchFamily="18" charset="0"/>
                <a:ea typeface="Cambria" panose="02040503050406030204" pitchFamily="18" charset="0"/>
              </a:rPr>
              <a:t>biết</a:t>
            </a:r>
            <a:r>
              <a:rPr lang="en-US" sz="5000" dirty="0" smtClean="0">
                <a:latin typeface="Cambria" panose="02040503050406030204" pitchFamily="18" charset="0"/>
                <a:ea typeface="Cambria" panose="02040503050406030204" pitchFamily="18" charset="0"/>
              </a:rPr>
              <a:t> </a:t>
            </a:r>
            <a:r>
              <a:rPr lang="en-US" sz="5000" dirty="0" err="1" smtClean="0">
                <a:latin typeface="Cambria" panose="02040503050406030204" pitchFamily="18" charset="0"/>
                <a:ea typeface="Cambria" panose="02040503050406030204" pitchFamily="18" charset="0"/>
              </a:rPr>
              <a:t>của</a:t>
            </a:r>
            <a:r>
              <a:rPr lang="en-US" sz="5000" dirty="0" smtClean="0">
                <a:latin typeface="Cambria" panose="02040503050406030204" pitchFamily="18" charset="0"/>
                <a:ea typeface="Cambria" panose="02040503050406030204" pitchFamily="18" charset="0"/>
              </a:rPr>
              <a:t> </a:t>
            </a:r>
            <a:r>
              <a:rPr lang="en-US" sz="5000" dirty="0" err="1" smtClean="0">
                <a:latin typeface="Cambria" panose="02040503050406030204" pitchFamily="18" charset="0"/>
                <a:ea typeface="Cambria" panose="02040503050406030204" pitchFamily="18" charset="0"/>
              </a:rPr>
              <a:t>em</a:t>
            </a:r>
            <a:r>
              <a:rPr lang="en-US" sz="5000" dirty="0" smtClean="0">
                <a:latin typeface="Cambria" panose="02040503050406030204" pitchFamily="18" charset="0"/>
                <a:ea typeface="Cambria" panose="02040503050406030204" pitchFamily="18" charset="0"/>
              </a:rPr>
              <a:t> </a:t>
            </a:r>
            <a:r>
              <a:rPr lang="en-US" sz="5000" dirty="0" err="1" smtClean="0">
                <a:latin typeface="Cambria" panose="02040503050406030204" pitchFamily="18" charset="0"/>
                <a:ea typeface="Cambria" panose="02040503050406030204" pitchFamily="18" charset="0"/>
              </a:rPr>
              <a:t>về</a:t>
            </a:r>
            <a:r>
              <a:rPr lang="en-US" sz="5000" dirty="0" smtClean="0">
                <a:latin typeface="Cambria" panose="02040503050406030204" pitchFamily="18" charset="0"/>
                <a:ea typeface="Cambria" panose="02040503050406030204" pitchFamily="18" charset="0"/>
              </a:rPr>
              <a:t> </a:t>
            </a:r>
            <a:r>
              <a:rPr lang="en-US" sz="5000" dirty="0" err="1" smtClean="0">
                <a:latin typeface="Cambria" panose="02040503050406030204" pitchFamily="18" charset="0"/>
                <a:ea typeface="Cambria" panose="02040503050406030204" pitchFamily="18" charset="0"/>
              </a:rPr>
              <a:t>giỗ</a:t>
            </a:r>
            <a:r>
              <a:rPr lang="en-US" sz="5000" dirty="0" smtClean="0">
                <a:latin typeface="Cambria" panose="02040503050406030204" pitchFamily="18" charset="0"/>
                <a:ea typeface="Cambria" panose="02040503050406030204" pitchFamily="18" charset="0"/>
              </a:rPr>
              <a:t> </a:t>
            </a:r>
            <a:r>
              <a:rPr lang="vi-VN" sz="5000" dirty="0" smtClean="0">
                <a:latin typeface="Cambria" panose="02040503050406030204" pitchFamily="18" charset="0"/>
                <a:ea typeface="Cambria" panose="02040503050406030204" pitchFamily="18" charset="0"/>
              </a:rPr>
              <a:t>T</a:t>
            </a:r>
            <a:r>
              <a:rPr lang="en-US" sz="5000" dirty="0" smtClean="0">
                <a:latin typeface="Cambria" panose="02040503050406030204" pitchFamily="18" charset="0"/>
                <a:ea typeface="Cambria" panose="02040503050406030204" pitchFamily="18" charset="0"/>
              </a:rPr>
              <a:t>ổ </a:t>
            </a:r>
            <a:r>
              <a:rPr lang="vi-VN" sz="5000" dirty="0" smtClean="0">
                <a:latin typeface="Cambria" panose="02040503050406030204" pitchFamily="18" charset="0"/>
                <a:ea typeface="Cambria" panose="02040503050406030204" pitchFamily="18" charset="0"/>
              </a:rPr>
              <a:t>Hùng Vương.</a:t>
            </a:r>
            <a:endParaRPr lang="en-US" sz="50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18391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par>
                                <p:cTn id="18" presetID="14" presetClass="entr" presetSubtype="1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randombar(horizontal)">
                                      <p:cBhvr>
                                        <p:cTn id="2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44368" y="751409"/>
            <a:ext cx="5712598" cy="5541375"/>
          </a:xfrm>
          <a:prstGeom prst="rect">
            <a:avLst/>
          </a:prstGeom>
        </p:spPr>
      </p:pic>
    </p:spTree>
    <p:extLst>
      <p:ext uri="{BB962C8B-B14F-4D97-AF65-F5344CB8AC3E}">
        <p14:creationId xmlns:p14="http://schemas.microsoft.com/office/powerpoint/2010/main" val="776087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1431290" y="4131310"/>
            <a:ext cx="1228725" cy="1561465"/>
          </a:xfrm>
          <a:prstGeom prst="rect">
            <a:avLst/>
          </a:prstGeom>
        </p:spPr>
      </p:pic>
      <p:pic>
        <p:nvPicPr>
          <p:cNvPr id="2" name="Picture 1"/>
          <p:cNvPicPr>
            <a:picLocks noChangeAspect="1"/>
          </p:cNvPicPr>
          <p:nvPr/>
        </p:nvPicPr>
        <p:blipFill>
          <a:blip r:embed="rId10"/>
          <a:stretch>
            <a:fillRect/>
          </a:stretch>
        </p:blipFill>
        <p:spPr>
          <a:xfrm>
            <a:off x="1812442" y="973247"/>
            <a:ext cx="8510754" cy="3334801"/>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841" y="1170260"/>
            <a:ext cx="5463687" cy="4009149"/>
          </a:xfrm>
          <a:prstGeom prst="rect">
            <a:avLst/>
          </a:prstGeom>
        </p:spPr>
      </p:pic>
      <p:sp>
        <p:nvSpPr>
          <p:cNvPr id="3" name="TextBox 2"/>
          <p:cNvSpPr txBox="1"/>
          <p:nvPr/>
        </p:nvSpPr>
        <p:spPr>
          <a:xfrm>
            <a:off x="2006888" y="5374434"/>
            <a:ext cx="3703782" cy="769441"/>
          </a:xfrm>
          <a:prstGeom prst="rect">
            <a:avLst/>
          </a:prstGeom>
          <a:noFill/>
        </p:spPr>
        <p:txBody>
          <a:bodyPr wrap="square" rtlCol="0">
            <a:spAutoFit/>
          </a:bodyPr>
          <a:lstStyle/>
          <a:p>
            <a:pPr algn="ctr"/>
            <a:r>
              <a:rPr lang="vi-VN"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Hình </a:t>
            </a:r>
            <a:r>
              <a:rPr lang="vi-VN" sz="2200"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5. </a:t>
            </a:r>
            <a:r>
              <a:rPr lang="vi-VN" sz="2200" dirty="0" smtClean="0">
                <a:latin typeface="Cambria" panose="02040503050406030204" pitchFamily="18" charset="0"/>
                <a:ea typeface="Cambria" panose="02040503050406030204" pitchFamily="18" charset="0"/>
              </a:rPr>
              <a:t>Lăng Hùng Vương trong khu di tích đền Hùng </a:t>
            </a:r>
            <a:endParaRPr lang="en-US" sz="2200" dirty="0">
              <a:latin typeface="Cambria" panose="02040503050406030204" pitchFamily="18" charset="0"/>
              <a:ea typeface="Cambria" panose="02040503050406030204" pitchFamily="18" charset="0"/>
            </a:endParaRPr>
          </a:p>
        </p:txBody>
      </p:sp>
      <p:sp>
        <p:nvSpPr>
          <p:cNvPr id="4" name="Rectangle 3"/>
          <p:cNvSpPr/>
          <p:nvPr/>
        </p:nvSpPr>
        <p:spPr>
          <a:xfrm>
            <a:off x="7167418" y="1558823"/>
            <a:ext cx="4091709" cy="2677656"/>
          </a:xfrm>
          <a:prstGeom prst="rect">
            <a:avLst/>
          </a:prstGeom>
        </p:spPr>
        <p:txBody>
          <a:bodyPr wrap="square">
            <a:spAutoFit/>
          </a:bodyPr>
          <a:lstStyle/>
          <a:p>
            <a:pPr algn="just"/>
            <a:r>
              <a:rPr lang="vi-VN"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Đây </a:t>
            </a: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là mộ của Vua Hùng thứ sáu. Lăng mộ nằm phía đông Đền Thượng, có vị trí đầu tựa sơn, chân đạp thủy, mặt quay theo hướng đông nam. </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4669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11926" y="600312"/>
            <a:ext cx="9062355" cy="1077218"/>
          </a:xfrm>
          <a:prstGeom prst="rect">
            <a:avLst/>
          </a:prstGeom>
        </p:spPr>
        <p:txBody>
          <a:bodyPr wrap="square">
            <a:spAutoFit/>
          </a:bodyPr>
          <a:lstStyle/>
          <a:p>
            <a:pPr algn="ctr">
              <a:spcBef>
                <a:spcPts val="240"/>
              </a:spcBef>
              <a:spcAft>
                <a:spcPts val="240"/>
              </a:spcAft>
            </a:pPr>
            <a:r>
              <a:rPr lang="vi-VN" sz="3200" b="1"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Em hãy kể </a:t>
            </a: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tên một số truyền thuyết có liên quan đến thời Hùng </a:t>
            </a:r>
            <a:r>
              <a:rPr lang="vi-VN" sz="3200" b="1"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Vương.</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4" name="图形"/>
          <p:cNvSpPr/>
          <p:nvPr>
            <p:custDataLst>
              <p:tags r:id="rId2"/>
            </p:custDataLst>
          </p:nvPr>
        </p:nvSpPr>
        <p:spPr>
          <a:xfrm>
            <a:off x="1911926" y="4805388"/>
            <a:ext cx="2316969" cy="55506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200" i="1" dirty="0">
                <a:latin typeface="Cambria" panose="02040503050406030204" pitchFamily="18" charset="0"/>
                <a:ea typeface="Cambria" panose="02040503050406030204" pitchFamily="18" charset="0"/>
              </a:rPr>
              <a:t>Thánh Gióng</a:t>
            </a:r>
            <a:endParaRPr lang="zh-CN" altLang="en-US" sz="22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pic>
        <p:nvPicPr>
          <p:cNvPr id="17" name="Picture 16" descr="https://myaloha.vn/upload/images/anh-baiviet-48569-7dfc9f9e-0d82-4077-b4a7-e02575ad8798.jpg"/>
          <p:cNvPicPr/>
          <p:nvPr/>
        </p:nvPicPr>
        <p:blipFill>
          <a:blip r:embed="rId5">
            <a:extLst>
              <a:ext uri="{28A0092B-C50C-407E-A947-70E740481C1C}">
                <a14:useLocalDpi xmlns:a14="http://schemas.microsoft.com/office/drawing/2010/main" val="0"/>
              </a:ext>
            </a:extLst>
          </a:blip>
          <a:srcRect/>
          <a:stretch>
            <a:fillRect/>
          </a:stretch>
        </p:blipFill>
        <p:spPr bwMode="auto">
          <a:xfrm>
            <a:off x="712090" y="1764403"/>
            <a:ext cx="4716639" cy="2977531"/>
          </a:xfrm>
          <a:prstGeom prst="rect">
            <a:avLst/>
          </a:prstGeom>
          <a:noFill/>
          <a:ln>
            <a:noFill/>
          </a:ln>
        </p:spPr>
      </p:pic>
      <p:pic>
        <p:nvPicPr>
          <p:cNvPr id="18" name="Picture 17" descr="https://www.dkn.tv/wp-content/uploads/2018/11/mai-an-tiem.jpg"/>
          <p:cNvPicPr/>
          <p:nvPr/>
        </p:nvPicPr>
        <p:blipFill>
          <a:blip r:embed="rId6">
            <a:extLst>
              <a:ext uri="{28A0092B-C50C-407E-A947-70E740481C1C}">
                <a14:useLocalDpi xmlns:a14="http://schemas.microsoft.com/office/drawing/2010/main" val="0"/>
              </a:ext>
            </a:extLst>
          </a:blip>
          <a:srcRect/>
          <a:stretch>
            <a:fillRect/>
          </a:stretch>
        </p:blipFill>
        <p:spPr bwMode="auto">
          <a:xfrm>
            <a:off x="6185466" y="2484582"/>
            <a:ext cx="4788815" cy="3067894"/>
          </a:xfrm>
          <a:prstGeom prst="rect">
            <a:avLst/>
          </a:prstGeom>
          <a:noFill/>
          <a:ln>
            <a:noFill/>
          </a:ln>
        </p:spPr>
      </p:pic>
      <p:sp>
        <p:nvSpPr>
          <p:cNvPr id="22" name="图形"/>
          <p:cNvSpPr/>
          <p:nvPr>
            <p:custDataLst>
              <p:tags r:id="rId3"/>
            </p:custDataLst>
          </p:nvPr>
        </p:nvSpPr>
        <p:spPr>
          <a:xfrm>
            <a:off x="7481936" y="5632290"/>
            <a:ext cx="2316969" cy="55506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200" i="1" dirty="0">
                <a:latin typeface="Cambria" panose="02040503050406030204" pitchFamily="18" charset="0"/>
                <a:ea typeface="Cambria" panose="02040503050406030204" pitchFamily="18" charset="0"/>
              </a:rPr>
              <a:t>Mai An Tiêm</a:t>
            </a:r>
            <a:endParaRPr lang="zh-CN" altLang="en-US" sz="22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ttps://tse2.mm.bing.net/th?id=OIP.z2ddiJIxt6-ePOZt0OnydAEsDS&amp;pid=Api&amp;P=0&amp;h=180"/>
          <p:cNvPicPr/>
          <p:nvPr/>
        </p:nvPicPr>
        <p:blipFill>
          <a:blip r:embed="rId5">
            <a:extLst>
              <a:ext uri="{28A0092B-C50C-407E-A947-70E740481C1C}">
                <a14:useLocalDpi xmlns:a14="http://schemas.microsoft.com/office/drawing/2010/main" val="0"/>
              </a:ext>
            </a:extLst>
          </a:blip>
          <a:srcRect/>
          <a:stretch>
            <a:fillRect/>
          </a:stretch>
        </p:blipFill>
        <p:spPr bwMode="auto">
          <a:xfrm>
            <a:off x="6680898" y="644582"/>
            <a:ext cx="4702231" cy="3395230"/>
          </a:xfrm>
          <a:prstGeom prst="rect">
            <a:avLst/>
          </a:prstGeom>
          <a:noFill/>
          <a:ln>
            <a:noFill/>
          </a:ln>
        </p:spPr>
      </p:pic>
      <p:pic>
        <p:nvPicPr>
          <p:cNvPr id="23" name="Picture 22" descr="https://khaiminh.vn/wp-content/uploads/2017/01/Su-Tich-_Banh-chung-banh-day.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1465" y="1535689"/>
            <a:ext cx="4736048" cy="3551717"/>
          </a:xfrm>
          <a:prstGeom prst="rect">
            <a:avLst/>
          </a:prstGeom>
          <a:noFill/>
          <a:ln>
            <a:noFill/>
          </a:ln>
        </p:spPr>
      </p:pic>
      <p:sp>
        <p:nvSpPr>
          <p:cNvPr id="25" name="图形"/>
          <p:cNvSpPr/>
          <p:nvPr>
            <p:custDataLst>
              <p:tags r:id="rId2"/>
            </p:custDataLst>
          </p:nvPr>
        </p:nvSpPr>
        <p:spPr>
          <a:xfrm>
            <a:off x="1993900" y="5087406"/>
            <a:ext cx="2485735" cy="747836"/>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200" i="1" dirty="0">
                <a:latin typeface="Cambria" panose="02040503050406030204" pitchFamily="18" charset="0"/>
                <a:ea typeface="Cambria" panose="02040503050406030204" pitchFamily="18" charset="0"/>
              </a:rPr>
              <a:t>Bánh chưng, </a:t>
            </a:r>
            <a:endParaRPr lang="vi-VN" sz="2200" i="1" dirty="0" smtClean="0">
              <a:latin typeface="Cambria" panose="02040503050406030204" pitchFamily="18" charset="0"/>
              <a:ea typeface="Cambria" panose="02040503050406030204" pitchFamily="18" charset="0"/>
            </a:endParaRPr>
          </a:p>
          <a:p>
            <a:pPr algn="ctr"/>
            <a:r>
              <a:rPr lang="vi-VN" sz="2200" i="1" dirty="0" smtClean="0">
                <a:latin typeface="Cambria" panose="02040503050406030204" pitchFamily="18" charset="0"/>
                <a:ea typeface="Cambria" panose="02040503050406030204" pitchFamily="18" charset="0"/>
              </a:rPr>
              <a:t>bánh </a:t>
            </a:r>
            <a:r>
              <a:rPr lang="vi-VN" sz="2200" i="1" dirty="0">
                <a:latin typeface="Cambria" panose="02040503050406030204" pitchFamily="18" charset="0"/>
                <a:ea typeface="Cambria" panose="02040503050406030204" pitchFamily="18" charset="0"/>
              </a:rPr>
              <a:t>giầy</a:t>
            </a:r>
            <a:endParaRPr lang="zh-CN" altLang="en-US" sz="22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
        <p:nvSpPr>
          <p:cNvPr id="29" name="图形"/>
          <p:cNvSpPr/>
          <p:nvPr>
            <p:custDataLst>
              <p:tags r:id="rId3"/>
            </p:custDataLst>
          </p:nvPr>
        </p:nvSpPr>
        <p:spPr>
          <a:xfrm>
            <a:off x="8270009" y="4242433"/>
            <a:ext cx="2767446" cy="625131"/>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2000" i="1" dirty="0" smtClean="0">
                <a:solidFill>
                  <a:schemeClr val="bg1"/>
                </a:solidFill>
                <a:latin typeface="Cambria" panose="02040503050406030204" pitchFamily="18" charset="0"/>
                <a:ea typeface="思源宋体 CN Heavy" panose="02020900000000000000" charset="-122"/>
                <a:cs typeface="思源宋体 SemiBold" panose="02020600000000000000" charset="-122"/>
                <a:sym typeface="+mn-ea"/>
              </a:rPr>
              <a:t>Phù Đổng Thiên Vương</a:t>
            </a:r>
            <a:endParaRPr lang="zh-CN" altLang="en-US" sz="2000"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jA4MTdjNTgxNmFlYzk3ZWYxMjQyMTJhNmViNGIxMDYifQ=="/>
  <p:tag name="KSO_WPP_MARK_KEY" val="7aae49b3-904e-4ef0-975f-2a2dd3f22f4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TotalTime>
  <Words>417</Words>
  <Application>Microsoft Office PowerPoint</Application>
  <PresentationFormat>Widescreen</PresentationFormat>
  <Paragraphs>22</Paragraphs>
  <Slides>20</Slides>
  <Notes>4</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20</vt:i4>
      </vt:variant>
    </vt:vector>
  </HeadingPairs>
  <TitlesOfParts>
    <vt:vector size="37" baseType="lpstr">
      <vt:lpstr>微软雅黑</vt:lpstr>
      <vt:lpstr>#9Slide07 HoneyCream</vt:lpstr>
      <vt:lpstr>#9Slide07 IcielBC Cubano Normal</vt:lpstr>
      <vt:lpstr>#9Slide07 IcielSoup of Justice</vt:lpstr>
      <vt:lpstr>Arial</vt:lpstr>
      <vt:lpstr>Calibri</vt:lpstr>
      <vt:lpstr>Cambria</vt:lpstr>
      <vt:lpstr>SVN-Newton</vt:lpstr>
      <vt:lpstr>Times New Roman</vt:lpstr>
      <vt:lpstr>Wingdings</vt:lpstr>
      <vt:lpstr>印品黑体</vt:lpstr>
      <vt:lpstr>思源宋体 CN Heavy</vt:lpstr>
      <vt:lpstr>思源宋体 CN Medium</vt:lpstr>
      <vt:lpstr>思源宋体 SemiBold</vt:lpstr>
      <vt:lpstr>思源黑体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MĂNG NON TEAM</dc:creator>
  <cp:keywords>MĂNG NON TEAM</cp:keywords>
  <cp:lastModifiedBy>Microsoft account</cp:lastModifiedBy>
  <cp:revision>432</cp:revision>
  <dcterms:created xsi:type="dcterms:W3CDTF">2019-06-19T02:08:00Z</dcterms:created>
  <dcterms:modified xsi:type="dcterms:W3CDTF">2023-10-13T15:21:54Z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KSOSaveFontToCloudKey">
    <vt:lpwstr>212913176_cloud</vt:lpwstr>
  </property>
  <property fmtid="{D5CDD505-2E9C-101B-9397-08002B2CF9AE}" pid="4" name="ICV">
    <vt:lpwstr>34A87A8623BA4D7C8FEEAA3B5DA9FDE1</vt:lpwstr>
  </property>
</Properties>
</file>