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8" r:id="rId6"/>
    <p:sldId id="267" r:id="rId7"/>
    <p:sldId id="269" r:id="rId8"/>
    <p:sldId id="270" r:id="rId9"/>
    <p:sldId id="271" r:id="rId10"/>
    <p:sldId id="272" r:id="rId11"/>
    <p:sldId id="274" r:id="rId12"/>
    <p:sldId id="275" r:id="rId13"/>
    <p:sldId id="276" r:id="rId14"/>
    <p:sldId id="278" r:id="rId15"/>
    <p:sldId id="279" r:id="rId16"/>
    <p:sldId id="282" r:id="rId17"/>
    <p:sldId id="281" r:id="rId18"/>
    <p:sldId id="283" r:id="rId19"/>
    <p:sldId id="280" r:id="rId20"/>
    <p:sldId id="277" r:id="rId21"/>
    <p:sldId id="284" r:id="rId22"/>
    <p:sldId id="285" r:id="rId23"/>
    <p:sldId id="290" r:id="rId24"/>
    <p:sldId id="286" r:id="rId25"/>
    <p:sldId id="260" r:id="rId26"/>
    <p:sldId id="287"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00"/>
    <a:srgbClr val="33CC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BC026-C194-4390-BCDE-D8C6CC90A9C5}"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72750-10DA-4C2B-844B-13DFB22D1D40}" type="slidenum">
              <a:rPr lang="en-US" smtClean="0"/>
              <a:t>‹#›</a:t>
            </a:fld>
            <a:endParaRPr lang="en-US"/>
          </a:p>
        </p:txBody>
      </p:sp>
    </p:spTree>
    <p:extLst>
      <p:ext uri="{BB962C8B-B14F-4D97-AF65-F5344CB8AC3E}">
        <p14:creationId xmlns:p14="http://schemas.microsoft.com/office/powerpoint/2010/main" val="125767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矩形: 圆角 10">
            <a:extLst>
              <a:ext uri="{FF2B5EF4-FFF2-40B4-BE49-F238E27FC236}">
                <a16:creationId xmlns:a16="http://schemas.microsoft.com/office/drawing/2014/main" id="{8412E2C9-82C5-4B91-9C70-78A97EE48304}"/>
              </a:ext>
            </a:extLst>
          </p:cNvPr>
          <p:cNvSpPr/>
          <p:nvPr userDrawn="1"/>
        </p:nvSpPr>
        <p:spPr>
          <a:xfrm>
            <a:off x="261257" y="293914"/>
            <a:ext cx="11658599" cy="6364515"/>
          </a:xfrm>
          <a:prstGeom prst="roundRect">
            <a:avLst>
              <a:gd name="adj" fmla="val 9786"/>
            </a:avLst>
          </a:prstGeom>
          <a:solidFill>
            <a:schemeClr val="bg1"/>
          </a:solidFill>
          <a:ln w="19050">
            <a:solidFill>
              <a:srgbClr val="5EA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spTree>
    <p:extLst>
      <p:ext uri="{BB962C8B-B14F-4D97-AF65-F5344CB8AC3E}">
        <p14:creationId xmlns:p14="http://schemas.microsoft.com/office/powerpoint/2010/main" val="39755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3D8C612-D1BB-4C64-B9BF-2DBA39AC2662}" type="datetimeFigureOut">
              <a:rPr lang="en-US" smtClean="0"/>
              <a:t>10/18/2023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C211C78-ED2D-481B-802E-E147749F6BE2}" type="slidenum">
              <a:rPr lang="en-US" smtClean="0"/>
              <a:t>‹#›</a:t>
            </a:fld>
            <a:endParaRPr lang="en-US"/>
          </a:p>
        </p:txBody>
      </p:sp>
    </p:spTree>
    <p:extLst>
      <p:ext uri="{BB962C8B-B14F-4D97-AF65-F5344CB8AC3E}">
        <p14:creationId xmlns:p14="http://schemas.microsoft.com/office/powerpoint/2010/main" val="3118723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101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4307" y="101326"/>
            <a:ext cx="2506680" cy="2029009"/>
          </a:xfrm>
          <a:prstGeom prst="rect">
            <a:avLst/>
          </a:prstGeom>
        </p:spPr>
      </p:pic>
      <p:pic>
        <p:nvPicPr>
          <p:cNvPr id="5" name="Picture 4">
            <a:extLst>
              <a:ext uri="{FF2B5EF4-FFF2-40B4-BE49-F238E27FC236}">
                <a16:creationId xmlns:a16="http://schemas.microsoft.com/office/drawing/2014/main" id="{C1FCE2A4-87F2-5B73-4F14-038B746E8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6" name="Picture 5">
            <a:extLst>
              <a:ext uri="{FF2B5EF4-FFF2-40B4-BE49-F238E27FC236}">
                <a16:creationId xmlns:a16="http://schemas.microsoft.com/office/drawing/2014/main" id="{49243760-C26D-E1D0-486D-502F3064344F}"/>
              </a:ext>
            </a:extLst>
          </p:cNvPr>
          <p:cNvPicPr>
            <a:picLocks noChangeAspect="1"/>
          </p:cNvPicPr>
          <p:nvPr/>
        </p:nvPicPr>
        <p:blipFill>
          <a:blip r:embed="rId4"/>
          <a:stretch>
            <a:fillRect/>
          </a:stretch>
        </p:blipFill>
        <p:spPr>
          <a:xfrm>
            <a:off x="3691216" y="161401"/>
            <a:ext cx="4858933" cy="1225402"/>
          </a:xfrm>
          <a:prstGeom prst="rect">
            <a:avLst/>
          </a:prstGeom>
        </p:spPr>
      </p:pic>
      <p:pic>
        <p:nvPicPr>
          <p:cNvPr id="7" name="Picture 6" descr="A picture containing text, furniture&#10;&#10;Description automatically generated">
            <a:extLst>
              <a:ext uri="{FF2B5EF4-FFF2-40B4-BE49-F238E27FC236}">
                <a16:creationId xmlns:a16="http://schemas.microsoft.com/office/drawing/2014/main" id="{7E64F6F1-813B-4661-B1A3-AB37234CAA8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149" y="4512291"/>
            <a:ext cx="2740859" cy="2446216"/>
          </a:xfrm>
          <a:prstGeom prst="rect">
            <a:avLst/>
          </a:prstGeom>
        </p:spPr>
      </p:pic>
      <p:pic>
        <p:nvPicPr>
          <p:cNvPr id="8" name="Picture 7" descr="Icon&#10;&#10;Description automatically generated">
            <a:extLst>
              <a:ext uri="{FF2B5EF4-FFF2-40B4-BE49-F238E27FC236}">
                <a16:creationId xmlns:a16="http://schemas.microsoft.com/office/drawing/2014/main" id="{A0970591-D357-4AEB-A5E1-81B452BA1F80}"/>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30772" y="3833352"/>
            <a:ext cx="3880968" cy="388096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tretch>
            <a:fillRect/>
          </a:stretch>
        </p:blipFill>
        <p:spPr>
          <a:xfrm>
            <a:off x="6238904" y="3833352"/>
            <a:ext cx="3161445" cy="3161445"/>
          </a:xfrm>
          <a:prstGeom prst="rect">
            <a:avLst/>
          </a:prstGeom>
        </p:spPr>
      </p:pic>
      <p:pic>
        <p:nvPicPr>
          <p:cNvPr id="10" name="Picture 9" descr="A toy figurine holding a pineapple&#10;&#10;Description automatically generated with medium confidence">
            <a:extLst>
              <a:ext uri="{FF2B5EF4-FFF2-40B4-BE49-F238E27FC236}">
                <a16:creationId xmlns:a16="http://schemas.microsoft.com/office/drawing/2014/main" id="{B26C2527-580A-43C4-9BE6-F246857345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9696" y="3956615"/>
            <a:ext cx="2901385" cy="2901385"/>
          </a:xfrm>
          <a:prstGeom prst="rect">
            <a:avLst/>
          </a:prstGeom>
        </p:spPr>
      </p:pic>
      <p:pic>
        <p:nvPicPr>
          <p:cNvPr id="26" name="Picture 25"/>
          <p:cNvPicPr>
            <a:picLocks noChangeAspect="1"/>
          </p:cNvPicPr>
          <p:nvPr/>
        </p:nvPicPr>
        <p:blipFill>
          <a:blip r:embed="rId11"/>
          <a:stretch>
            <a:fillRect/>
          </a:stretch>
        </p:blipFill>
        <p:spPr>
          <a:xfrm>
            <a:off x="1161156" y="1132520"/>
            <a:ext cx="9919052" cy="4602879"/>
          </a:xfrm>
          <a:prstGeom prst="rect">
            <a:avLst/>
          </a:prstGeom>
        </p:spPr>
      </p:pic>
    </p:spTree>
    <p:extLst>
      <p:ext uri="{BB962C8B-B14F-4D97-AF65-F5344CB8AC3E}">
        <p14:creationId xmlns:p14="http://schemas.microsoft.com/office/powerpoint/2010/main" val="42637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0070" y="2369128"/>
            <a:ext cx="5835021" cy="42210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63" y="723018"/>
            <a:ext cx="5172598" cy="3518904"/>
          </a:xfrm>
          <a:prstGeom prst="rect">
            <a:avLst/>
          </a:prstGeom>
        </p:spPr>
      </p:pic>
    </p:spTree>
    <p:extLst>
      <p:ext uri="{BB962C8B-B14F-4D97-AF65-F5344CB8AC3E}">
        <p14:creationId xmlns:p14="http://schemas.microsoft.com/office/powerpoint/2010/main" val="34640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6904" y="477418"/>
            <a:ext cx="9422659"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3460" y="946455"/>
              <a:ext cx="10257401" cy="1354151"/>
            </a:xfrm>
            <a:prstGeom prst="rect">
              <a:avLst/>
            </a:prstGeom>
          </p:spPr>
          <p:txBody>
            <a:bodyPr wrap="square">
              <a:spAutoFit/>
            </a:bodyPr>
            <a:lstStyle/>
            <a:p>
              <a:pPr algn="ctr" defTabSz="609585">
                <a:spcBef>
                  <a:spcPct val="50000"/>
                </a:spcBef>
              </a:pPr>
              <a:r>
                <a:rPr lang="en-US" sz="4000" b="1" i="1">
                  <a:solidFill>
                    <a:srgbClr val="002060"/>
                  </a:solidFill>
                  <a:latin typeface="Cambria" panose="02040503050406030204" pitchFamily="18" charset="0"/>
                  <a:ea typeface="Cambria" panose="02040503050406030204" pitchFamily="18" charset="0"/>
                  <a:cs typeface="Times New Roman" pitchFamily="18" charset="0"/>
                </a:rPr>
                <a:t>b) Xây dựng các công trình thủy điện.</a:t>
              </a:r>
            </a:p>
          </p:txBody>
        </p:sp>
      </p:grpSp>
      <p:grpSp>
        <p:nvGrpSpPr>
          <p:cNvPr id="5" name="Group 4"/>
          <p:cNvGrpSpPr/>
          <p:nvPr/>
        </p:nvGrpSpPr>
        <p:grpSpPr>
          <a:xfrm>
            <a:off x="670601" y="1880476"/>
            <a:ext cx="10795975" cy="2836954"/>
            <a:chOff x="749449" y="875643"/>
            <a:chExt cx="10691167" cy="1569292"/>
          </a:xfrm>
        </p:grpSpPr>
        <p:sp>
          <p:nvSpPr>
            <p:cNvPr id="6" name="Rounded Rectangle 5"/>
            <p:cNvSpPr/>
            <p:nvPr/>
          </p:nvSpPr>
          <p:spPr>
            <a:xfrm>
              <a:off x="749449" y="875643"/>
              <a:ext cx="10691167" cy="1569292"/>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1413074"/>
            </a:xfrm>
            <a:prstGeom prst="rect">
              <a:avLst/>
            </a:prstGeom>
          </p:spPr>
          <p:txBody>
            <a:bodyPr wrap="square">
              <a:spAutoFit/>
            </a:bodyPr>
            <a:lstStyle/>
            <a:p>
              <a:pPr algn="just"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5, 6, em hãy kể tên và xác định trên lược đồ một số nhà máy thủy điện ở vùng Trung du và miền núi Bắc Bộ.</a:t>
              </a:r>
            </a:p>
          </p:txBody>
        </p:sp>
      </p:grpSp>
    </p:spTree>
    <p:extLst>
      <p:ext uri="{BB962C8B-B14F-4D97-AF65-F5344CB8AC3E}">
        <p14:creationId xmlns:p14="http://schemas.microsoft.com/office/powerpoint/2010/main" val="38617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93" y="1731819"/>
            <a:ext cx="5051485" cy="2729898"/>
          </a:xfrm>
          <a:prstGeom prst="rect">
            <a:avLst/>
          </a:prstGeom>
        </p:spPr>
      </p:pic>
      <p:sp>
        <p:nvSpPr>
          <p:cNvPr id="3" name="Rectangle 2"/>
          <p:cNvSpPr/>
          <p:nvPr/>
        </p:nvSpPr>
        <p:spPr>
          <a:xfrm>
            <a:off x="5495880" y="809133"/>
            <a:ext cx="6266629" cy="5078313"/>
          </a:xfrm>
          <a:prstGeom prst="rect">
            <a:avLst/>
          </a:prstGeom>
        </p:spPr>
        <p:txBody>
          <a:bodyPr wrap="square">
            <a:spAutoFit/>
          </a:bodyPr>
          <a:lstStyle/>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Sông ngòi ở vùng Trung du và miền núi Bắc Bộ có tiềm năng lớn để phát triển thủy điện. Nhiều nhà máy thủy điện đã được xây dựng, cung cấp điện phục vụ cho sinh hoạt và sản xuất, đồng thời giảm lũ cho vùng đồng bằng.</a:t>
            </a:r>
          </a:p>
        </p:txBody>
      </p:sp>
      <p:sp>
        <p:nvSpPr>
          <p:cNvPr id="5" name="TextBox 4"/>
          <p:cNvSpPr txBox="1"/>
          <p:nvPr/>
        </p:nvSpPr>
        <p:spPr>
          <a:xfrm>
            <a:off x="375263" y="4461717"/>
            <a:ext cx="4908420" cy="830997"/>
          </a:xfrm>
          <a:prstGeom prst="rect">
            <a:avLst/>
          </a:prstGeom>
          <a:noFill/>
        </p:spPr>
        <p:txBody>
          <a:bodyPr wrap="square" rtlCol="0">
            <a:spAutoFit/>
          </a:bodyPr>
          <a:lstStyle/>
          <a:p>
            <a:pPr algn="ctr"/>
            <a:r>
              <a:rPr lang="en-US" sz="2400" b="1">
                <a:latin typeface="Cambria" panose="02040503050406030204" pitchFamily="18" charset="0"/>
                <a:ea typeface="Cambria" panose="02040503050406030204" pitchFamily="18" charset="0"/>
              </a:rPr>
              <a:t>Hình 5</a:t>
            </a:r>
            <a:r>
              <a:rPr lang="en-US" sz="2400">
                <a:latin typeface="Cambria" panose="02040503050406030204" pitchFamily="18" charset="0"/>
                <a:ea typeface="Cambria" panose="02040503050406030204" pitchFamily="18" charset="0"/>
              </a:rPr>
              <a:t>: Nhà máy thủy điện Thác Bà trên sông Chảy (tỉnh Yên Bái)</a:t>
            </a:r>
          </a:p>
        </p:txBody>
      </p:sp>
    </p:spTree>
    <p:extLst>
      <p:ext uri="{BB962C8B-B14F-4D97-AF65-F5344CB8AC3E}">
        <p14:creationId xmlns:p14="http://schemas.microsoft.com/office/powerpoint/2010/main" val="341414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87912" y="324946"/>
            <a:ext cx="9743325" cy="5881890"/>
          </a:xfrm>
          <a:prstGeom prst="rect">
            <a:avLst/>
          </a:prstGeom>
        </p:spPr>
      </p:pic>
      <p:sp>
        <p:nvSpPr>
          <p:cNvPr id="3" name="TextBox 2"/>
          <p:cNvSpPr txBox="1"/>
          <p:nvPr/>
        </p:nvSpPr>
        <p:spPr>
          <a:xfrm>
            <a:off x="744566" y="6151416"/>
            <a:ext cx="10865543" cy="400110"/>
          </a:xfrm>
          <a:prstGeom prst="rect">
            <a:avLst/>
          </a:prstGeom>
          <a:noFill/>
        </p:spPr>
        <p:txBody>
          <a:bodyPr wrap="square" rtlCol="0">
            <a:spAutoFit/>
          </a:bodyPr>
          <a:lstStyle/>
          <a:p>
            <a:r>
              <a:rPr lang="en-US" sz="2000" b="1">
                <a:latin typeface="Cambria" panose="02040503050406030204" pitchFamily="18" charset="0"/>
                <a:ea typeface="Cambria" panose="02040503050406030204" pitchFamily="18" charset="0"/>
              </a:rPr>
              <a:t>Hình 6: </a:t>
            </a:r>
            <a:r>
              <a:rPr lang="en-US" sz="2000">
                <a:latin typeface="Cambria" panose="02040503050406030204" pitchFamily="18" charset="0"/>
                <a:ea typeface="Cambria" panose="02040503050406030204" pitchFamily="18" charset="0"/>
              </a:rPr>
              <a:t>Lược đồ một số nhà máy thủy điện và mỏ khoáng sản ở vùng Trung du và miền núi Bắc Bộ.</a:t>
            </a:r>
          </a:p>
        </p:txBody>
      </p:sp>
      <p:sp>
        <p:nvSpPr>
          <p:cNvPr id="4" name="Oval 3"/>
          <p:cNvSpPr/>
          <p:nvPr/>
        </p:nvSpPr>
        <p:spPr>
          <a:xfrm>
            <a:off x="2286000" y="1911928"/>
            <a:ext cx="1149927" cy="7620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35927" y="3144981"/>
            <a:ext cx="872837" cy="595747"/>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02374" y="4087091"/>
            <a:ext cx="867700" cy="63730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0037" y="2881745"/>
            <a:ext cx="900545" cy="54032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1874" y="1775055"/>
            <a:ext cx="1149927" cy="7620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6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72" y="2624408"/>
            <a:ext cx="6203941" cy="4233591"/>
          </a:xfrm>
          <a:prstGeom prst="rect">
            <a:avLst/>
          </a:prstGeom>
        </p:spPr>
      </p:pic>
      <p:grpSp>
        <p:nvGrpSpPr>
          <p:cNvPr id="3" name="Group 2"/>
          <p:cNvGrpSpPr/>
          <p:nvPr/>
        </p:nvGrpSpPr>
        <p:grpSpPr>
          <a:xfrm>
            <a:off x="441777" y="412214"/>
            <a:ext cx="11331123" cy="2055210"/>
            <a:chOff x="891092" y="916590"/>
            <a:chExt cx="10531413" cy="3931515"/>
          </a:xfrm>
        </p:grpSpPr>
        <p:sp>
          <p:nvSpPr>
            <p:cNvPr id="4" name="Rounded Rectangle 3"/>
            <p:cNvSpPr/>
            <p:nvPr/>
          </p:nvSpPr>
          <p:spPr>
            <a:xfrm>
              <a:off x="891092" y="916590"/>
              <a:ext cx="10531413" cy="3931515"/>
            </a:xfrm>
            <a:prstGeom prst="roundRect">
              <a:avLst/>
            </a:prstGeom>
            <a:solidFill>
              <a:schemeClr val="accent6">
                <a:lumMod val="40000"/>
                <a:lumOff val="60000"/>
              </a:schemeClr>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23460" y="946455"/>
              <a:ext cx="10257401" cy="3709196"/>
            </a:xfrm>
            <a:prstGeom prst="rect">
              <a:avLst/>
            </a:prstGeom>
          </p:spPr>
          <p:txBody>
            <a:bodyPr wrap="square">
              <a:spAutoFit/>
            </a:bodyPr>
            <a:lstStyle/>
            <a:p>
              <a:pPr algn="just" defTabSz="609585">
                <a:spcBef>
                  <a:spcPct val="50000"/>
                </a:spcBef>
              </a:pPr>
              <a:r>
                <a:rPr lang="en-US" sz="4000" b="1">
                  <a:solidFill>
                    <a:srgbClr val="70AD47"/>
                  </a:solidFill>
                  <a:latin typeface="Times New Roman" pitchFamily="18" charset="0"/>
                  <a:cs typeface="Times New Roman" pitchFamily="18" charset="0"/>
                </a:rPr>
                <a:t>	</a:t>
              </a:r>
              <a:r>
                <a:rPr lang="en-US" sz="4000" b="1">
                  <a:solidFill>
                    <a:srgbClr val="002060"/>
                  </a:solidFill>
                  <a:latin typeface="Cambria" panose="02040503050406030204" pitchFamily="18" charset="0"/>
                  <a:ea typeface="Cambria" panose="02040503050406030204" pitchFamily="18" charset="0"/>
                  <a:cs typeface="Times New Roman" pitchFamily="18" charset="0"/>
                </a:rPr>
                <a:t> Hãy cho biết vai trò của nhà máy thủy điện với đời sống và sản xuất của người dân khu vực miền núi Bắc Bộ.</a:t>
              </a:r>
              <a:endParaRPr lang="en-US" sz="4000" b="1">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41545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0313" y="596563"/>
            <a:ext cx="11029787" cy="1300394"/>
            <a:chOff x="891092" y="916590"/>
            <a:chExt cx="10531413" cy="1444830"/>
          </a:xfrm>
        </p:grpSpPr>
        <p:sp>
          <p:nvSpPr>
            <p:cNvPr id="6" name="Rounded Rectangle 5"/>
            <p:cNvSpPr/>
            <p:nvPr/>
          </p:nvSpPr>
          <p:spPr>
            <a:xfrm>
              <a:off x="891092" y="916590"/>
              <a:ext cx="10531413" cy="1444830"/>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91092" y="946454"/>
              <a:ext cx="10389770" cy="1299454"/>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5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Vai trò của nhà</a:t>
              </a:r>
              <a:r>
                <a:rPr kumimoji="0" lang="en-US" sz="3500" b="1" i="0"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máy thủy điện </a:t>
              </a:r>
              <a:r>
                <a:rPr kumimoji="0" lang="en-US" sz="35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đối với đời sống và sản xuất của người dân khu vực miền núi Bắc Bộ là:</a:t>
              </a:r>
            </a:p>
          </p:txBody>
        </p:sp>
      </p:grpSp>
      <p:grpSp>
        <p:nvGrpSpPr>
          <p:cNvPr id="8" name="Group 7"/>
          <p:cNvGrpSpPr/>
          <p:nvPr/>
        </p:nvGrpSpPr>
        <p:grpSpPr>
          <a:xfrm>
            <a:off x="781545" y="2379237"/>
            <a:ext cx="10795975" cy="2303599"/>
            <a:chOff x="664813" y="837323"/>
            <a:chExt cx="10691167" cy="1274261"/>
          </a:xfrm>
        </p:grpSpPr>
        <p:sp>
          <p:nvSpPr>
            <p:cNvPr id="9" name="Rounded Rectangle 8"/>
            <p:cNvSpPr/>
            <p:nvPr/>
          </p:nvSpPr>
          <p:spPr>
            <a:xfrm>
              <a:off x="664813" y="837323"/>
              <a:ext cx="10691167" cy="1274261"/>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51258" y="946455"/>
              <a:ext cx="10429604" cy="1072574"/>
            </a:xfrm>
            <a:prstGeom prst="rect">
              <a:avLst/>
            </a:prstGeom>
          </p:spPr>
          <p:txBody>
            <a:bodyPr wrap="square">
              <a:spAutoFit/>
            </a:bodyPr>
            <a:lstStyle/>
            <a:p>
              <a:pPr algn="just"/>
              <a:r>
                <a:rPr lang="vi-VN" sz="4000" b="1" i="1">
                  <a:solidFill>
                    <a:srgbClr val="002060"/>
                  </a:solidFill>
                  <a:latin typeface="Cambria" panose="02040503050406030204" pitchFamily="18" charset="0"/>
                  <a:ea typeface="Cambria" panose="02040503050406030204" pitchFamily="18" charset="0"/>
                </a:rPr>
                <a:t>- Cung cấp điện </a:t>
              </a:r>
              <a:r>
                <a:rPr lang="en-US" sz="4000" b="1" i="1">
                  <a:solidFill>
                    <a:srgbClr val="002060"/>
                  </a:solidFill>
                  <a:latin typeface="Cambria" panose="02040503050406030204" pitchFamily="18" charset="0"/>
                  <a:ea typeface="Cambria" panose="02040503050406030204" pitchFamily="18" charset="0"/>
                </a:rPr>
                <a:t>phục vụ </a:t>
              </a:r>
              <a:r>
                <a:rPr lang="vi-VN" sz="4000" b="1" i="1">
                  <a:solidFill>
                    <a:srgbClr val="002060"/>
                  </a:solidFill>
                  <a:latin typeface="Cambria" panose="02040503050406030204" pitchFamily="18" charset="0"/>
                  <a:ea typeface="Cambria" panose="02040503050406030204" pitchFamily="18" charset="0"/>
                </a:rPr>
                <a:t>cho sinh hoạt và sản xuất.</a:t>
              </a:r>
              <a:endParaRPr lang="en-US" sz="4000" b="1">
                <a:solidFill>
                  <a:srgbClr val="002060"/>
                </a:solidFill>
                <a:latin typeface="Cambria" panose="02040503050406030204" pitchFamily="18" charset="0"/>
                <a:ea typeface="Cambria" panose="02040503050406030204" pitchFamily="18" charset="0"/>
              </a:endParaRPr>
            </a:p>
            <a:p>
              <a:pPr algn="just"/>
              <a:r>
                <a:rPr lang="vi-VN" sz="4000" b="1" i="1">
                  <a:solidFill>
                    <a:srgbClr val="002060"/>
                  </a:solidFill>
                  <a:latin typeface="Cambria" panose="02040503050406030204" pitchFamily="18" charset="0"/>
                  <a:ea typeface="Cambria" panose="02040503050406030204" pitchFamily="18" charset="0"/>
                </a:rPr>
                <a:t>- Giúp giảm lũ cho vùng đồng bằng.</a:t>
              </a:r>
              <a:endParaRPr kumimoji="0" lang="en-US" sz="16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6240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8381" y="5888179"/>
            <a:ext cx="7027834"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Nhà máy thủy điện  Hòa Bình</a:t>
            </a:r>
            <a:endParaRPr lang="en-US" sz="3600">
              <a:latin typeface="Cambria" panose="02040503050406030204" pitchFamily="18" charset="0"/>
              <a:ea typeface="Cambria" panose="02040503050406030204" pitchFamily="18" charset="0"/>
            </a:endParaRPr>
          </a:p>
        </p:txBody>
      </p:sp>
      <p:pic>
        <p:nvPicPr>
          <p:cNvPr id="5" name="Picture 4" descr="https://files.bds.net/vr/nha-may-thuy-dien-hoa-binh-hoa-binh-hydropower-plant-choang-ngop-voi-cong-trinh-thuy-dien-voi-quy-mo-lon-nhat-o-viet-nam/can-canh-thuy-dien-hoa-bin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34" y="386397"/>
            <a:ext cx="10923329" cy="5349385"/>
          </a:xfrm>
          <a:prstGeom prst="rect">
            <a:avLst/>
          </a:prstGeom>
          <a:noFill/>
          <a:ln>
            <a:noFill/>
          </a:ln>
        </p:spPr>
      </p:pic>
    </p:spTree>
    <p:extLst>
      <p:ext uri="{BB962C8B-B14F-4D97-AF65-F5344CB8AC3E}">
        <p14:creationId xmlns:p14="http://schemas.microsoft.com/office/powerpoint/2010/main" val="18806554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pcetc.vn/uploads/projects/2018_10/nha-may-thuy-dien-son-l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209" y="326707"/>
            <a:ext cx="9716483" cy="5381365"/>
          </a:xfrm>
          <a:prstGeom prst="rect">
            <a:avLst/>
          </a:prstGeom>
          <a:noFill/>
          <a:ln>
            <a:noFill/>
          </a:ln>
        </p:spPr>
      </p:pic>
      <p:sp>
        <p:nvSpPr>
          <p:cNvPr id="4" name="TextBox 3"/>
          <p:cNvSpPr txBox="1"/>
          <p:nvPr/>
        </p:nvSpPr>
        <p:spPr>
          <a:xfrm>
            <a:off x="2878166" y="5888179"/>
            <a:ext cx="5725507"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Nhà máy thủy điện Sơn La</a:t>
            </a:r>
            <a:endParaRPr lang="en-US" sz="36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276629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701" y="0"/>
            <a:ext cx="9156123" cy="6108557"/>
          </a:xfrm>
          <a:prstGeom prst="rect">
            <a:avLst/>
          </a:prstGeom>
        </p:spPr>
      </p:pic>
      <p:sp>
        <p:nvSpPr>
          <p:cNvPr id="3" name="TextBox 2"/>
          <p:cNvSpPr txBox="1"/>
          <p:nvPr/>
        </p:nvSpPr>
        <p:spPr>
          <a:xfrm>
            <a:off x="2831462" y="6080847"/>
            <a:ext cx="6354101"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Nhà máy thủy điện Lai Châu</a:t>
            </a:r>
            <a:endParaRPr lang="en-US" sz="36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685052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31128" y="588254"/>
            <a:ext cx="6790295"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5"/>
              <a:ext cx="10257401" cy="135415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4000" b="1" i="1">
                  <a:solidFill>
                    <a:srgbClr val="002060"/>
                  </a:solidFill>
                  <a:latin typeface="Cambria" panose="02040503050406030204" pitchFamily="18" charset="0"/>
                  <a:ea typeface="Cambria" panose="02040503050406030204" pitchFamily="18" charset="0"/>
                  <a:cs typeface="Times New Roman" pitchFamily="18" charset="0"/>
                </a:rPr>
                <a:t>c</a:t>
              </a:r>
              <a:r>
                <a:rPr kumimoji="0" lang="en-US" sz="40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Khai thác</a:t>
              </a:r>
              <a:r>
                <a:rPr kumimoji="0" lang="en-US" sz="4000" b="1" i="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khoáng sản</a:t>
              </a:r>
              <a:endParaRPr kumimoji="0" lang="en-US" sz="40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5" name="Group 4"/>
          <p:cNvGrpSpPr/>
          <p:nvPr/>
        </p:nvGrpSpPr>
        <p:grpSpPr>
          <a:xfrm>
            <a:off x="670601" y="1880476"/>
            <a:ext cx="10795975" cy="4312506"/>
            <a:chOff x="749449" y="875643"/>
            <a:chExt cx="10691167" cy="2385510"/>
          </a:xfrm>
        </p:grpSpPr>
        <p:sp>
          <p:nvSpPr>
            <p:cNvPr id="6" name="Rounded Rectangle 5"/>
            <p:cNvSpPr/>
            <p:nvPr/>
          </p:nvSpPr>
          <p:spPr>
            <a:xfrm>
              <a:off x="749449" y="875643"/>
              <a:ext cx="10691167" cy="2385510"/>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023460" y="946455"/>
              <a:ext cx="10257401" cy="2179200"/>
            </a:xfrm>
            <a:prstGeom prst="rect">
              <a:avLst/>
            </a:prstGeom>
          </p:spPr>
          <p:txBody>
            <a:bodyPr wrap="square">
              <a:spAutoFit/>
            </a:bodyPr>
            <a:lstStyle/>
            <a:p>
              <a:pPr marL="0" marR="0" lvl="0" indent="0" algn="just"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Đọc thông tin và quan sát hình 6, em hãy:</a:t>
              </a:r>
            </a:p>
            <a:p>
              <a:pPr marL="0" marR="0" lvl="0" indent="0" algn="just"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Xác</a:t>
              </a:r>
              <a:r>
                <a:rPr kumimoji="0" lang="en-US" sz="4000" b="1" i="0" u="none" strike="noStrike" kern="1200" cap="none" spc="0" normalizeH="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định trên lược đồ một số mỏ khoáng sản ở vùng Trung du và miền núi Bắc Bộ.</a:t>
              </a:r>
            </a:p>
            <a:p>
              <a:pPr marL="0" marR="0" lvl="0" indent="0" algn="just" defTabSz="609585" rtl="0" eaLnBrk="1" fontAlgn="auto" latinLnBrk="0" hangingPunct="1">
                <a:lnSpc>
                  <a:spcPct val="100000"/>
                </a:lnSpc>
                <a:spcBef>
                  <a:spcPts val="600"/>
                </a:spcBef>
                <a:spcAft>
                  <a:spcPts val="0"/>
                </a:spcAft>
                <a:buClrTx/>
                <a:buSzTx/>
                <a:buFontTx/>
                <a:buNone/>
                <a:tabLst/>
                <a:defRPr/>
              </a:pPr>
              <a:r>
                <a:rPr lang="en-US" sz="4000" b="1" baseline="0">
                  <a:solidFill>
                    <a:srgbClr val="0070C0"/>
                  </a:solidFill>
                  <a:latin typeface="Cambria" panose="02040503050406030204" pitchFamily="18" charset="0"/>
                  <a:ea typeface="Cambria" panose="02040503050406030204" pitchFamily="18" charset="0"/>
                  <a:cs typeface="Times New Roman" pitchFamily="18" charset="0"/>
                </a:rPr>
                <a:t>    -</a:t>
              </a:r>
              <a:r>
                <a:rPr lang="en-US" sz="4000" b="1">
                  <a:solidFill>
                    <a:srgbClr val="0070C0"/>
                  </a:solidFill>
                  <a:latin typeface="Cambria" panose="02040503050406030204" pitchFamily="18" charset="0"/>
                  <a:ea typeface="Cambria" panose="02040503050406030204" pitchFamily="18" charset="0"/>
                  <a:cs typeface="Times New Roman" pitchFamily="18" charset="0"/>
                </a:rPr>
                <a:t> Kể tên một số sản phẩm có nguồn gốc từ khoáng sản của vùng Trung du và miền núi Bắc Bộ.</a:t>
              </a:r>
              <a:endPar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38586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AA456-D2BE-5B1E-601E-8F730080D2AD}"/>
              </a:ext>
            </a:extLst>
          </p:cNvPr>
          <p:cNvPicPr>
            <a:picLocks noChangeAspect="1"/>
          </p:cNvPicPr>
          <p:nvPr/>
        </p:nvPicPr>
        <p:blipFill>
          <a:blip r:embed="rId2"/>
          <a:stretch>
            <a:fillRect/>
          </a:stretch>
        </p:blipFill>
        <p:spPr>
          <a:xfrm>
            <a:off x="2463816" y="142596"/>
            <a:ext cx="6498899" cy="1579001"/>
          </a:xfrm>
          <a:prstGeom prst="rect">
            <a:avLst/>
          </a:prstGeom>
        </p:spPr>
      </p:pic>
      <p:grpSp>
        <p:nvGrpSpPr>
          <p:cNvPr id="3" name="Group 2"/>
          <p:cNvGrpSpPr/>
          <p:nvPr/>
        </p:nvGrpSpPr>
        <p:grpSpPr>
          <a:xfrm>
            <a:off x="440871" y="1191986"/>
            <a:ext cx="11217729" cy="5274127"/>
            <a:chOff x="947538" y="1518131"/>
            <a:chExt cx="9963150" cy="4762392"/>
          </a:xfrm>
        </p:grpSpPr>
        <p:sp>
          <p:nvSpPr>
            <p:cNvPr id="4" name="Rounded Rectangle 3"/>
            <p:cNvSpPr/>
            <p:nvPr/>
          </p:nvSpPr>
          <p:spPr>
            <a:xfrm>
              <a:off x="947538" y="1518131"/>
              <a:ext cx="9963150" cy="4762392"/>
            </a:xfrm>
            <a:prstGeom prst="roundRect">
              <a:avLst/>
            </a:prstGeom>
            <a:solidFill>
              <a:schemeClr val="bg1"/>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6061" y="1676486"/>
              <a:ext cx="9706619" cy="3512888"/>
            </a:xfrm>
            <a:prstGeom prst="rect">
              <a:avLst/>
            </a:prstGeom>
            <a:noFill/>
          </p:spPr>
          <p:txBody>
            <a:bodyPr wrap="square" rtlCol="0">
              <a:spAutoFit/>
            </a:bodyPr>
            <a:lstStyle/>
            <a:p>
              <a:pPr algn="just">
                <a:lnSpc>
                  <a:spcPct val="150000"/>
                </a:lnSpc>
              </a:pPr>
              <a:r>
                <a:rPr lang="en-US" sz="2800">
                  <a:solidFill>
                    <a:srgbClr val="339966"/>
                  </a:solidFill>
                  <a:latin typeface="Cambria" panose="02040503050406030204" pitchFamily="18" charset="0"/>
                  <a:ea typeface="Cambria" panose="02040503050406030204" pitchFamily="18" charset="0"/>
                </a:rPr>
                <a:t>- Kể được tên một số dân tộc sinh sống ở vùng Trung du và miền núi Bắc Bộ.</a:t>
              </a:r>
            </a:p>
            <a:p>
              <a:pPr algn="just">
                <a:lnSpc>
                  <a:spcPct val="150000"/>
                </a:lnSpc>
              </a:pPr>
              <a:r>
                <a:rPr lang="en-US" sz="2800">
                  <a:solidFill>
                    <a:srgbClr val="339966"/>
                  </a:solidFill>
                  <a:latin typeface="Cambria" panose="02040503050406030204" pitchFamily="18" charset="0"/>
                  <a:ea typeface="Cambria" panose="02040503050406030204" pitchFamily="18" charset="0"/>
                </a:rPr>
                <a:t>- Nhận xét được một cách đơn giản về sự phân bố dân cư ở Trung du và miền núi Bắc Bộ thông qua lược đồ phân bố dân cư.</a:t>
              </a:r>
            </a:p>
            <a:p>
              <a:pPr algn="just">
                <a:lnSpc>
                  <a:spcPct val="150000"/>
                </a:lnSpc>
              </a:pPr>
              <a:r>
                <a:rPr lang="en-US" sz="2800">
                  <a:solidFill>
                    <a:srgbClr val="339966"/>
                  </a:solidFill>
                  <a:latin typeface="Cambria" panose="02040503050406030204" pitchFamily="18" charset="0"/>
                  <a:ea typeface="Cambria" panose="02040503050406030204" pitchFamily="18" charset="0"/>
                </a:rPr>
                <a:t>- Kể tên một số cách thức khai thác tự nhiên (ví dụ: làm ruộng bậc thang, xây dựng các công trình thuỷ điện, khai thác khoáng sản,..)</a:t>
              </a:r>
            </a:p>
          </p:txBody>
        </p:sp>
      </p:grpSp>
    </p:spTree>
    <p:extLst>
      <p:ext uri="{BB962C8B-B14F-4D97-AF65-F5344CB8AC3E}">
        <p14:creationId xmlns:p14="http://schemas.microsoft.com/office/powerpoint/2010/main" val="85985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69910" y="467312"/>
            <a:ext cx="8168599" cy="779597"/>
            <a:chOff x="749449" y="875643"/>
            <a:chExt cx="10691167" cy="2385510"/>
          </a:xfrm>
        </p:grpSpPr>
        <p:sp>
          <p:nvSpPr>
            <p:cNvPr id="3" name="Rounded Rectangle 2"/>
            <p:cNvSpPr/>
            <p:nvPr/>
          </p:nvSpPr>
          <p:spPr>
            <a:xfrm>
              <a:off x="749449" y="875643"/>
              <a:ext cx="10691167" cy="2385510"/>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6"/>
              <a:ext cx="10257401" cy="2166080"/>
            </a:xfrm>
            <a:prstGeom prst="rect">
              <a:avLst/>
            </a:prstGeom>
          </p:spPr>
          <p:txBody>
            <a:bodyPr wrap="square">
              <a:spAutoFit/>
            </a:bodyPr>
            <a:lstStyle/>
            <a:p>
              <a:pPr marL="0" marR="0" lvl="0" indent="0" algn="ctr"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Đọc thông tin</a:t>
              </a:r>
              <a:r>
                <a:rPr kumimoji="0" lang="en-US" sz="4000" b="1" i="0" u="none" strike="noStrike" kern="1200" cap="none" spc="0" normalizeH="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sgk/ trang 26, 27</a:t>
              </a:r>
              <a:endPar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endParaRPr>
            </a:p>
          </p:txBody>
        </p:sp>
      </p:grpSp>
      <p:sp>
        <p:nvSpPr>
          <p:cNvPr id="5" name="Rectangle 4"/>
          <p:cNvSpPr/>
          <p:nvPr/>
        </p:nvSpPr>
        <p:spPr>
          <a:xfrm>
            <a:off x="401781" y="1460296"/>
            <a:ext cx="11152909" cy="4678204"/>
          </a:xfrm>
          <a:prstGeom prst="rect">
            <a:avLst/>
          </a:prstGeom>
        </p:spPr>
        <p:txBody>
          <a:bodyPr wrap="square">
            <a:spAutoFit/>
          </a:bodyPr>
          <a:lstStyle/>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Khai thác khoáng sản là hoạt động kinh tế quan trọng của vùng Trung du và miền núi Bắc Bộ.</a:t>
            </a:r>
          </a:p>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Khoáng sản khai thác được dùng làm nguyên liệu cho nhiều ngành công nghiệp: than cho sản xuất điện, các khoáng sản kim loại để luyện kim, a-pa-tít để sản xuất phân lân, đá vôi làm vật liệu xây dựng,… Khoáng sản được khai thác ở các mỏ, sau đó vận chuyển đến nhà máy để chế biến.</a:t>
            </a:r>
          </a:p>
        </p:txBody>
      </p:sp>
    </p:spTree>
    <p:extLst>
      <p:ext uri="{BB962C8B-B14F-4D97-AF65-F5344CB8AC3E}">
        <p14:creationId xmlns:p14="http://schemas.microsoft.com/office/powerpoint/2010/main" val="302038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87912" y="324946"/>
            <a:ext cx="9743325" cy="5881890"/>
          </a:xfrm>
          <a:prstGeom prst="rect">
            <a:avLst/>
          </a:prstGeom>
        </p:spPr>
      </p:pic>
      <p:sp>
        <p:nvSpPr>
          <p:cNvPr id="3" name="TextBox 2"/>
          <p:cNvSpPr txBox="1"/>
          <p:nvPr/>
        </p:nvSpPr>
        <p:spPr>
          <a:xfrm>
            <a:off x="744566" y="6151416"/>
            <a:ext cx="10865543" cy="400110"/>
          </a:xfrm>
          <a:prstGeom prst="rect">
            <a:avLst/>
          </a:prstGeom>
          <a:noFill/>
        </p:spPr>
        <p:txBody>
          <a:bodyPr wrap="square" rtlCol="0">
            <a:spAutoFit/>
          </a:bodyPr>
          <a:lstStyle/>
          <a:p>
            <a:r>
              <a:rPr lang="en-US" sz="2000" b="1">
                <a:latin typeface="Cambria" panose="02040503050406030204" pitchFamily="18" charset="0"/>
                <a:ea typeface="Cambria" panose="02040503050406030204" pitchFamily="18" charset="0"/>
              </a:rPr>
              <a:t>Hình 6: </a:t>
            </a:r>
            <a:r>
              <a:rPr lang="en-US" sz="2000">
                <a:latin typeface="Cambria" panose="02040503050406030204" pitchFamily="18" charset="0"/>
                <a:ea typeface="Cambria" panose="02040503050406030204" pitchFamily="18" charset="0"/>
              </a:rPr>
              <a:t>Lược đồ một số nhà máy thủy điện và mỏ khoáng sản ở vùng Trung du và miền núi Bắc Bộ.</a:t>
            </a:r>
          </a:p>
        </p:txBody>
      </p:sp>
      <p:grpSp>
        <p:nvGrpSpPr>
          <p:cNvPr id="10" name="Group 9"/>
          <p:cNvGrpSpPr/>
          <p:nvPr/>
        </p:nvGrpSpPr>
        <p:grpSpPr>
          <a:xfrm>
            <a:off x="1085793" y="52692"/>
            <a:ext cx="10242087" cy="1077218"/>
            <a:chOff x="891092" y="787431"/>
            <a:chExt cx="10531413" cy="2060666"/>
          </a:xfrm>
        </p:grpSpPr>
        <p:sp>
          <p:nvSpPr>
            <p:cNvPr id="11" name="Rounded Rectangle 10"/>
            <p:cNvSpPr/>
            <p:nvPr/>
          </p:nvSpPr>
          <p:spPr>
            <a:xfrm>
              <a:off x="891092" y="916588"/>
              <a:ext cx="10531413" cy="1923892"/>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023459" y="787431"/>
              <a:ext cx="10257401" cy="2060666"/>
            </a:xfrm>
            <a:prstGeom prst="rect">
              <a:avLst/>
            </a:prstGeom>
          </p:spPr>
          <p:txBody>
            <a:bodyPr wrap="square">
              <a:spAutoFit/>
            </a:bodyPr>
            <a:lstStyle/>
            <a:p>
              <a:pPr lvl="0" algn="ctr" defTabSz="609585">
                <a:spcBef>
                  <a:spcPts val="600"/>
                </a:spcBef>
                <a:defRPr/>
              </a:pPr>
              <a:r>
                <a:rPr lang="en-US" sz="3200" b="1">
                  <a:solidFill>
                    <a:srgbClr val="002060"/>
                  </a:solidFill>
                  <a:latin typeface="Cambria" panose="02040503050406030204" pitchFamily="18" charset="0"/>
                  <a:ea typeface="Cambria" panose="02040503050406030204" pitchFamily="18" charset="0"/>
                  <a:cs typeface="Times New Roman" pitchFamily="18" charset="0"/>
                </a:rPr>
                <a:t>Xác định trên lược đồ một số mỏ khoáng sản ở vùng Trung du và miền núi Bắc Bộ.</a:t>
              </a:r>
            </a:p>
          </p:txBody>
        </p:sp>
      </p:grpSp>
      <p:sp>
        <p:nvSpPr>
          <p:cNvPr id="14" name="Oval 13"/>
          <p:cNvSpPr/>
          <p:nvPr/>
        </p:nvSpPr>
        <p:spPr>
          <a:xfrm>
            <a:off x="2355274" y="2646213"/>
            <a:ext cx="1523998" cy="595747"/>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82292" y="3560618"/>
            <a:ext cx="1246909" cy="78361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31319" y="3241960"/>
            <a:ext cx="528265" cy="31865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025624">
            <a:off x="3831091" y="1511375"/>
            <a:ext cx="720758" cy="1375074"/>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51603" y="2945923"/>
            <a:ext cx="701443" cy="498776"/>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47929" y="2812472"/>
            <a:ext cx="1308783" cy="89039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171775" y="3389278"/>
            <a:ext cx="612008" cy="37916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71775" y="3832645"/>
            <a:ext cx="1519015" cy="614655"/>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25931" y="1995055"/>
            <a:ext cx="546469" cy="44026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714261">
            <a:off x="7447606" y="1039095"/>
            <a:ext cx="546469" cy="1016449"/>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27163" y="1275244"/>
            <a:ext cx="467866" cy="32880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07957" y="1205966"/>
            <a:ext cx="467866" cy="32880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2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2892" y="481166"/>
            <a:ext cx="10795975" cy="2067006"/>
            <a:chOff x="749449" y="875643"/>
            <a:chExt cx="10691167" cy="1143387"/>
          </a:xfrm>
        </p:grpSpPr>
        <p:sp>
          <p:nvSpPr>
            <p:cNvPr id="3" name="Rounded Rectangle 2"/>
            <p:cNvSpPr/>
            <p:nvPr/>
          </p:nvSpPr>
          <p:spPr>
            <a:xfrm>
              <a:off x="749449" y="875643"/>
              <a:ext cx="10691167" cy="1143387"/>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31127"/>
              <a:ext cx="10257401" cy="1072575"/>
            </a:xfrm>
            <a:prstGeom prst="rect">
              <a:avLst/>
            </a:prstGeom>
          </p:spPr>
          <p:txBody>
            <a:bodyPr wrap="square">
              <a:spAutoFit/>
            </a:bodyPr>
            <a:lstStyle/>
            <a:p>
              <a:pPr marL="0" marR="0" lvl="0" indent="0" algn="just" defTabSz="609585" rtl="0" eaLnBrk="1" fontAlgn="auto" latinLnBrk="0" hangingPunct="1">
                <a:lnSpc>
                  <a:spcPct val="100000"/>
                </a:lnSpc>
                <a:spcBef>
                  <a:spcPts val="600"/>
                </a:spcBef>
                <a:spcAft>
                  <a:spcPts val="0"/>
                </a:spcAft>
                <a:buClrTx/>
                <a:buSzTx/>
                <a:buFontTx/>
                <a:buNone/>
                <a:tabLst/>
                <a:defRPr/>
              </a:pPr>
              <a:r>
                <a:rPr lang="en-US" sz="4000" b="1" baseline="0">
                  <a:solidFill>
                    <a:srgbClr val="0070C0"/>
                  </a:solidFill>
                  <a:latin typeface="Cambria" panose="02040503050406030204" pitchFamily="18" charset="0"/>
                  <a:ea typeface="Cambria" panose="02040503050406030204" pitchFamily="18" charset="0"/>
                  <a:cs typeface="Times New Roman" pitchFamily="18" charset="0"/>
                </a:rPr>
                <a:t>-</a:t>
              </a:r>
              <a:r>
                <a:rPr lang="en-US" sz="4000" b="1">
                  <a:solidFill>
                    <a:srgbClr val="0070C0"/>
                  </a:solidFill>
                  <a:latin typeface="Cambria" panose="02040503050406030204" pitchFamily="18" charset="0"/>
                  <a:ea typeface="Cambria" panose="02040503050406030204" pitchFamily="18" charset="0"/>
                  <a:cs typeface="Times New Roman" pitchFamily="18" charset="0"/>
                </a:rPr>
                <a:t> Kể tên một số sản phẩm có nguồn gốc từ khoáng sản của vùng Trung du và miền núi Bắc Bộ.</a:t>
              </a:r>
              <a:endPar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endParaRPr>
            </a:p>
          </p:txBody>
        </p:sp>
      </p:grpSp>
      <p:sp>
        <p:nvSpPr>
          <p:cNvPr id="5" name="Rectangle 4"/>
          <p:cNvSpPr/>
          <p:nvPr/>
        </p:nvSpPr>
        <p:spPr>
          <a:xfrm>
            <a:off x="642892" y="2873460"/>
            <a:ext cx="11152909" cy="3416320"/>
          </a:xfrm>
          <a:prstGeom prst="rect">
            <a:avLst/>
          </a:prstGeom>
        </p:spPr>
        <p:txBody>
          <a:bodyPr wrap="square">
            <a:spAutoFit/>
          </a:bodyPr>
          <a:lstStyle/>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Khoáng sản khai thác được dùng làm nguyên liệu cho nhiều ngành công nghiệp: </a:t>
            </a:r>
            <a:r>
              <a:rPr lang="en-US" sz="3600" b="1">
                <a:solidFill>
                  <a:srgbClr val="FF0000"/>
                </a:solidFill>
                <a:latin typeface="Cambria" panose="02040503050406030204" pitchFamily="18" charset="0"/>
                <a:ea typeface="Cambria" panose="02040503050406030204" pitchFamily="18" charset="0"/>
                <a:cs typeface="Times New Roman" pitchFamily="18" charset="0"/>
              </a:rPr>
              <a:t>than</a:t>
            </a:r>
            <a:r>
              <a:rPr lang="en-US" sz="3600" b="1">
                <a:solidFill>
                  <a:srgbClr val="002060"/>
                </a:solidFill>
                <a:latin typeface="Cambria" panose="02040503050406030204" pitchFamily="18" charset="0"/>
                <a:ea typeface="Cambria" panose="02040503050406030204" pitchFamily="18" charset="0"/>
                <a:cs typeface="Times New Roman" pitchFamily="18" charset="0"/>
              </a:rPr>
              <a:t> cho sản xuất điện, các khoáng sản kim loại để </a:t>
            </a:r>
            <a:r>
              <a:rPr lang="en-US" sz="3600" b="1">
                <a:solidFill>
                  <a:srgbClr val="FF0000"/>
                </a:solidFill>
                <a:latin typeface="Cambria" panose="02040503050406030204" pitchFamily="18" charset="0"/>
                <a:ea typeface="Cambria" panose="02040503050406030204" pitchFamily="18" charset="0"/>
                <a:cs typeface="Times New Roman" pitchFamily="18" charset="0"/>
              </a:rPr>
              <a:t>luyện kim</a:t>
            </a:r>
            <a:r>
              <a:rPr lang="en-US" sz="3600" b="1">
                <a:solidFill>
                  <a:srgbClr val="002060"/>
                </a:solidFill>
                <a:latin typeface="Cambria" panose="02040503050406030204" pitchFamily="18" charset="0"/>
                <a:ea typeface="Cambria" panose="02040503050406030204" pitchFamily="18" charset="0"/>
                <a:cs typeface="Times New Roman" pitchFamily="18" charset="0"/>
              </a:rPr>
              <a:t>, a-pa-tít để sản xuất </a:t>
            </a:r>
            <a:r>
              <a:rPr lang="en-US" sz="3600" b="1">
                <a:solidFill>
                  <a:srgbClr val="FF0000"/>
                </a:solidFill>
                <a:latin typeface="Cambria" panose="02040503050406030204" pitchFamily="18" charset="0"/>
                <a:ea typeface="Cambria" panose="02040503050406030204" pitchFamily="18" charset="0"/>
                <a:cs typeface="Times New Roman" pitchFamily="18" charset="0"/>
              </a:rPr>
              <a:t>phân lân</a:t>
            </a:r>
            <a:r>
              <a:rPr lang="en-US" sz="3600" b="1">
                <a:solidFill>
                  <a:srgbClr val="002060"/>
                </a:solidFill>
                <a:latin typeface="Cambria" panose="02040503050406030204" pitchFamily="18" charset="0"/>
                <a:ea typeface="Cambria" panose="02040503050406030204" pitchFamily="18" charset="0"/>
                <a:cs typeface="Times New Roman" pitchFamily="18" charset="0"/>
              </a:rPr>
              <a:t>, đá vôi làm </a:t>
            </a:r>
            <a:r>
              <a:rPr lang="en-US" sz="3600" b="1">
                <a:solidFill>
                  <a:srgbClr val="FF0000"/>
                </a:solidFill>
                <a:latin typeface="Cambria" panose="02040503050406030204" pitchFamily="18" charset="0"/>
                <a:ea typeface="Cambria" panose="02040503050406030204" pitchFamily="18" charset="0"/>
                <a:cs typeface="Times New Roman" pitchFamily="18" charset="0"/>
              </a:rPr>
              <a:t>vật liệu xây dựng</a:t>
            </a:r>
            <a:r>
              <a:rPr lang="en-US" sz="3600" b="1">
                <a:solidFill>
                  <a:srgbClr val="002060"/>
                </a:solidFill>
                <a:latin typeface="Cambria" panose="02040503050406030204" pitchFamily="18" charset="0"/>
                <a:ea typeface="Cambria" panose="02040503050406030204" pitchFamily="18" charset="0"/>
                <a:cs typeface="Times New Roman" pitchFamily="18" charset="0"/>
              </a:rPr>
              <a:t>,… Khoáng sản được khai thác ở các mỏ, sau đó vận chuyển đến nhà máy để chế biến.</a:t>
            </a:r>
          </a:p>
        </p:txBody>
      </p:sp>
    </p:spTree>
    <p:extLst>
      <p:ext uri="{BB962C8B-B14F-4D97-AF65-F5344CB8AC3E}">
        <p14:creationId xmlns:p14="http://schemas.microsoft.com/office/powerpoint/2010/main" val="37541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34516" y="1353312"/>
            <a:ext cx="9309100" cy="5191443"/>
          </a:xfrm>
          <a:prstGeom prst="rect">
            <a:avLst/>
          </a:prstGeom>
        </p:spPr>
      </p:pic>
      <p:sp>
        <p:nvSpPr>
          <p:cNvPr id="3" name="TextBox 2"/>
          <p:cNvSpPr txBox="1"/>
          <p:nvPr/>
        </p:nvSpPr>
        <p:spPr>
          <a:xfrm>
            <a:off x="640080" y="365760"/>
            <a:ext cx="11247120" cy="584775"/>
          </a:xfrm>
          <a:prstGeom prst="rect">
            <a:avLst/>
          </a:prstGeom>
          <a:noFill/>
        </p:spPr>
        <p:txBody>
          <a:bodyPr wrap="square" rtlCol="0">
            <a:spAutoFit/>
          </a:bodyPr>
          <a:lstStyle/>
          <a:p>
            <a:r>
              <a:rPr lang="vi-VN" sz="3200" b="1">
                <a:solidFill>
                  <a:srgbClr val="C00000"/>
                </a:solidFill>
                <a:latin typeface="Cambria" panose="02040503050406030204" pitchFamily="18" charset="0"/>
                <a:ea typeface="Cambria" panose="02040503050406030204" pitchFamily="18" charset="0"/>
              </a:rPr>
              <a:t>Tài nguyên khoáng sản vùng Trung du và miền núi Bắc Bộ</a:t>
            </a:r>
            <a:endParaRPr lang="en-US" sz="32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154364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13DC8A-8486-056F-CBF2-3CA950D31B44}"/>
              </a:ext>
            </a:extLst>
          </p:cNvPr>
          <p:cNvGrpSpPr/>
          <p:nvPr/>
        </p:nvGrpSpPr>
        <p:grpSpPr>
          <a:xfrm>
            <a:off x="3755571" y="47303"/>
            <a:ext cx="4495800" cy="906296"/>
            <a:chOff x="6480770" y="884186"/>
            <a:chExt cx="2619204" cy="490934"/>
          </a:xfrm>
        </p:grpSpPr>
        <p:pic>
          <p:nvPicPr>
            <p:cNvPr id="3" name="Picture 15">
              <a:extLst>
                <a:ext uri="{FF2B5EF4-FFF2-40B4-BE49-F238E27FC236}">
                  <a16:creationId xmlns:a16="http://schemas.microsoft.com/office/drawing/2014/main" id="{D9DAA287-306D-D72E-8FED-0C2D75800708}"/>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a:xfrm rot="201470">
              <a:off x="6752133" y="884186"/>
              <a:ext cx="2076478" cy="490934"/>
            </a:xfrm>
            <a:prstGeom prst="rect">
              <a:avLst/>
            </a:prstGeom>
          </p:spPr>
        </p:pic>
        <p:sp>
          <p:nvSpPr>
            <p:cNvPr id="4" name="Rectangle 3">
              <a:extLst>
                <a:ext uri="{FF2B5EF4-FFF2-40B4-BE49-F238E27FC236}">
                  <a16:creationId xmlns:a16="http://schemas.microsoft.com/office/drawing/2014/main" id="{378EB777-15D1-7D3F-BEB3-3D3FD901CE33}"/>
                </a:ext>
              </a:extLst>
            </p:cNvPr>
            <p:cNvSpPr/>
            <p:nvPr/>
          </p:nvSpPr>
          <p:spPr>
            <a:xfrm>
              <a:off x="6480770" y="912087"/>
              <a:ext cx="2619204" cy="3265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altLang="en-US" sz="3600" b="1" i="0" u="none" strike="noStrike" kern="1200" cap="none" spc="0" normalizeH="0" noProof="0">
                  <a:ln>
                    <a:noFill/>
                  </a:ln>
                  <a:solidFill>
                    <a:prstClr val="white"/>
                  </a:solidFill>
                  <a:effectLst/>
                  <a:uLnTx/>
                  <a:uFillTx/>
                  <a:latin typeface="Cambria" panose="02040503050406030204" pitchFamily="18" charset="0"/>
                  <a:ea typeface="Cambria" panose="02040503050406030204" pitchFamily="18" charset="0"/>
                  <a:cs typeface="+mn-cs"/>
                </a:rPr>
                <a:t> LUẬN</a:t>
              </a:r>
              <a:endPar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p:cNvGraphicFramePr>
            <a:graphicFrameLocks noGrp="1"/>
          </p:cNvGraphicFramePr>
          <p:nvPr>
            <p:extLst>
              <p:ext uri="{D42A27DB-BD31-4B8C-83A1-F6EECF244321}">
                <p14:modId xmlns:p14="http://schemas.microsoft.com/office/powerpoint/2010/main" val="793009521"/>
              </p:ext>
            </p:extLst>
          </p:nvPr>
        </p:nvGraphicFramePr>
        <p:xfrm>
          <a:off x="304800" y="844743"/>
          <a:ext cx="11604171" cy="5786836"/>
        </p:xfrm>
        <a:graphic>
          <a:graphicData uri="http://schemas.openxmlformats.org/drawingml/2006/table">
            <a:tbl>
              <a:tblPr firstRow="1" bandRow="1">
                <a:tableStyleId>{D7AC3CCA-C797-4891-BE02-D94E43425B78}</a:tableStyleId>
              </a:tblPr>
              <a:tblGrid>
                <a:gridCol w="3927225">
                  <a:extLst>
                    <a:ext uri="{9D8B030D-6E8A-4147-A177-3AD203B41FA5}">
                      <a16:colId xmlns:a16="http://schemas.microsoft.com/office/drawing/2014/main" val="3889051075"/>
                    </a:ext>
                  </a:extLst>
                </a:gridCol>
                <a:gridCol w="7676946">
                  <a:extLst>
                    <a:ext uri="{9D8B030D-6E8A-4147-A177-3AD203B41FA5}">
                      <a16:colId xmlns:a16="http://schemas.microsoft.com/office/drawing/2014/main" val="2114352112"/>
                    </a:ext>
                  </a:extLst>
                </a:gridCol>
              </a:tblGrid>
              <a:tr h="918745">
                <a:tc>
                  <a:txBody>
                    <a:bodyPr/>
                    <a:lstStyle/>
                    <a:p>
                      <a:pPr algn="ctr"/>
                      <a:r>
                        <a:rPr lang="en-US" sz="3200">
                          <a:solidFill>
                            <a:srgbClr val="002060"/>
                          </a:solidFill>
                          <a:latin typeface="Cambria" panose="02040503050406030204" pitchFamily="18" charset="0"/>
                          <a:ea typeface="Cambria" panose="02040503050406030204" pitchFamily="18" charset="0"/>
                        </a:rPr>
                        <a:t>Cách</a:t>
                      </a:r>
                      <a:r>
                        <a:rPr lang="en-US" sz="3200" baseline="0">
                          <a:solidFill>
                            <a:srgbClr val="002060"/>
                          </a:solidFill>
                          <a:latin typeface="Cambria" panose="02040503050406030204" pitchFamily="18" charset="0"/>
                          <a:ea typeface="Cambria" panose="02040503050406030204" pitchFamily="18" charset="0"/>
                        </a:rPr>
                        <a:t> thức khai thác tự nhiên</a:t>
                      </a:r>
                      <a:endParaRPr lang="en-US" sz="3200">
                        <a:solidFill>
                          <a:srgbClr val="002060"/>
                        </a:solidFill>
                        <a:latin typeface="Cambria" panose="02040503050406030204" pitchFamily="18" charset="0"/>
                        <a:ea typeface="Cambria" panose="02040503050406030204" pitchFamily="18" charset="0"/>
                      </a:endParaRPr>
                    </a:p>
                  </a:txBody>
                  <a:tcPr anchor="ctr">
                    <a:solidFill>
                      <a:srgbClr val="99FF66"/>
                    </a:solidFill>
                  </a:tcPr>
                </a:tc>
                <a:tc>
                  <a:txBody>
                    <a:bodyPr/>
                    <a:lstStyle/>
                    <a:p>
                      <a:pPr algn="ctr"/>
                      <a:r>
                        <a:rPr lang="en-US" sz="3200">
                          <a:solidFill>
                            <a:srgbClr val="002060"/>
                          </a:solidFill>
                          <a:latin typeface="Cambria" panose="02040503050406030204" pitchFamily="18" charset="0"/>
                          <a:ea typeface="Cambria" panose="02040503050406030204" pitchFamily="18" charset="0"/>
                        </a:rPr>
                        <a:t>Ý</a:t>
                      </a:r>
                      <a:r>
                        <a:rPr lang="en-US" sz="3200" baseline="0">
                          <a:solidFill>
                            <a:srgbClr val="002060"/>
                          </a:solidFill>
                          <a:latin typeface="Cambria" panose="02040503050406030204" pitchFamily="18" charset="0"/>
                          <a:ea typeface="Cambria" panose="02040503050406030204" pitchFamily="18" charset="0"/>
                        </a:rPr>
                        <a:t> nghĩa</a:t>
                      </a:r>
                      <a:endParaRPr lang="en-US" sz="3200">
                        <a:solidFill>
                          <a:srgbClr val="002060"/>
                        </a:solidFill>
                        <a:latin typeface="Cambria" panose="02040503050406030204" pitchFamily="18" charset="0"/>
                        <a:ea typeface="Cambria" panose="02040503050406030204" pitchFamily="18" charset="0"/>
                      </a:endParaRPr>
                    </a:p>
                  </a:txBody>
                  <a:tcPr anchor="ctr">
                    <a:solidFill>
                      <a:srgbClr val="99FF66"/>
                    </a:solidFill>
                  </a:tcPr>
                </a:tc>
                <a:extLst>
                  <a:ext uri="{0D108BD9-81ED-4DB2-BD59-A6C34878D82A}">
                    <a16:rowId xmlns:a16="http://schemas.microsoft.com/office/drawing/2014/main" val="1909983636"/>
                  </a:ext>
                </a:extLst>
              </a:tr>
              <a:tr h="1514345">
                <a:tc>
                  <a:txBody>
                    <a:bodyPr/>
                    <a:lstStyle/>
                    <a:p>
                      <a:pPr algn="l"/>
                      <a:r>
                        <a:rPr lang="en-US" sz="3200">
                          <a:solidFill>
                            <a:srgbClr val="002060"/>
                          </a:solidFill>
                          <a:latin typeface="Cambria" panose="02040503050406030204" pitchFamily="18" charset="0"/>
                          <a:ea typeface="Cambria" panose="02040503050406030204" pitchFamily="18" charset="0"/>
                        </a:rPr>
                        <a:t>1. Làm</a:t>
                      </a:r>
                      <a:r>
                        <a:rPr lang="en-US" sz="3200" baseline="0">
                          <a:solidFill>
                            <a:srgbClr val="002060"/>
                          </a:solidFill>
                          <a:latin typeface="Cambria" panose="02040503050406030204" pitchFamily="18" charset="0"/>
                          <a:ea typeface="Cambria" panose="02040503050406030204" pitchFamily="18" charset="0"/>
                        </a:rPr>
                        <a:t> ruộng bậc thang</a:t>
                      </a:r>
                      <a:endParaRPr lang="en-US" sz="3200">
                        <a:solidFill>
                          <a:srgbClr val="002060"/>
                        </a:solidFill>
                        <a:latin typeface="Cambria" panose="02040503050406030204" pitchFamily="18" charset="0"/>
                        <a:ea typeface="Cambria" panose="02040503050406030204" pitchFamily="18" charset="0"/>
                      </a:endParaRPr>
                    </a:p>
                  </a:txBody>
                  <a:tcPr anchor="ctr">
                    <a:noFill/>
                  </a:tcPr>
                </a:tc>
                <a:tc>
                  <a:txBody>
                    <a:bodyPr/>
                    <a:lstStyle/>
                    <a:p>
                      <a:r>
                        <a:rPr lang="pt-BR" sz="2800" kern="1200">
                          <a:solidFill>
                            <a:schemeClr val="dk1"/>
                          </a:solidFill>
                          <a:effectLst/>
                          <a:latin typeface="Cambria" panose="02040503050406030204" pitchFamily="18" charset="0"/>
                          <a:ea typeface="Cambria" panose="02040503050406030204" pitchFamily="18" charset="0"/>
                          <a:cs typeface="+mn-cs"/>
                        </a:rPr>
                        <a:t>- Trồng lúa nước giúp dân đảm bảo nguồn lương thực cho người dân.</a:t>
                      </a:r>
                      <a:endParaRPr lang="en-US" sz="2800" kern="1200">
                        <a:solidFill>
                          <a:schemeClr val="dk1"/>
                        </a:solidFill>
                        <a:effectLst/>
                        <a:latin typeface="Cambria" panose="02040503050406030204" pitchFamily="18" charset="0"/>
                        <a:ea typeface="Cambria" panose="02040503050406030204" pitchFamily="18" charset="0"/>
                        <a:cs typeface="+mn-cs"/>
                      </a:endParaRPr>
                    </a:p>
                    <a:p>
                      <a:r>
                        <a:rPr lang="pt-BR" sz="2800" kern="1200">
                          <a:solidFill>
                            <a:schemeClr val="dk1"/>
                          </a:solidFill>
                          <a:effectLst/>
                          <a:latin typeface="Cambria" panose="02040503050406030204" pitchFamily="18" charset="0"/>
                          <a:ea typeface="Cambria" panose="02040503050406030204" pitchFamily="18" charset="0"/>
                          <a:cs typeface="+mn-cs"/>
                        </a:rPr>
                        <a:t>- Hạn chế tình trạng phá rừng, làm nương rẫy.</a:t>
                      </a:r>
                      <a:endParaRPr lang="en-US" sz="2800" kern="1200">
                        <a:solidFill>
                          <a:schemeClr val="dk1"/>
                        </a:solidFill>
                        <a:effectLst/>
                        <a:latin typeface="Cambria" panose="02040503050406030204" pitchFamily="18" charset="0"/>
                        <a:ea typeface="Cambria" panose="02040503050406030204" pitchFamily="18" charset="0"/>
                        <a:cs typeface="+mn-cs"/>
                      </a:endParaRPr>
                    </a:p>
                    <a:p>
                      <a:r>
                        <a:rPr lang="pt-BR" sz="2800" kern="1200">
                          <a:solidFill>
                            <a:schemeClr val="dk1"/>
                          </a:solidFill>
                          <a:effectLst/>
                          <a:latin typeface="Cambria" panose="02040503050406030204" pitchFamily="18" charset="0"/>
                          <a:ea typeface="Cambria" panose="02040503050406030204" pitchFamily="18" charset="0"/>
                          <a:cs typeface="+mn-cs"/>
                        </a:rPr>
                        <a:t>- Thúc đẩy hoạt động du lịch của vùng.</a:t>
                      </a:r>
                      <a:endParaRPr lang="en-US" sz="4000">
                        <a:solidFill>
                          <a:srgbClr val="002060"/>
                        </a:solidFill>
                        <a:latin typeface="Cambria" panose="02040503050406030204" pitchFamily="18" charset="0"/>
                        <a:ea typeface="Cambria" panose="02040503050406030204" pitchFamily="18" charset="0"/>
                      </a:endParaRPr>
                    </a:p>
                  </a:txBody>
                  <a:tcPr anchor="ctr">
                    <a:noFill/>
                  </a:tcPr>
                </a:tc>
                <a:extLst>
                  <a:ext uri="{0D108BD9-81ED-4DB2-BD59-A6C34878D82A}">
                    <a16:rowId xmlns:a16="http://schemas.microsoft.com/office/drawing/2014/main" val="2033857605"/>
                  </a:ext>
                </a:extLst>
              </a:tr>
              <a:tr h="1123396">
                <a:tc>
                  <a:txBody>
                    <a:bodyPr/>
                    <a:lstStyle/>
                    <a:p>
                      <a:pPr algn="l"/>
                      <a:r>
                        <a:rPr lang="en-US" sz="3200">
                          <a:solidFill>
                            <a:srgbClr val="002060"/>
                          </a:solidFill>
                          <a:latin typeface="Cambria" panose="02040503050406030204" pitchFamily="18" charset="0"/>
                          <a:ea typeface="Cambria" panose="02040503050406030204" pitchFamily="18" charset="0"/>
                        </a:rPr>
                        <a:t>2. Xây</a:t>
                      </a:r>
                      <a:r>
                        <a:rPr lang="en-US" sz="3200" baseline="0">
                          <a:solidFill>
                            <a:srgbClr val="002060"/>
                          </a:solidFill>
                          <a:latin typeface="Cambria" panose="02040503050406030204" pitchFamily="18" charset="0"/>
                          <a:ea typeface="Cambria" panose="02040503050406030204" pitchFamily="18" charset="0"/>
                        </a:rPr>
                        <a:t> dựng các công trình thủy điện</a:t>
                      </a:r>
                      <a:endParaRPr lang="en-US" sz="3200">
                        <a:solidFill>
                          <a:srgbClr val="002060"/>
                        </a:solidFill>
                        <a:latin typeface="Cambria" panose="02040503050406030204" pitchFamily="18" charset="0"/>
                        <a:ea typeface="Cambria" panose="02040503050406030204" pitchFamily="18" charset="0"/>
                      </a:endParaRPr>
                    </a:p>
                  </a:txBody>
                  <a:tcPr anchor="ctr">
                    <a:noFill/>
                  </a:tcPr>
                </a:tc>
                <a:tc>
                  <a:txBody>
                    <a:bodyPr/>
                    <a:lstStyle/>
                    <a:p>
                      <a:r>
                        <a:rPr lang="pt-BR" sz="2800" kern="1200">
                          <a:solidFill>
                            <a:schemeClr val="dk1"/>
                          </a:solidFill>
                          <a:effectLst/>
                          <a:latin typeface="Cambria" panose="02040503050406030204" pitchFamily="18" charset="0"/>
                          <a:ea typeface="Cambria" panose="02040503050406030204" pitchFamily="18" charset="0"/>
                          <a:cs typeface="+mn-cs"/>
                        </a:rPr>
                        <a:t>- Cung cấp điện cho sinh hoạt và sản xuất</a:t>
                      </a:r>
                      <a:endParaRPr lang="en-US" sz="2800" kern="1200">
                        <a:solidFill>
                          <a:schemeClr val="dk1"/>
                        </a:solidFill>
                        <a:effectLst/>
                        <a:latin typeface="Cambria" panose="02040503050406030204" pitchFamily="18" charset="0"/>
                        <a:ea typeface="Cambria" panose="02040503050406030204" pitchFamily="18" charset="0"/>
                        <a:cs typeface="+mn-cs"/>
                      </a:endParaRPr>
                    </a:p>
                    <a:p>
                      <a:r>
                        <a:rPr lang="pt-BR" sz="2800" kern="1200">
                          <a:solidFill>
                            <a:schemeClr val="dk1"/>
                          </a:solidFill>
                          <a:effectLst/>
                          <a:latin typeface="Cambria" panose="02040503050406030204" pitchFamily="18" charset="0"/>
                          <a:ea typeface="Cambria" panose="02040503050406030204" pitchFamily="18" charset="0"/>
                          <a:cs typeface="+mn-cs"/>
                        </a:rPr>
                        <a:t>- Giúp giảm lũ cho vùng đồng bằng.</a:t>
                      </a:r>
                      <a:endParaRPr lang="en-US" sz="4000">
                        <a:solidFill>
                          <a:srgbClr val="002060"/>
                        </a:solidFill>
                        <a:latin typeface="Cambria" panose="02040503050406030204" pitchFamily="18" charset="0"/>
                        <a:ea typeface="Cambria" panose="02040503050406030204" pitchFamily="18" charset="0"/>
                      </a:endParaRPr>
                    </a:p>
                  </a:txBody>
                  <a:tcPr anchor="ctr">
                    <a:noFill/>
                  </a:tcPr>
                </a:tc>
                <a:extLst>
                  <a:ext uri="{0D108BD9-81ED-4DB2-BD59-A6C34878D82A}">
                    <a16:rowId xmlns:a16="http://schemas.microsoft.com/office/drawing/2014/main" val="2417323544"/>
                  </a:ext>
                </a:extLst>
              </a:tr>
              <a:tr h="1514345">
                <a:tc>
                  <a:txBody>
                    <a:bodyPr/>
                    <a:lstStyle/>
                    <a:p>
                      <a:pPr algn="l"/>
                      <a:r>
                        <a:rPr lang="en-US" sz="3200">
                          <a:solidFill>
                            <a:srgbClr val="002060"/>
                          </a:solidFill>
                          <a:latin typeface="Cambria" panose="02040503050406030204" pitchFamily="18" charset="0"/>
                          <a:ea typeface="Cambria" panose="02040503050406030204" pitchFamily="18" charset="0"/>
                        </a:rPr>
                        <a:t>3. Khai thác</a:t>
                      </a:r>
                      <a:r>
                        <a:rPr lang="en-US" sz="3200" baseline="0">
                          <a:solidFill>
                            <a:srgbClr val="002060"/>
                          </a:solidFill>
                          <a:latin typeface="Cambria" panose="02040503050406030204" pitchFamily="18" charset="0"/>
                          <a:ea typeface="Cambria" panose="02040503050406030204" pitchFamily="18" charset="0"/>
                        </a:rPr>
                        <a:t> khoáng sản</a:t>
                      </a:r>
                      <a:endParaRPr lang="en-US" sz="3200">
                        <a:solidFill>
                          <a:srgbClr val="002060"/>
                        </a:solidFill>
                        <a:latin typeface="Cambria" panose="02040503050406030204" pitchFamily="18" charset="0"/>
                        <a:ea typeface="Cambria" panose="02040503050406030204" pitchFamily="18" charset="0"/>
                      </a:endParaRPr>
                    </a:p>
                  </a:txBody>
                  <a:tcPr anchor="ctr">
                    <a:noFill/>
                  </a:tcPr>
                </a:tc>
                <a:tc>
                  <a:txBody>
                    <a:bodyPr/>
                    <a:lstStyle/>
                    <a:p>
                      <a:pPr algn="just"/>
                      <a:r>
                        <a:rPr lang="pt-BR" sz="2800" kern="1200">
                          <a:solidFill>
                            <a:schemeClr val="dk1"/>
                          </a:solidFill>
                          <a:effectLst/>
                          <a:latin typeface="Cambria" panose="02040503050406030204" pitchFamily="18" charset="0"/>
                          <a:ea typeface="Cambria" panose="02040503050406030204" pitchFamily="18" charset="0"/>
                          <a:cs typeface="+mn-cs"/>
                        </a:rPr>
                        <a:t>- Làm nguyên liệu và nhiên liệu cho nhiều ngành công nghiệp như than cho sản xuất điện a-pa-tít để sản xuất phân lân, đá vôi làm vật liệu xây dựng.</a:t>
                      </a:r>
                      <a:endParaRPr lang="en-US" sz="4000">
                        <a:solidFill>
                          <a:srgbClr val="002060"/>
                        </a:solidFill>
                        <a:latin typeface="Cambria" panose="02040503050406030204" pitchFamily="18" charset="0"/>
                        <a:ea typeface="Cambria" panose="02040503050406030204" pitchFamily="18" charset="0"/>
                      </a:endParaRPr>
                    </a:p>
                  </a:txBody>
                  <a:tcPr anchor="ctr">
                    <a:noFill/>
                  </a:tcPr>
                </a:tc>
                <a:extLst>
                  <a:ext uri="{0D108BD9-81ED-4DB2-BD59-A6C34878D82A}">
                    <a16:rowId xmlns:a16="http://schemas.microsoft.com/office/drawing/2014/main" val="3029272370"/>
                  </a:ext>
                </a:extLst>
              </a:tr>
            </a:tbl>
          </a:graphicData>
        </a:graphic>
      </p:graphicFrame>
    </p:spTree>
    <p:extLst>
      <p:ext uri="{BB962C8B-B14F-4D97-AF65-F5344CB8AC3E}">
        <p14:creationId xmlns:p14="http://schemas.microsoft.com/office/powerpoint/2010/main" val="28927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grpSp>
        <p:nvGrpSpPr>
          <p:cNvPr id="7" name="Group 6">
            <a:extLst>
              <a:ext uri="{FF2B5EF4-FFF2-40B4-BE49-F238E27FC236}">
                <a16:creationId xmlns:a16="http://schemas.microsoft.com/office/drawing/2014/main" id="{427E8ED9-AA75-4E0D-8DEC-DE6E31B7F33F}"/>
              </a:ext>
            </a:extLst>
          </p:cNvPr>
          <p:cNvGrpSpPr/>
          <p:nvPr/>
        </p:nvGrpSpPr>
        <p:grpSpPr>
          <a:xfrm>
            <a:off x="7563744" y="1829834"/>
            <a:ext cx="3626770" cy="4572785"/>
            <a:chOff x="1901195" y="2605309"/>
            <a:chExt cx="2055644" cy="2321742"/>
          </a:xfrm>
        </p:grpSpPr>
        <p:pic>
          <p:nvPicPr>
            <p:cNvPr id="8" name="Picture 7" descr="A picture containing toy, doll&#10;&#10;Description automatically generated">
              <a:extLst>
                <a:ext uri="{FF2B5EF4-FFF2-40B4-BE49-F238E27FC236}">
                  <a16:creationId xmlns:a16="http://schemas.microsoft.com/office/drawing/2014/main" id="{6702A5A4-8B7A-478E-AC35-9F300FEEA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195" y="2871407"/>
              <a:ext cx="2055644" cy="2055644"/>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56AA0F03-90B3-4101-A1E2-9C08CDB441E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344" y1="50182" x2="37344" y2="50182"/>
                          <a14:backgroundMark x1="44974" y1="43480" x2="9730" y2="58296"/>
                          <a14:backgroundMark x1="9730" y1="58296" x2="28421" y2="90311"/>
                          <a14:backgroundMark x1="28421" y1="90311" x2="71901" y2="83892"/>
                          <a14:backgroundMark x1="71901" y1="83892" x2="90230" y2="49697"/>
                          <a14:backgroundMark x1="90230" y1="49697" x2="43157" y2="42874"/>
                          <a14:backgroundMark x1="16552" y1="48971" x2="33064" y2="43763"/>
                          <a14:backgroundMark x1="13201" y1="48365" x2="12313" y2="48365"/>
                          <a14:backgroundMark x1="10174" y1="48365" x2="11990" y2="48042"/>
                        </a14:backgroundRemoval>
                      </a14:imgEffect>
                    </a14:imgLayer>
                  </a14:imgProps>
                </a:ext>
                <a:ext uri="{28A0092B-C50C-407E-A947-70E740481C1C}">
                  <a14:useLocalDpi xmlns:a14="http://schemas.microsoft.com/office/drawing/2010/main" val="0"/>
                </a:ext>
              </a:extLst>
            </a:blip>
            <a:stretch>
              <a:fillRect/>
            </a:stretch>
          </p:blipFill>
          <p:spPr>
            <a:xfrm rot="21228885">
              <a:off x="2217182" y="2605309"/>
              <a:ext cx="1325018" cy="1325018"/>
            </a:xfrm>
            <a:prstGeom prst="rect">
              <a:avLst/>
            </a:prstGeom>
          </p:spPr>
        </p:pic>
      </p:grpSp>
      <p:pic>
        <p:nvPicPr>
          <p:cNvPr id="10" name="Picture 9">
            <a:extLst>
              <a:ext uri="{FF2B5EF4-FFF2-40B4-BE49-F238E27FC236}">
                <a16:creationId xmlns:a16="http://schemas.microsoft.com/office/drawing/2014/main" id="{C0C025BC-8918-9946-B074-4B5419C86B7E}"/>
              </a:ext>
            </a:extLst>
          </p:cNvPr>
          <p:cNvPicPr>
            <a:picLocks noChangeAspect="1"/>
          </p:cNvPicPr>
          <p:nvPr/>
        </p:nvPicPr>
        <p:blipFill>
          <a:blip r:embed="rId6"/>
          <a:stretch>
            <a:fillRect/>
          </a:stretch>
        </p:blipFill>
        <p:spPr>
          <a:xfrm>
            <a:off x="1530840" y="2353519"/>
            <a:ext cx="6032904" cy="2097735"/>
          </a:xfrm>
          <a:prstGeom prst="rect">
            <a:avLst/>
          </a:prstGeom>
        </p:spPr>
      </p:pic>
    </p:spTree>
    <p:extLst>
      <p:ext uri="{BB962C8B-B14F-4D97-AF65-F5344CB8AC3E}">
        <p14:creationId xmlns:p14="http://schemas.microsoft.com/office/powerpoint/2010/main" val="220664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2892" y="328766"/>
            <a:ext cx="10795975" cy="2067006"/>
            <a:chOff x="749449" y="791341"/>
            <a:chExt cx="10691167" cy="1143387"/>
          </a:xfrm>
        </p:grpSpPr>
        <p:sp>
          <p:nvSpPr>
            <p:cNvPr id="3" name="Rounded Rectangle 2"/>
            <p:cNvSpPr/>
            <p:nvPr/>
          </p:nvSpPr>
          <p:spPr>
            <a:xfrm>
              <a:off x="749449" y="791341"/>
              <a:ext cx="10691167" cy="1143387"/>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31127"/>
              <a:ext cx="10257401" cy="800175"/>
            </a:xfrm>
            <a:prstGeom prst="rect">
              <a:avLst/>
            </a:prstGeom>
          </p:spPr>
          <p:txBody>
            <a:bodyPr wrap="square">
              <a:spAutoFit/>
            </a:bodyPr>
            <a:lstStyle/>
            <a:p>
              <a:pPr algn="just"/>
              <a:r>
                <a:rPr lang="pt-BR" sz="4400" b="1">
                  <a:latin typeface="Cambria" panose="02040503050406030204" pitchFamily="18" charset="0"/>
                  <a:ea typeface="Cambria" panose="02040503050406030204" pitchFamily="18" charset="0"/>
                </a:rPr>
                <a:t>Hãy nêu một số cách khai thác tự nhiên ở vùng </a:t>
              </a:r>
              <a:r>
                <a:rPr lang="en-US" sz="4400" b="1">
                  <a:latin typeface="Cambria" panose="02040503050406030204" pitchFamily="18" charset="0"/>
                  <a:ea typeface="Cambria" panose="02040503050406030204" pitchFamily="18" charset="0"/>
                </a:rPr>
                <a:t>Trung du và miền núi Bắc Bộ?</a:t>
              </a:r>
            </a:p>
          </p:txBody>
        </p:sp>
      </p:grpSp>
      <p:pic>
        <p:nvPicPr>
          <p:cNvPr id="5" name="图片 5">
            <a:extLst>
              <a:ext uri="{FF2B5EF4-FFF2-40B4-BE49-F238E27FC236}">
                <a16:creationId xmlns:a16="http://schemas.microsoft.com/office/drawing/2014/main" id="{125F31DA-408C-42F0-9C52-C465364AED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127"/>
          <a:stretch/>
        </p:blipFill>
        <p:spPr>
          <a:xfrm>
            <a:off x="1139876" y="3274798"/>
            <a:ext cx="5969738" cy="3583202"/>
          </a:xfrm>
          <a:prstGeom prst="rect">
            <a:avLst/>
          </a:prstGeom>
        </p:spPr>
      </p:pic>
    </p:spTree>
    <p:extLst>
      <p:ext uri="{BB962C8B-B14F-4D97-AF65-F5344CB8AC3E}">
        <p14:creationId xmlns:p14="http://schemas.microsoft.com/office/powerpoint/2010/main" val="20251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64" y="0"/>
            <a:ext cx="10343985" cy="5576785"/>
          </a:xfrm>
          <a:prstGeom prst="rect">
            <a:avLst/>
          </a:prstGeom>
        </p:spPr>
      </p:pic>
      <p:pic>
        <p:nvPicPr>
          <p:cNvPr id="3" name="Picture 2"/>
          <p:cNvPicPr>
            <a:picLocks noChangeAspect="1"/>
          </p:cNvPicPr>
          <p:nvPr/>
        </p:nvPicPr>
        <p:blipFill>
          <a:blip r:embed="rId3"/>
          <a:stretch>
            <a:fillRect/>
          </a:stretch>
        </p:blipFill>
        <p:spPr>
          <a:xfrm>
            <a:off x="3002529" y="1865029"/>
            <a:ext cx="6197404" cy="2393283"/>
          </a:xfrm>
          <a:prstGeom prst="rect">
            <a:avLst/>
          </a:prstGeom>
        </p:spPr>
      </p:pic>
    </p:spTree>
    <p:extLst>
      <p:ext uri="{BB962C8B-B14F-4D97-AF65-F5344CB8AC3E}">
        <p14:creationId xmlns:p14="http://schemas.microsoft.com/office/powerpoint/2010/main" val="42390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732" y="3696555"/>
            <a:ext cx="3161445" cy="31614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pic>
        <p:nvPicPr>
          <p:cNvPr id="4" name="Picture 3">
            <a:extLst>
              <a:ext uri="{FF2B5EF4-FFF2-40B4-BE49-F238E27FC236}">
                <a16:creationId xmlns:a16="http://schemas.microsoft.com/office/drawing/2014/main" id="{0911222D-685D-449E-C1D5-8215B6856909}"/>
              </a:ext>
            </a:extLst>
          </p:cNvPr>
          <p:cNvPicPr>
            <a:picLocks noChangeAspect="1"/>
          </p:cNvPicPr>
          <p:nvPr/>
        </p:nvPicPr>
        <p:blipFill>
          <a:blip r:embed="rId4"/>
          <a:stretch>
            <a:fillRect/>
          </a:stretch>
        </p:blipFill>
        <p:spPr>
          <a:xfrm>
            <a:off x="1511860" y="2223357"/>
            <a:ext cx="6187769" cy="2151584"/>
          </a:xfrm>
          <a:prstGeom prst="rect">
            <a:avLst/>
          </a:prstGeom>
        </p:spPr>
      </p:pic>
    </p:spTree>
    <p:extLst>
      <p:ext uri="{BB962C8B-B14F-4D97-AF65-F5344CB8AC3E}">
        <p14:creationId xmlns:p14="http://schemas.microsoft.com/office/powerpoint/2010/main" val="2818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pic>
        <p:nvPicPr>
          <p:cNvPr id="5" name="Picture 4" descr="A toy figurine holding a pineapple&#10;&#10;Description automatically generated with medium confidence">
            <a:extLst>
              <a:ext uri="{FF2B5EF4-FFF2-40B4-BE49-F238E27FC236}">
                <a16:creationId xmlns:a16="http://schemas.microsoft.com/office/drawing/2014/main" id="{B26C2527-580A-43C4-9BE6-F24685734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203" y="3156857"/>
            <a:ext cx="3701143" cy="3701143"/>
          </a:xfrm>
          <a:prstGeom prst="rect">
            <a:avLst/>
          </a:prstGeom>
        </p:spPr>
      </p:pic>
      <p:pic>
        <p:nvPicPr>
          <p:cNvPr id="6" name="Picture 5">
            <a:extLst>
              <a:ext uri="{FF2B5EF4-FFF2-40B4-BE49-F238E27FC236}">
                <a16:creationId xmlns:a16="http://schemas.microsoft.com/office/drawing/2014/main" id="{8EBB01FD-D3AB-E154-057D-FB5650C65B88}"/>
              </a:ext>
            </a:extLst>
          </p:cNvPr>
          <p:cNvPicPr>
            <a:picLocks noChangeAspect="1"/>
          </p:cNvPicPr>
          <p:nvPr/>
        </p:nvPicPr>
        <p:blipFill>
          <a:blip r:embed="rId4"/>
          <a:stretch>
            <a:fillRect/>
          </a:stretch>
        </p:blipFill>
        <p:spPr>
          <a:xfrm>
            <a:off x="1366569" y="2423662"/>
            <a:ext cx="6185651" cy="2101174"/>
          </a:xfrm>
          <a:prstGeom prst="rect">
            <a:avLst/>
          </a:prstGeom>
        </p:spPr>
      </p:pic>
    </p:spTree>
    <p:extLst>
      <p:ext uri="{BB962C8B-B14F-4D97-AF65-F5344CB8AC3E}">
        <p14:creationId xmlns:p14="http://schemas.microsoft.com/office/powerpoint/2010/main" val="4161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11176" y="3008921"/>
            <a:ext cx="4075856" cy="4075856"/>
          </a:xfrm>
          <a:prstGeom prst="rect">
            <a:avLst/>
          </a:prstGeom>
        </p:spPr>
      </p:pic>
      <p:pic>
        <p:nvPicPr>
          <p:cNvPr id="4" name="Picture 3" descr="A picture containing doll, toy&#10;&#10;Description automatically generated">
            <a:extLst>
              <a:ext uri="{FF2B5EF4-FFF2-40B4-BE49-F238E27FC236}">
                <a16:creationId xmlns:a16="http://schemas.microsoft.com/office/drawing/2014/main" id="{8B472C1B-9E99-49A1-AB6F-B7AFEC86C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63" y="3252689"/>
            <a:ext cx="2457907" cy="3588321"/>
          </a:xfrm>
          <a:prstGeom prst="rect">
            <a:avLst/>
          </a:prstGeom>
        </p:spPr>
      </p:pic>
      <p:pic>
        <p:nvPicPr>
          <p:cNvPr id="8" name="Picture 7"/>
          <p:cNvPicPr>
            <a:picLocks noChangeAspect="1"/>
          </p:cNvPicPr>
          <p:nvPr/>
        </p:nvPicPr>
        <p:blipFill>
          <a:blip r:embed="rId4"/>
          <a:stretch>
            <a:fillRect/>
          </a:stretch>
        </p:blipFill>
        <p:spPr>
          <a:xfrm>
            <a:off x="1372316" y="636107"/>
            <a:ext cx="7035394" cy="3895682"/>
          </a:xfrm>
          <a:prstGeom prst="rect">
            <a:avLst/>
          </a:prstGeom>
        </p:spPr>
      </p:pic>
    </p:spTree>
    <p:extLst>
      <p:ext uri="{BB962C8B-B14F-4D97-AF65-F5344CB8AC3E}">
        <p14:creationId xmlns:p14="http://schemas.microsoft.com/office/powerpoint/2010/main" val="29387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27777" y="514551"/>
            <a:ext cx="6379647"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3460" y="946455"/>
              <a:ext cx="10257401" cy="1354151"/>
            </a:xfrm>
            <a:prstGeom prst="rect">
              <a:avLst/>
            </a:prstGeom>
          </p:spPr>
          <p:txBody>
            <a:bodyPr wrap="square">
              <a:spAutoFit/>
            </a:bodyPr>
            <a:lstStyle/>
            <a:p>
              <a:pPr algn="ctr" defTabSz="609585">
                <a:spcBef>
                  <a:spcPct val="50000"/>
                </a:spcBef>
              </a:pPr>
              <a:r>
                <a:rPr lang="en-US" sz="4000" b="1" i="1">
                  <a:solidFill>
                    <a:srgbClr val="002060"/>
                  </a:solidFill>
                  <a:latin typeface="Cambria" panose="02040503050406030204" pitchFamily="18" charset="0"/>
                  <a:ea typeface="Cambria" panose="02040503050406030204" pitchFamily="18" charset="0"/>
                  <a:cs typeface="Times New Roman" pitchFamily="18" charset="0"/>
                </a:rPr>
                <a:t>a) Làm ruộng bậc thang</a:t>
              </a:r>
            </a:p>
          </p:txBody>
        </p:sp>
      </p:grpSp>
      <p:grpSp>
        <p:nvGrpSpPr>
          <p:cNvPr id="5" name="Group 4"/>
          <p:cNvGrpSpPr/>
          <p:nvPr/>
        </p:nvGrpSpPr>
        <p:grpSpPr>
          <a:xfrm>
            <a:off x="670601" y="1880476"/>
            <a:ext cx="10795975" cy="2836954"/>
            <a:chOff x="749449" y="875643"/>
            <a:chExt cx="10691167" cy="1569292"/>
          </a:xfrm>
        </p:grpSpPr>
        <p:sp>
          <p:nvSpPr>
            <p:cNvPr id="6" name="Rounded Rectangle 5"/>
            <p:cNvSpPr/>
            <p:nvPr/>
          </p:nvSpPr>
          <p:spPr>
            <a:xfrm>
              <a:off x="749449" y="875643"/>
              <a:ext cx="10691167" cy="1569292"/>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1413075"/>
            </a:xfrm>
            <a:prstGeom prst="rect">
              <a:avLst/>
            </a:prstGeom>
          </p:spPr>
          <p:txBody>
            <a:bodyPr wrap="square">
              <a:spAutoFit/>
            </a:bodyPr>
            <a:lstStyle/>
            <a:p>
              <a:pPr algn="just"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4, em hãy cho biết vai trò của ruộng bậc thang đối với đời sống và sản xuất của người dân khu vực miền núi Bắc Bộ.</a:t>
              </a:r>
            </a:p>
          </p:txBody>
        </p:sp>
      </p:grpSp>
    </p:spTree>
    <p:extLst>
      <p:ext uri="{BB962C8B-B14F-4D97-AF65-F5344CB8AC3E}">
        <p14:creationId xmlns:p14="http://schemas.microsoft.com/office/powerpoint/2010/main" val="3331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803137" y="3267667"/>
            <a:ext cx="4867964" cy="2874616"/>
          </a:xfrm>
          <a:prstGeom prst="rect">
            <a:avLst/>
          </a:prstGeom>
        </p:spPr>
      </p:pic>
      <p:sp>
        <p:nvSpPr>
          <p:cNvPr id="3" name="Rectangle 2"/>
          <p:cNvSpPr/>
          <p:nvPr/>
        </p:nvSpPr>
        <p:spPr>
          <a:xfrm>
            <a:off x="347472" y="3713102"/>
            <a:ext cx="6455665" cy="2862322"/>
          </a:xfrm>
          <a:prstGeom prst="rect">
            <a:avLst/>
          </a:prstGeom>
        </p:spPr>
        <p:txBody>
          <a:bodyPr wrap="square">
            <a:spAutoFit/>
          </a:bodyPr>
          <a:lstStyle/>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Đồng thời, vẻ đẹp của các khu ruộng bậc thang đã thu hút nhiều du khách, góp phần thúc đẩy hoạt động du lịch cho vùng.</a:t>
            </a:r>
          </a:p>
        </p:txBody>
      </p:sp>
      <p:sp>
        <p:nvSpPr>
          <p:cNvPr id="5" name="Rectangle 4"/>
          <p:cNvSpPr/>
          <p:nvPr/>
        </p:nvSpPr>
        <p:spPr>
          <a:xfrm>
            <a:off x="347472" y="350377"/>
            <a:ext cx="11402877" cy="3493264"/>
          </a:xfrm>
          <a:prstGeom prst="rect">
            <a:avLst/>
          </a:prstGeom>
        </p:spPr>
        <p:txBody>
          <a:bodyPr wrap="square">
            <a:spAutoFit/>
          </a:bodyPr>
          <a:lstStyle/>
          <a:p>
            <a:pPr algn="just" defTabSz="609585">
              <a:spcBef>
                <a:spcPts val="6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Để có thể trồng lúa nước trên dốc, người dân ở khu vực miền núi đã xẻ sườn núi thành những bậc phẳng, gọi là ruộng bậc thang</a:t>
            </a:r>
          </a:p>
          <a:p>
            <a:pPr algn="just" defTabSz="609585">
              <a:spcBef>
                <a:spcPts val="6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Làm ruộng bậc thang không chỉ giúp người dân đảm bảo nguồn lương thực mà còn hạn chế tình trạng phá rừng làm nương rẫy. </a:t>
            </a:r>
          </a:p>
        </p:txBody>
      </p:sp>
      <p:sp>
        <p:nvSpPr>
          <p:cNvPr id="6" name="TextBox 5"/>
          <p:cNvSpPr txBox="1"/>
          <p:nvPr/>
        </p:nvSpPr>
        <p:spPr>
          <a:xfrm>
            <a:off x="7320770" y="6059180"/>
            <a:ext cx="4253346" cy="646331"/>
          </a:xfrm>
          <a:prstGeom prst="rect">
            <a:avLst/>
          </a:prstGeom>
          <a:noFill/>
        </p:spPr>
        <p:txBody>
          <a:bodyPr wrap="square" rtlCol="0">
            <a:spAutoFit/>
          </a:bodyPr>
          <a:lstStyle/>
          <a:p>
            <a:pPr algn="ctr"/>
            <a:r>
              <a:rPr lang="en-US" b="1">
                <a:latin typeface="Cambria" panose="02040503050406030204" pitchFamily="18" charset="0"/>
                <a:ea typeface="Cambria" panose="02040503050406030204" pitchFamily="18" charset="0"/>
              </a:rPr>
              <a:t>Hình 4</a:t>
            </a:r>
            <a:r>
              <a:rPr lang="en-US">
                <a:latin typeface="Cambria" panose="02040503050406030204" pitchFamily="18" charset="0"/>
                <a:ea typeface="Cambria" panose="02040503050406030204" pitchFamily="18" charset="0"/>
              </a:rPr>
              <a:t>: Ruộng bậc thang ở Mù Cang Chải (tỉnh Yên Bái)</a:t>
            </a:r>
          </a:p>
        </p:txBody>
      </p:sp>
    </p:spTree>
    <p:extLst>
      <p:ext uri="{BB962C8B-B14F-4D97-AF65-F5344CB8AC3E}">
        <p14:creationId xmlns:p14="http://schemas.microsoft.com/office/powerpoint/2010/main" val="222551379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72" y="2624408"/>
            <a:ext cx="6203941" cy="4233591"/>
          </a:xfrm>
          <a:prstGeom prst="rect">
            <a:avLst/>
          </a:prstGeom>
        </p:spPr>
      </p:pic>
      <p:grpSp>
        <p:nvGrpSpPr>
          <p:cNvPr id="3" name="Group 2"/>
          <p:cNvGrpSpPr/>
          <p:nvPr/>
        </p:nvGrpSpPr>
        <p:grpSpPr>
          <a:xfrm>
            <a:off x="441777" y="412214"/>
            <a:ext cx="11331123" cy="2055210"/>
            <a:chOff x="891092" y="916590"/>
            <a:chExt cx="10531413" cy="3931515"/>
          </a:xfrm>
        </p:grpSpPr>
        <p:sp>
          <p:nvSpPr>
            <p:cNvPr id="4" name="Rounded Rectangle 3"/>
            <p:cNvSpPr/>
            <p:nvPr/>
          </p:nvSpPr>
          <p:spPr>
            <a:xfrm>
              <a:off x="891092" y="916590"/>
              <a:ext cx="10531413" cy="3931515"/>
            </a:xfrm>
            <a:prstGeom prst="roundRect">
              <a:avLst/>
            </a:prstGeom>
            <a:solidFill>
              <a:schemeClr val="accent6">
                <a:lumMod val="40000"/>
                <a:lumOff val="60000"/>
              </a:schemeClr>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23460" y="946455"/>
              <a:ext cx="10257401" cy="3709196"/>
            </a:xfrm>
            <a:prstGeom prst="rect">
              <a:avLst/>
            </a:prstGeom>
          </p:spPr>
          <p:txBody>
            <a:bodyPr wrap="square">
              <a:spAutoFit/>
            </a:bodyPr>
            <a:lstStyle/>
            <a:p>
              <a:pPr algn="just" defTabSz="609585">
                <a:spcBef>
                  <a:spcPct val="50000"/>
                </a:spcBef>
              </a:pPr>
              <a:r>
                <a:rPr lang="en-US" sz="4000" b="1">
                  <a:solidFill>
                    <a:srgbClr val="70AD47"/>
                  </a:solidFill>
                  <a:latin typeface="Times New Roman" pitchFamily="18" charset="0"/>
                  <a:cs typeface="Times New Roman" pitchFamily="18" charset="0"/>
                </a:rPr>
                <a:t>	</a:t>
              </a:r>
              <a:r>
                <a:rPr lang="en-US" sz="4000" b="1">
                  <a:solidFill>
                    <a:srgbClr val="002060"/>
                  </a:solidFill>
                  <a:latin typeface="Cambria" panose="02040503050406030204" pitchFamily="18" charset="0"/>
                  <a:ea typeface="Cambria" panose="02040503050406030204" pitchFamily="18" charset="0"/>
                  <a:cs typeface="Times New Roman" pitchFamily="18" charset="0"/>
                </a:rPr>
                <a:t> Hãy cho biết vai trò của ruộng bậc thang đối với đời sống và sản xuất của người dân khu vực miền núi Bắc Bộ.</a:t>
              </a:r>
              <a:endParaRPr lang="en-US" sz="4000" b="1">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423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172" y="459133"/>
            <a:ext cx="11029787" cy="1300394"/>
            <a:chOff x="891092" y="916590"/>
            <a:chExt cx="10531413" cy="1444830"/>
          </a:xfrm>
        </p:grpSpPr>
        <p:sp>
          <p:nvSpPr>
            <p:cNvPr id="6" name="Rounded Rectangle 5"/>
            <p:cNvSpPr/>
            <p:nvPr/>
          </p:nvSpPr>
          <p:spPr>
            <a:xfrm>
              <a:off x="891092" y="916590"/>
              <a:ext cx="10531413" cy="1444830"/>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1092" y="946454"/>
              <a:ext cx="10389770" cy="1333650"/>
            </a:xfrm>
            <a:prstGeom prst="rect">
              <a:avLst/>
            </a:prstGeom>
          </p:spPr>
          <p:txBody>
            <a:bodyPr wrap="square">
              <a:spAutoFit/>
            </a:bodyPr>
            <a:lstStyle/>
            <a:p>
              <a:pPr algn="ctr" defTabSz="609585">
                <a:spcBef>
                  <a:spcPct val="500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Vai trò của ruộng bậc thang đối với đời sống và sản xuất của người dân khu vực miền núi Bắc Bộ là:</a:t>
              </a:r>
            </a:p>
          </p:txBody>
        </p:sp>
      </p:grpSp>
      <p:grpSp>
        <p:nvGrpSpPr>
          <p:cNvPr id="8" name="Group 7"/>
          <p:cNvGrpSpPr/>
          <p:nvPr/>
        </p:nvGrpSpPr>
        <p:grpSpPr>
          <a:xfrm>
            <a:off x="679638" y="2212983"/>
            <a:ext cx="10795975" cy="3536651"/>
            <a:chOff x="749449" y="875642"/>
            <a:chExt cx="10691167" cy="1956337"/>
          </a:xfrm>
        </p:grpSpPr>
        <p:sp>
          <p:nvSpPr>
            <p:cNvPr id="9" name="Rounded Rectangle 8"/>
            <p:cNvSpPr/>
            <p:nvPr/>
          </p:nvSpPr>
          <p:spPr>
            <a:xfrm>
              <a:off x="749449" y="875642"/>
              <a:ext cx="10691167" cy="1956337"/>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1933" y="946455"/>
              <a:ext cx="10298929" cy="1838700"/>
            </a:xfrm>
            <a:prstGeom prst="rect">
              <a:avLst/>
            </a:prstGeom>
          </p:spPr>
          <p:txBody>
            <a:bodyPr wrap="square">
              <a:spAutoFit/>
            </a:bodyPr>
            <a:lstStyle/>
            <a:p>
              <a:pPr algn="just">
                <a:spcBef>
                  <a:spcPts val="600"/>
                </a:spcBef>
              </a:pPr>
              <a:r>
                <a:rPr lang="vi-VN" sz="4000" b="1" i="1">
                  <a:solidFill>
                    <a:srgbClr val="002060"/>
                  </a:solidFill>
                  <a:latin typeface="Cambria" panose="02040503050406030204" pitchFamily="18" charset="0"/>
                  <a:ea typeface="Cambria" panose="02040503050406030204" pitchFamily="18" charset="0"/>
                </a:rPr>
                <a:t>- Trồng lúa nước, giúp đảm bảo nguồn lương thực cho người dân.</a:t>
              </a:r>
              <a:endParaRPr lang="en-US" sz="4000" b="1">
                <a:solidFill>
                  <a:srgbClr val="002060"/>
                </a:solidFill>
                <a:latin typeface="Cambria" panose="02040503050406030204" pitchFamily="18" charset="0"/>
                <a:ea typeface="Cambria" panose="02040503050406030204" pitchFamily="18" charset="0"/>
              </a:endParaRPr>
            </a:p>
            <a:p>
              <a:pPr algn="just">
                <a:spcBef>
                  <a:spcPts val="600"/>
                </a:spcBef>
              </a:pPr>
              <a:r>
                <a:rPr lang="vi-VN" sz="4000" b="1" i="1">
                  <a:solidFill>
                    <a:srgbClr val="002060"/>
                  </a:solidFill>
                  <a:latin typeface="Cambria" panose="02040503050406030204" pitchFamily="18" charset="0"/>
                  <a:ea typeface="Cambria" panose="02040503050406030204" pitchFamily="18" charset="0"/>
                </a:rPr>
                <a:t>- Hạn chế tình trạng phá rừng làm nương rẫy.</a:t>
              </a:r>
              <a:endParaRPr lang="en-US" sz="4000" b="1">
                <a:solidFill>
                  <a:srgbClr val="002060"/>
                </a:solidFill>
                <a:latin typeface="Cambria" panose="02040503050406030204" pitchFamily="18" charset="0"/>
                <a:ea typeface="Cambria" panose="02040503050406030204" pitchFamily="18" charset="0"/>
              </a:endParaRPr>
            </a:p>
            <a:p>
              <a:pPr algn="just">
                <a:spcBef>
                  <a:spcPts val="600"/>
                </a:spcBef>
              </a:pPr>
              <a:r>
                <a:rPr lang="vi-VN" sz="4000" b="1" i="1">
                  <a:solidFill>
                    <a:srgbClr val="002060"/>
                  </a:solidFill>
                  <a:latin typeface="Cambria" panose="02040503050406030204" pitchFamily="18" charset="0"/>
                  <a:ea typeface="Cambria" panose="02040503050406030204" pitchFamily="18" charset="0"/>
                </a:rPr>
                <a:t>- Thúc đẩy hoạt động du lịch của vùng.</a:t>
              </a:r>
              <a:endParaRPr lang="en-US" sz="7200" b="1">
                <a:solidFill>
                  <a:srgbClr val="002060"/>
                </a:solidFill>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26399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TotalTime>
  <Words>996</Words>
  <Application>Microsoft Office PowerPoint</Application>
  <PresentationFormat>Widescreen</PresentationFormat>
  <Paragraphs>51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Times New Roman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HH</cp:lastModifiedBy>
  <cp:revision>37</cp:revision>
  <dcterms:created xsi:type="dcterms:W3CDTF">2023-09-02T22:22:47Z</dcterms:created>
  <dcterms:modified xsi:type="dcterms:W3CDTF">2023-10-18T06:29:59Z</dcterms:modified>
</cp:coreProperties>
</file>