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745" r:id="rId2"/>
    <p:sldId id="746" r:id="rId3"/>
    <p:sldId id="356" r:id="rId4"/>
    <p:sldId id="757" r:id="rId5"/>
    <p:sldId id="758" r:id="rId6"/>
    <p:sldId id="332" r:id="rId7"/>
    <p:sldId id="759" r:id="rId8"/>
    <p:sldId id="768" r:id="rId9"/>
    <p:sldId id="769" r:id="rId10"/>
    <p:sldId id="763" r:id="rId11"/>
    <p:sldId id="738" r:id="rId12"/>
    <p:sldId id="770" r:id="rId13"/>
    <p:sldId id="314" r:id="rId14"/>
    <p:sldId id="772" r:id="rId15"/>
    <p:sldId id="773" r:id="rId16"/>
    <p:sldId id="264" r:id="rId17"/>
    <p:sldId id="294" r:id="rId18"/>
    <p:sldId id="269" r:id="rId19"/>
    <p:sldId id="295" r:id="rId20"/>
    <p:sldId id="296" r:id="rId21"/>
    <p:sldId id="297" r:id="rId22"/>
    <p:sldId id="288" r:id="rId23"/>
    <p:sldId id="298" r:id="rId24"/>
    <p:sldId id="275" r:id="rId25"/>
    <p:sldId id="265" r:id="rId26"/>
    <p:sldId id="29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7D3C3F-176A-4B3C-A693-54B2D000112C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11C725-4446-4E29-8478-777017BF4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608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320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0761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701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0380E-69B7-4BAB-96B3-1CCF930AD6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2BD3EF-CE3E-4779-B9B7-DDAA0DDAE1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AF07B0-C706-4AB0-A276-2CCD3972A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E6CBE-A8D3-4371-947F-0DC7C7EF2150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D14596-53DB-4C10-AFD9-C5122F890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42F8D-D326-4C54-9D31-F82D8EDA8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32849-1D16-4012-A718-F8678A696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549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345A2-C73C-4DBB-A581-E7FB1953B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84854C-F052-4FF6-8ABD-7345C187D9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EF48C-2C30-4D36-B129-4A82F70F9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E6CBE-A8D3-4371-947F-0DC7C7EF2150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3C140-E65E-45F8-ABEE-EF65BFBAF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E3C0CB-FE35-4178-AAC8-691A52D04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32849-1D16-4012-A718-F8678A696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91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1442FA-6E47-49AA-A794-461C7AF4EE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330745-E86D-407D-8302-518A3A9CD4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7846C-C245-4FCB-B353-3B68C9043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E6CBE-A8D3-4371-947F-0DC7C7EF2150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066CF-33F9-42CE-9818-E4C9996DE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3CCE1-310A-423F-8118-5F88A24CD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32849-1D16-4012-A718-F8678A696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92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39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FC202-4235-4B6E-94DD-86A1000EA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B787F-3B21-4389-9B81-1AE4438233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226F3-E36B-486E-9DA9-B1FFE28BF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E6CBE-A8D3-4371-947F-0DC7C7EF2150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C409F-FB51-447A-AD99-06051BBC0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82412-5426-4296-B527-3EB2A1BC2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32849-1D16-4012-A718-F8678A696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338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5090E-8936-4C41-B7EB-997825026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0F34CF-70CD-432D-A4BE-A59277DB76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80D5E-81DA-4808-823A-4654B0614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E6CBE-A8D3-4371-947F-0DC7C7EF2150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A6E807-3D2E-4F81-A518-E3B1998B5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9E7A9C-34A9-4E35-B1D6-8CA270B31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32849-1D16-4012-A718-F8678A696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41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9DEF6-5337-4F13-A41C-38F9B46A8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46281-07DB-473F-8F81-05F7558AE1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25D6F4-930C-4335-B3F2-752B96F0A2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89DD8C-35C2-4E76-A1BE-7DF658730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E6CBE-A8D3-4371-947F-0DC7C7EF2150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3FDED1-018C-483A-B9E2-E4F125039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413B1D-3A64-4781-9614-A9B5DA12D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32849-1D16-4012-A718-F8678A696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72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A5FB4-297B-448E-A85E-1AB6BC264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10E87D-C073-4803-BAA0-9CF96C0FF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2D5DF7-F77F-4978-8675-5532631088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25DCE4-4C28-4C34-A471-50C2874530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396D63-64DB-4130-A135-EA288064F9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2FE406-A062-4951-A3BE-8BABEFEED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E6CBE-A8D3-4371-947F-0DC7C7EF2150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86E7BB-507C-4673-91C2-0CC924B16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C23809-32BF-4946-9351-6FE482D35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32849-1D16-4012-A718-F8678A696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483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09A04-6313-4F0E-944B-7E634DB3D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EF7F3C-CE92-47E6-9F5E-7E29F36F0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E6CBE-A8D3-4371-947F-0DC7C7EF2150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049881-E008-4E77-A81E-F8636B932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8D0200-C026-436F-926D-AB4DFEACF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32849-1D16-4012-A718-F8678A696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016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E98B90-F1F9-4936-A66C-CA672B7C3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E6CBE-A8D3-4371-947F-0DC7C7EF2150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E92B77-F6A1-4DA6-B915-90815FA11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AAB14A-B7BD-4DBE-BE1A-D13887D56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32849-1D16-4012-A718-F8678A696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55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4AA20-7BA3-473E-BCA0-1188EE734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4B00B-FE22-4BB4-8985-B05C7248C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E86E8A-4700-4675-82FC-0A1ADFF5CF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BCFB0D-6222-4A63-B3B0-1D9C0A9D5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E6CBE-A8D3-4371-947F-0DC7C7EF2150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D3B040-C97B-4C61-AA07-46C84F37F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846669-C958-452A-A809-52BED809B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32849-1D16-4012-A718-F8678A696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5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162AD-0F76-47D9-B7A0-6A8273ECA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A18B35-6C8C-4250-8D73-88737C45C9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0CDFB5-856C-497D-B03C-2EEE3C37DA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82114D-7D3F-4ADE-8AC2-D2DB25A07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E6CBE-A8D3-4371-947F-0DC7C7EF2150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80F7E8-197E-4819-9C84-BC45337CE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69E663-C127-4458-ABBD-922B15D98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32849-1D16-4012-A718-F8678A696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59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2E5CAB-AC42-4697-9390-E943998FC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05B71F-A252-472F-B391-14F841B81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D3442-7B68-491D-B728-65A971AC0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E6CBE-A8D3-4371-947F-0DC7C7EF2150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5EC0F7-9699-41DE-8183-7DBAD6DD3E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53675-596D-4F98-AAD8-45357E96EE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32849-1D16-4012-A718-F8678A696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949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hdphoto" Target="../media/hdphoto5.wdp"/><Relationship Id="rId7" Type="http://schemas.openxmlformats.org/officeDocument/2006/relationships/image" Target="../media/image49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svg"/><Relationship Id="rId3" Type="http://schemas.openxmlformats.org/officeDocument/2006/relationships/image" Target="../media/image55.jpeg"/><Relationship Id="rId7" Type="http://schemas.openxmlformats.org/officeDocument/2006/relationships/image" Target="../media/image59.sv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svg"/><Relationship Id="rId5" Type="http://schemas.openxmlformats.org/officeDocument/2006/relationships/image" Target="../media/image57.sv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svg"/><Relationship Id="rId14" Type="http://schemas.openxmlformats.org/officeDocument/2006/relationships/image" Target="../media/image40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hdphoto" Target="../media/hdphoto5.wdp"/><Relationship Id="rId7" Type="http://schemas.openxmlformats.org/officeDocument/2006/relationships/image" Target="../media/image49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10" Type="http://schemas.openxmlformats.org/officeDocument/2006/relationships/image" Target="../media/image66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72.png"/><Relationship Id="rId5" Type="http://schemas.openxmlformats.org/officeDocument/2006/relationships/image" Target="../media/image69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microsoft.com/office/2007/relationships/hdphoto" Target="../media/hdphoto14.wdp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69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g"/><Relationship Id="rId1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5280EFAA-BA98-4F89-A0DA-896FEC1E8B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r="2969"/>
          <a:stretch/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9512F3A2-2E76-4B91-A52F-1ECFF7D09F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5"/>
          <a:stretch/>
        </p:blipFill>
        <p:spPr>
          <a:xfrm>
            <a:off x="883599" y="273050"/>
            <a:ext cx="10424802" cy="6311900"/>
          </a:xfrm>
          <a:prstGeom prst="rect">
            <a:avLst/>
          </a:prstGeom>
        </p:spPr>
      </p:pic>
      <p:pic>
        <p:nvPicPr>
          <p:cNvPr id="4" name="图片 30">
            <a:extLst>
              <a:ext uri="{FF2B5EF4-FFF2-40B4-BE49-F238E27FC236}">
                <a16:creationId xmlns:a16="http://schemas.microsoft.com/office/drawing/2014/main" id="{9000342A-A045-4F46-81ED-13168E1190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6" t="63692" r="-1198" b="22414"/>
          <a:stretch/>
        </p:blipFill>
        <p:spPr>
          <a:xfrm>
            <a:off x="5842000" y="3432997"/>
            <a:ext cx="3771900" cy="1028700"/>
          </a:xfrm>
          <a:custGeom>
            <a:avLst/>
            <a:gdLst>
              <a:gd name="connsiteX0" fmla="*/ 3683182 w 3771900"/>
              <a:gd name="connsiteY0" fmla="*/ 0 h 1028700"/>
              <a:gd name="connsiteX1" fmla="*/ 3771900 w 3771900"/>
              <a:gd name="connsiteY1" fmla="*/ 0 h 1028700"/>
              <a:gd name="connsiteX2" fmla="*/ 3771900 w 3771900"/>
              <a:gd name="connsiteY2" fmla="*/ 1028700 h 1028700"/>
              <a:gd name="connsiteX3" fmla="*/ 0 w 3771900"/>
              <a:gd name="connsiteY3" fmla="*/ 1028700 h 1028700"/>
              <a:gd name="connsiteX4" fmla="*/ 0 w 3771900"/>
              <a:gd name="connsiteY4" fmla="*/ 914400 h 1028700"/>
              <a:gd name="connsiteX5" fmla="*/ 3683182 w 3771900"/>
              <a:gd name="connsiteY5" fmla="*/ 914400 h 1028700"/>
              <a:gd name="connsiteX6" fmla="*/ 3683182 w 3771900"/>
              <a:gd name="connsiteY6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1900" h="1028700">
                <a:moveTo>
                  <a:pt x="3683182" y="0"/>
                </a:moveTo>
                <a:lnTo>
                  <a:pt x="3771900" y="0"/>
                </a:lnTo>
                <a:lnTo>
                  <a:pt x="3771900" y="1028700"/>
                </a:lnTo>
                <a:lnTo>
                  <a:pt x="0" y="1028700"/>
                </a:lnTo>
                <a:lnTo>
                  <a:pt x="0" y="914400"/>
                </a:lnTo>
                <a:lnTo>
                  <a:pt x="3683182" y="914400"/>
                </a:lnTo>
                <a:lnTo>
                  <a:pt x="3683182" y="0"/>
                </a:lnTo>
                <a:close/>
              </a:path>
            </a:pathLst>
          </a:cu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" name="图片 19">
            <a:extLst>
              <a:ext uri="{FF2B5EF4-FFF2-40B4-BE49-F238E27FC236}">
                <a16:creationId xmlns:a16="http://schemas.microsoft.com/office/drawing/2014/main" id="{12E5A3E9-2099-4F69-B6D2-3F88469E62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6434">
            <a:off x="9684175" y="267537"/>
            <a:ext cx="2084414" cy="2084414"/>
          </a:xfrm>
          <a:prstGeom prst="rect">
            <a:avLst/>
          </a:prstGeom>
        </p:spPr>
      </p:pic>
      <p:pic>
        <p:nvPicPr>
          <p:cNvPr id="6" name="图片 46">
            <a:extLst>
              <a:ext uri="{FF2B5EF4-FFF2-40B4-BE49-F238E27FC236}">
                <a16:creationId xmlns:a16="http://schemas.microsoft.com/office/drawing/2014/main" id="{1325A9C4-E106-4C06-8F77-4A69B1AF0A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" t="11698" r="55340" b="66795"/>
          <a:stretch>
            <a:fillRect/>
          </a:stretch>
        </p:blipFill>
        <p:spPr>
          <a:xfrm>
            <a:off x="10233099" y="3256681"/>
            <a:ext cx="1635365" cy="883698"/>
          </a:xfrm>
          <a:custGeom>
            <a:avLst/>
            <a:gdLst>
              <a:gd name="connsiteX0" fmla="*/ 0 w 1950708"/>
              <a:gd name="connsiteY0" fmla="*/ 0 h 1054100"/>
              <a:gd name="connsiteX1" fmla="*/ 1950708 w 1950708"/>
              <a:gd name="connsiteY1" fmla="*/ 0 h 1054100"/>
              <a:gd name="connsiteX2" fmla="*/ 1950708 w 1950708"/>
              <a:gd name="connsiteY2" fmla="*/ 1054100 h 1054100"/>
              <a:gd name="connsiteX3" fmla="*/ 0 w 1950708"/>
              <a:gd name="connsiteY3" fmla="*/ 1054100 h 1054100"/>
              <a:gd name="connsiteX4" fmla="*/ 0 w 1950708"/>
              <a:gd name="connsiteY4" fmla="*/ 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0708" h="1054100">
                <a:moveTo>
                  <a:pt x="0" y="0"/>
                </a:moveTo>
                <a:lnTo>
                  <a:pt x="1950708" y="0"/>
                </a:lnTo>
                <a:lnTo>
                  <a:pt x="1950708" y="1054100"/>
                </a:lnTo>
                <a:lnTo>
                  <a:pt x="0" y="10541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图片 51">
            <a:extLst>
              <a:ext uri="{FF2B5EF4-FFF2-40B4-BE49-F238E27FC236}">
                <a16:creationId xmlns:a16="http://schemas.microsoft.com/office/drawing/2014/main" id="{614A7971-49E5-4DEE-865D-9BF857A269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825" y="2428569"/>
            <a:ext cx="5051094" cy="5051094"/>
          </a:xfrm>
          <a:prstGeom prst="rect">
            <a:avLst/>
          </a:prstGeom>
        </p:spPr>
      </p:pic>
      <p:pic>
        <p:nvPicPr>
          <p:cNvPr id="8" name="图片 59">
            <a:extLst>
              <a:ext uri="{FF2B5EF4-FFF2-40B4-BE49-F238E27FC236}">
                <a16:creationId xmlns:a16="http://schemas.microsoft.com/office/drawing/2014/main" id="{2DB0F56E-7A9D-4BC7-9DA2-9D6B58ACDE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992" y="5895930"/>
            <a:ext cx="2324100" cy="961344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B7333CFD-DAE7-4732-9513-52D28D8C37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5" y="1948734"/>
            <a:ext cx="4909266" cy="4909266"/>
          </a:xfrm>
          <a:prstGeom prst="rect">
            <a:avLst/>
          </a:prstGeom>
        </p:spPr>
      </p:pic>
      <p:sp>
        <p:nvSpPr>
          <p:cNvPr id="11" name="文本框 15">
            <a:extLst>
              <a:ext uri="{FF2B5EF4-FFF2-40B4-BE49-F238E27FC236}">
                <a16:creationId xmlns:a16="http://schemas.microsoft.com/office/drawing/2014/main" id="{672D1DBF-E920-4B3F-8AD1-09054CE1AA8E}"/>
              </a:ext>
            </a:extLst>
          </p:cNvPr>
          <p:cNvSpPr txBox="1"/>
          <p:nvPr/>
        </p:nvSpPr>
        <p:spPr>
          <a:xfrm>
            <a:off x="1826451" y="7354215"/>
            <a:ext cx="761918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sng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cs"/>
                <a:sym typeface="+mn-ea"/>
              </a:rPr>
              <a:t>Chủ</a:t>
            </a:r>
            <a:r>
              <a:rPr kumimoji="0" lang="en-US" altLang="zh-CN" sz="6600" b="1" i="0" u="sng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cs"/>
                <a:sym typeface="+mn-ea"/>
              </a:rPr>
              <a:t> đề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ea"/>
                <a:sym typeface="+mn-ea"/>
              </a:rPr>
              <a:t>AN TOÀN TRONG CUỘC SỐNG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ea"/>
                <a:sym typeface="+mn-ea"/>
              </a:rPr>
              <a:t>TUẦN 5</a:t>
            </a:r>
            <a:endParaRPr kumimoji="0" lang="zh-CN" altLang="en-US" sz="6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rgbClr val="FB9711"/>
                </a:outerShdw>
              </a:effectLst>
              <a:uLnTx/>
              <a:uFillTx/>
              <a:latin typeface="#9Slide07 SVNAdam Gorry" panose="02040603050506020204" pitchFamily="18" charset="0"/>
              <a:ea typeface="字魂162号-元气酪酪体" panose="00000500000000000000" pitchFamily="2" charset="-122"/>
              <a:cs typeface="+mn-ea"/>
              <a:sym typeface="+mn-ea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2280F71-494C-7A5E-8E22-5AB91BC702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15870" y="1282780"/>
            <a:ext cx="5779509" cy="1072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A2992A-CB35-5323-F1FC-C81FAB8542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22287" y="2353349"/>
            <a:ext cx="7242676" cy="20179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C8FEDE-2113-6E49-0F96-68A036A460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750659">
            <a:off x="1713640" y="1647011"/>
            <a:ext cx="224961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1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410654" y="131479"/>
            <a:ext cx="11781346" cy="6595041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165D75AA-A150-42F3-8AC8-24732F0CD14B}"/>
              </a:ext>
            </a:extLst>
          </p:cNvPr>
          <p:cNvGrpSpPr/>
          <p:nvPr/>
        </p:nvGrpSpPr>
        <p:grpSpPr>
          <a:xfrm>
            <a:off x="1140178" y="1744822"/>
            <a:ext cx="9960347" cy="3789203"/>
            <a:chOff x="1267946" y="1590457"/>
            <a:chExt cx="9960347" cy="2325311"/>
          </a:xfrm>
        </p:grpSpPr>
        <p:sp>
          <p:nvSpPr>
            <p:cNvPr id="35" name="矩形 10">
              <a:extLst>
                <a:ext uri="{FF2B5EF4-FFF2-40B4-BE49-F238E27FC236}">
                  <a16:creationId xmlns:a16="http://schemas.microsoft.com/office/drawing/2014/main" id="{05D0F0E4-212F-4557-8E70-F76B3F60CB0C}"/>
                </a:ext>
              </a:extLst>
            </p:cNvPr>
            <p:cNvSpPr/>
            <p:nvPr/>
          </p:nvSpPr>
          <p:spPr>
            <a:xfrm>
              <a:off x="1267946" y="1610430"/>
              <a:ext cx="9960347" cy="2305338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noFill/>
            <a:ln w="28575">
              <a:solidFill>
                <a:srgbClr val="CB0F95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64号-萌趣软糖体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C4D3F82-B7DE-429C-81B4-A28819167108}"/>
                </a:ext>
              </a:extLst>
            </p:cNvPr>
            <p:cNvSpPr txBox="1"/>
            <p:nvPr/>
          </p:nvSpPr>
          <p:spPr>
            <a:xfrm>
              <a:off x="1547828" y="1590457"/>
              <a:ext cx="9231678" cy="2220236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Phân loại sự vật, sự việc, hiện tượng cần dựa theo một tiêu chí nhất định.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Với các hoạt động hằng ngày, dù em lựa chọn phân loại theo cách nào cũng cần quan tâm đủ các thông tin: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Công việc cần thực hiện.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Thời điểm và thời gian cần thiết để thực hiện.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Địa điểm thực hiện.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CF940F5-D0AB-6C37-E38E-E721FA92C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131" y="551269"/>
            <a:ext cx="836443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937C60-D3A4-6A4D-3CE1-B371B2013B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70391" y="1624507"/>
            <a:ext cx="5413717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82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7">
            <a:extLst>
              <a:ext uri="{FF2B5EF4-FFF2-40B4-BE49-F238E27FC236}">
                <a16:creationId xmlns:a16="http://schemas.microsoft.com/office/drawing/2014/main" id="{B9DD474D-7516-4C04-8A33-A7BE544131AB}"/>
              </a:ext>
            </a:extLst>
          </p:cNvPr>
          <p:cNvSpPr/>
          <p:nvPr userDrawn="1"/>
        </p:nvSpPr>
        <p:spPr>
          <a:xfrm>
            <a:off x="447040" y="426720"/>
            <a:ext cx="11298555" cy="6004560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64号-萌趣软糖体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7D4B82A-80FF-9E79-9C58-2D529973392E}"/>
              </a:ext>
            </a:extLst>
          </p:cNvPr>
          <p:cNvSpPr/>
          <p:nvPr/>
        </p:nvSpPr>
        <p:spPr>
          <a:xfrm>
            <a:off x="336357" y="173599"/>
            <a:ext cx="11560367" cy="1392742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342900" lvl="0" indent="-342900" algn="just" defTabSz="914411">
              <a:buFont typeface="Arial" panose="020B0604020202020204" pitchFamily="34" charset="0"/>
              <a:buChar char="•"/>
              <a:defRPr/>
            </a:pP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Lựa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chọn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một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tiêu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chí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phân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loại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để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thực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hành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vẽ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sơ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đồ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tư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duy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về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thời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gian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biểu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.</a:t>
            </a:r>
          </a:p>
          <a:p>
            <a:pPr marL="342900" lvl="0" indent="-342900" algn="just" defTabSz="914411">
              <a:buFont typeface="Arial" panose="020B0604020202020204" pitchFamily="34" charset="0"/>
              <a:buChar char="•"/>
              <a:defRPr/>
            </a:pP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Đánh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số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thứ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tự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công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việc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hoặc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ghi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thời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gian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thực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hiện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công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việc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trên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các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nhánh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của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sơ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đồ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tư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duy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ấy</a:t>
            </a:r>
            <a:endParaRPr lang="vi-VN" sz="2400" b="1" kern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宋体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60C132-EB68-CF28-75FA-4367CD9F5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387" y="1657349"/>
            <a:ext cx="8321339" cy="3648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88EF06-95E2-6F41-58C0-45D8D9CB76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342" y="4415840"/>
            <a:ext cx="2974227" cy="1507485"/>
          </a:xfrm>
          <a:prstGeom prst="rect">
            <a:avLst/>
          </a:prstGeom>
        </p:spPr>
      </p:pic>
      <p:sp>
        <p:nvSpPr>
          <p:cNvPr id="17" name="Rounded Rectangle 304">
            <a:extLst>
              <a:ext uri="{FF2B5EF4-FFF2-40B4-BE49-F238E27FC236}">
                <a16:creationId xmlns:a16="http://schemas.microsoft.com/office/drawing/2014/main" id="{24BC9EBD-4C52-FCCD-FE8E-B0DA2B1B84BA}"/>
              </a:ext>
            </a:extLst>
          </p:cNvPr>
          <p:cNvSpPr/>
          <p:nvPr/>
        </p:nvSpPr>
        <p:spPr>
          <a:xfrm>
            <a:off x="4270735" y="6009811"/>
            <a:ext cx="3689443" cy="57888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Làm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việc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nhóm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4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91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7722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372" y="4027175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199291" y="208617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198650" y="4130637"/>
            <a:ext cx="2474279" cy="2703377"/>
          </a:xfrm>
          <a:prstGeom prst="rect">
            <a:avLst/>
          </a:prstGeom>
        </p:spPr>
      </p:pic>
      <p:pic>
        <p:nvPicPr>
          <p:cNvPr id="540" name="Picture 539">
            <a:extLst>
              <a:ext uri="{FF2B5EF4-FFF2-40B4-BE49-F238E27FC236}">
                <a16:creationId xmlns:a16="http://schemas.microsoft.com/office/drawing/2014/main" id="{D99B0A98-5325-4C36-B95C-320B7E1D442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42577" y="1562698"/>
            <a:ext cx="6354496" cy="85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0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EB4F20-E6F2-A5D3-EB97-05FD207603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32285" y="1713273"/>
            <a:ext cx="556613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emium Vector | Happy cute kid girl ready to go to school | Cute kids, Kids  cartoon characters, Cute bear drawings">
            <a:extLst>
              <a:ext uri="{FF2B5EF4-FFF2-40B4-BE49-F238E27FC236}">
                <a16:creationId xmlns:a16="http://schemas.microsoft.com/office/drawing/2014/main" id="{233EEDF7-B4EA-F6F2-4C21-22B6F4B75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2812" y1="25399" x2="45048" y2="33546"/>
                        <a14:foregroundMark x1="54153" y1="24920" x2="57508" y2="33546"/>
                        <a14:foregroundMark x1="58786" y1="23003" x2="55751" y2="29712"/>
                        <a14:foregroundMark x1="38658" y1="88818" x2="38658" y2="88818"/>
                        <a14:foregroundMark x1="57987" y1="89936" x2="57987" y2="89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3770" y="2839268"/>
            <a:ext cx="4117612" cy="411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531432-27EF-4BC0-9E74-222AF984A965}"/>
              </a:ext>
            </a:extLst>
          </p:cNvPr>
          <p:cNvSpPr txBox="1"/>
          <p:nvPr/>
        </p:nvSpPr>
        <p:spPr>
          <a:xfrm>
            <a:off x="1789021" y="995589"/>
            <a:ext cx="765717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1744">
              <a:defRPr/>
            </a:pPr>
            <a:r>
              <a:rPr lang="en-US" sz="3600" b="1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3600" b="1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ề nhà</a:t>
            </a:r>
            <a:r>
              <a:rPr lang="en-US" sz="3600" b="1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3600" b="1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ùng với người thân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</a:t>
            </a:r>
            <a:r>
              <a:rPr lang="vi-VN" sz="3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hực hành thời gian biểu mà mình đã xây dựng bằng sơ đồ tư duy và áp dụng thêm vào những công việc khác nữa.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36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9AEFEE2-D743-8F05-2EB6-EF8DDC248E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6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9017369" y="2406875"/>
            <a:ext cx="3572177" cy="4566960"/>
          </a:xfrm>
          <a:prstGeom prst="rect">
            <a:avLst/>
          </a:prstGeom>
        </p:spPr>
      </p:pic>
      <p:pic>
        <p:nvPicPr>
          <p:cNvPr id="28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-190791" y="2454899"/>
            <a:ext cx="3232443" cy="4588374"/>
          </a:xfrm>
          <a:prstGeom prst="rect">
            <a:avLst/>
          </a:prstGeom>
        </p:spPr>
      </p:pic>
      <p:pic>
        <p:nvPicPr>
          <p:cNvPr id="30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89354" y="2586007"/>
            <a:ext cx="4124118" cy="4457266"/>
          </a:xfrm>
          <a:prstGeom prst="rect">
            <a:avLst/>
          </a:prstGeom>
        </p:spPr>
      </p:pic>
      <p:pic>
        <p:nvPicPr>
          <p:cNvPr id="3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346804" y="2705455"/>
            <a:ext cx="3538131" cy="46158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530DBE-C30F-D294-9625-3531777A09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25132" y="442653"/>
            <a:ext cx="12004064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15">
            <a:extLst>
              <a:ext uri="{FF2B5EF4-FFF2-40B4-BE49-F238E27FC236}">
                <a16:creationId xmlns:a16="http://schemas.microsoft.com/office/drawing/2014/main" id="{3DB47CC7-60E4-18A1-B895-A05B4BAA76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EC6A7A0B-FADF-ACF6-3470-AF6F6F326A7C}"/>
              </a:ext>
            </a:extLst>
          </p:cNvPr>
          <p:cNvSpPr/>
          <p:nvPr/>
        </p:nvSpPr>
        <p:spPr>
          <a:xfrm>
            <a:off x="289334" y="2093372"/>
            <a:ext cx="7573642" cy="4017042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5362AD-22A2-7516-2E33-C9BC06BB9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770" y="245296"/>
            <a:ext cx="1204674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4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FC47C5-A023-A062-9890-8A8F75DC8A75}"/>
              </a:ext>
            </a:extLst>
          </p:cNvPr>
          <p:cNvSpPr/>
          <p:nvPr/>
        </p:nvSpPr>
        <p:spPr>
          <a:xfrm>
            <a:off x="3377240" y="67000"/>
            <a:ext cx="5133373" cy="197278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Phần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việc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ban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sự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lớp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B1F2EE-F8FD-75F5-5DC5-711C7703A776}"/>
              </a:ext>
            </a:extLst>
          </p:cNvPr>
          <p:cNvSpPr txBox="1"/>
          <p:nvPr/>
        </p:nvSpPr>
        <p:spPr>
          <a:xfrm>
            <a:off x="273876" y="1851284"/>
            <a:ext cx="3643699" cy="1532334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F6BC6C-93C9-D982-15BD-9D511EE50B93}"/>
              </a:ext>
            </a:extLst>
          </p:cNvPr>
          <p:cNvSpPr txBox="1"/>
          <p:nvPr/>
        </p:nvSpPr>
        <p:spPr>
          <a:xfrm>
            <a:off x="7830389" y="2039786"/>
            <a:ext cx="3958199" cy="1532334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 trưởng báo cáo kết quả học tập của lớp trong tuần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1" name="Hình ảnh 20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85D0EABF-2F2C-4343-9982-41B988171A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980" b="74184" l="23791" r="80784">
                        <a14:foregroundMark x1="53725" y1="36327" x2="51242" y2="32857"/>
                        <a14:foregroundMark x1="52157" y1="73367" x2="50458" y2="7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46" t="12631" r="21640" b="19326"/>
          <a:stretch/>
        </p:blipFill>
        <p:spPr>
          <a:xfrm>
            <a:off x="2578825" y="2533150"/>
            <a:ext cx="3225212" cy="4505381"/>
          </a:xfrm>
          <a:prstGeom prst="rect">
            <a:avLst/>
          </a:prstGeom>
        </p:spPr>
      </p:pic>
      <p:pic>
        <p:nvPicPr>
          <p:cNvPr id="22" name="Hình ảnh 2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9F8E7196-D75B-9680-77BF-FD45A8574F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00" b="85408" l="34898" r="69490">
                        <a14:foregroundMark x1="49694" y1="20102" x2="49694" y2="20102"/>
                        <a14:foregroundMark x1="44898" y1="30816" x2="49286" y2="33673"/>
                        <a14:foregroundMark x1="58673" y1="32857" x2="51633" y2="34388"/>
                        <a14:foregroundMark x1="51020" y1="37245" x2="51020" y2="39796"/>
                        <a14:foregroundMark x1="47041" y1="81837" x2="43061" y2="83571"/>
                        <a14:foregroundMark x1="60612" y1="81429" x2="64035" y2="83770"/>
                        <a14:foregroundMark x1="45918" y1="29694" x2="46327" y2="25918"/>
                        <a14:foregroundMark x1="60000" y1="28265" x2="57041" y2="30612"/>
                        <a14:backgroundMark x1="67551" y1="85408" x2="64184" y2="8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9" t="12537" r="26115" b="10647"/>
          <a:stretch/>
        </p:blipFill>
        <p:spPr>
          <a:xfrm>
            <a:off x="6263468" y="2681533"/>
            <a:ext cx="2424651" cy="420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2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5">
            <a:extLst>
              <a:ext uri="{FF2B5EF4-FFF2-40B4-BE49-F238E27FC236}">
                <a16:creationId xmlns:a16="http://schemas.microsoft.com/office/drawing/2014/main" id="{6CA1C907-3C3E-EFDD-CBB6-06A7C23174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BC33F8BD-3F1A-9443-93D1-A0E322A5E476}"/>
              </a:ext>
            </a:extLst>
          </p:cNvPr>
          <p:cNvSpPr/>
          <p:nvPr/>
        </p:nvSpPr>
        <p:spPr>
          <a:xfrm>
            <a:off x="289334" y="2093372"/>
            <a:ext cx="7573642" cy="4017042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B84613-7171-7AA2-9CD0-B33E30AA6354}"/>
              </a:ext>
            </a:extLst>
          </p:cNvPr>
          <p:cNvSpPr txBox="1"/>
          <p:nvPr/>
        </p:nvSpPr>
        <p:spPr>
          <a:xfrm>
            <a:off x="643976" y="2248220"/>
            <a:ext cx="233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Ưu điểm: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562129-247E-5E3D-9477-54D698624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0546"/>
            <a:ext cx="1204674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B752F27-BE80-44FF-AE22-E4567F532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8897" y="61452"/>
            <a:ext cx="9679401" cy="6200221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745C4403-AE2A-42CE-BB0E-D5A0DDCA83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77809" y="3846786"/>
            <a:ext cx="2356083" cy="3130062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BA2FF1E4-ABB9-4512-97D0-5B500E5BE1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416551" y="4114800"/>
            <a:ext cx="3800403" cy="2743200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7A6ED6B8-01EE-4BF5-9A22-73FDB747BFA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416551" y="654301"/>
            <a:ext cx="1161476" cy="766574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F6DB315A-8D08-49DD-8972-81BFDC840C9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296123" y="884319"/>
            <a:ext cx="450721" cy="476724"/>
          </a:xfrm>
          <a:prstGeom prst="rect">
            <a:avLst/>
          </a:prstGeom>
        </p:spPr>
      </p:pic>
      <p:sp>
        <p:nvSpPr>
          <p:cNvPr id="9" name="Rectangle 22">
            <a:extLst>
              <a:ext uri="{FF2B5EF4-FFF2-40B4-BE49-F238E27FC236}">
                <a16:creationId xmlns:a16="http://schemas.microsoft.com/office/drawing/2014/main" id="{AF01D6AE-841C-44E2-B5FB-F2F3D1B9A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2157" y="1788742"/>
            <a:ext cx="7569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algn="just">
              <a:spcBef>
                <a:spcPct val="0"/>
              </a:spcBef>
            </a:pPr>
            <a:r>
              <a:rPr lang="vi-VN" altLang="en-VN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 loại được một vấn đề, sự vật, sự việc theo tiêu chí khác nhau.</a:t>
            </a:r>
            <a:endParaRPr kumimoji="0" lang="en-US" altLang="en-VN" sz="2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22">
            <a:extLst>
              <a:ext uri="{FF2B5EF4-FFF2-40B4-BE49-F238E27FC236}">
                <a16:creationId xmlns:a16="http://schemas.microsoft.com/office/drawing/2014/main" id="{CBEFF20F-E916-495D-A53A-8BE19419F3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2157" y="2922571"/>
            <a:ext cx="7569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algn="just">
              <a:spcBef>
                <a:spcPct val="0"/>
              </a:spcBef>
            </a:pPr>
            <a:r>
              <a:rPr lang="vi-VN" altLang="en-VN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Trưng bày sơ đồ tư duy đã lập ở góc của nhóm mình để chia sẻ với các bạn.</a:t>
            </a:r>
            <a:endParaRPr kumimoji="0" lang="en-US" altLang="en-VN" sz="2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E55E70-9359-8294-8541-8028E64A07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8396" y="568412"/>
            <a:ext cx="5694158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2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15">
            <a:extLst>
              <a:ext uri="{FF2B5EF4-FFF2-40B4-BE49-F238E27FC236}">
                <a16:creationId xmlns:a16="http://schemas.microsoft.com/office/drawing/2014/main" id="{B375D944-3212-73DE-AC06-141F8CDF8C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97ACA998-ED6B-D2E6-E6A5-64BA8F01816C}"/>
              </a:ext>
            </a:extLst>
          </p:cNvPr>
          <p:cNvSpPr/>
          <p:nvPr/>
        </p:nvSpPr>
        <p:spPr>
          <a:xfrm>
            <a:off x="289334" y="2093372"/>
            <a:ext cx="7573642" cy="4017042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8EE888-7E1F-3C3C-D0C2-8E104B526E76}"/>
              </a:ext>
            </a:extLst>
          </p:cNvPr>
          <p:cNvSpPr txBox="1"/>
          <p:nvPr/>
        </p:nvSpPr>
        <p:spPr>
          <a:xfrm>
            <a:off x="643976" y="2248220"/>
            <a:ext cx="233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Hạn chế: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248B66-24DD-E4E5-66CE-356A38CB3E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9596"/>
            <a:ext cx="1204674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0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11A82AB-3A81-58AB-7B22-B0C70769955B}"/>
              </a:ext>
            </a:extLst>
          </p:cNvPr>
          <p:cNvSpPr/>
          <p:nvPr/>
        </p:nvSpPr>
        <p:spPr>
          <a:xfrm>
            <a:off x="3377710" y="251011"/>
            <a:ext cx="4948518" cy="1434914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tuyên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85464C-058D-171C-FC2B-482E6B44BA01}"/>
              </a:ext>
            </a:extLst>
          </p:cNvPr>
          <p:cNvSpPr txBox="1"/>
          <p:nvPr/>
        </p:nvSpPr>
        <p:spPr>
          <a:xfrm>
            <a:off x="407771" y="2008951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Ngôi sao chăm chỉ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968A2D-3E18-166D-44AB-EB3733827683}"/>
              </a:ext>
            </a:extLst>
          </p:cNvPr>
          <p:cNvSpPr txBox="1"/>
          <p:nvPr/>
        </p:nvSpPr>
        <p:spPr>
          <a:xfrm>
            <a:off x="7910639" y="2105883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Hoa ngoan ngoãn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Hình ảnh 20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E4DC6B6F-D16A-4ADE-ACF0-312E190B3C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980" b="74184" l="23791" r="80784">
                        <a14:foregroundMark x1="53725" y1="36327" x2="51242" y2="32857"/>
                        <a14:foregroundMark x1="52157" y1="73367" x2="50458" y2="7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46" t="12631" r="21640" b="19326"/>
          <a:stretch/>
        </p:blipFill>
        <p:spPr>
          <a:xfrm>
            <a:off x="2578825" y="2533150"/>
            <a:ext cx="3225212" cy="4505381"/>
          </a:xfrm>
          <a:prstGeom prst="rect">
            <a:avLst/>
          </a:prstGeom>
        </p:spPr>
      </p:pic>
      <p:pic>
        <p:nvPicPr>
          <p:cNvPr id="6" name="Hình ảnh 2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DE74C73-FA3B-EC08-D14F-2113A837D0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00" b="85408" l="34898" r="69490">
                        <a14:foregroundMark x1="49694" y1="20102" x2="49694" y2="20102"/>
                        <a14:foregroundMark x1="44898" y1="30816" x2="49286" y2="33673"/>
                        <a14:foregroundMark x1="58673" y1="32857" x2="51633" y2="34388"/>
                        <a14:foregroundMark x1="51020" y1="37245" x2="51020" y2="39796"/>
                        <a14:foregroundMark x1="47041" y1="81837" x2="43061" y2="83571"/>
                        <a14:foregroundMark x1="60612" y1="81429" x2="64035" y2="83770"/>
                        <a14:foregroundMark x1="45918" y1="29694" x2="46327" y2="25918"/>
                        <a14:foregroundMark x1="60000" y1="28265" x2="57041" y2="30612"/>
                        <a14:backgroundMark x1="67551" y1="85408" x2="64184" y2="8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9" t="12537" r="26115" b="10647"/>
          <a:stretch/>
        </p:blipFill>
        <p:spPr>
          <a:xfrm>
            <a:off x="6263468" y="2681533"/>
            <a:ext cx="2424651" cy="420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1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9AEFEE2-D743-8F05-2EB6-EF8DDC248E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BF2331F6-BFD7-7F84-63EF-850002B03814}"/>
              </a:ext>
            </a:extLst>
          </p:cNvPr>
          <p:cNvSpPr txBox="1"/>
          <p:nvPr/>
        </p:nvSpPr>
        <p:spPr>
          <a:xfrm>
            <a:off x="190647" y="25848"/>
            <a:ext cx="12001333" cy="119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905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Phương hướng hoạt động Tuần …</a:t>
            </a:r>
            <a:endParaRPr kumimoji="0" lang="en-US" sz="6000" b="1" i="0" u="none" strike="noStrike" kern="1200" cap="none" spc="0" normalizeH="0" baseline="0" noProof="0" dirty="0">
              <a:ln w="19050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D9D57F1F-C214-7EC9-7911-C032E4EA8E26}"/>
              </a:ext>
            </a:extLst>
          </p:cNvPr>
          <p:cNvSpPr txBox="1"/>
          <p:nvPr/>
        </p:nvSpPr>
        <p:spPr>
          <a:xfrm>
            <a:off x="190667" y="57199"/>
            <a:ext cx="12001333" cy="119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P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ư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ơ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3F2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ư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ớ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ACF0F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5F1D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o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ạ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đ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ộ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3F2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u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ầ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…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F09CF2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7AA27F6-1499-E8BA-8CC9-36BE51BB883C}"/>
              </a:ext>
            </a:extLst>
          </p:cNvPr>
          <p:cNvSpPr/>
          <p:nvPr/>
        </p:nvSpPr>
        <p:spPr>
          <a:xfrm>
            <a:off x="3068732" y="1605692"/>
            <a:ext cx="8615081" cy="4132728"/>
          </a:xfrm>
          <a:prstGeom prst="roundRect">
            <a:avLst/>
          </a:prstGeom>
          <a:solidFill>
            <a:srgbClr val="CCECFF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Hình ảnh 6" descr="Ảnh có chứa mẫu họa&#10;&#10;Mô tả được tạo tự động">
            <a:extLst>
              <a:ext uri="{FF2B5EF4-FFF2-40B4-BE49-F238E27FC236}">
                <a16:creationId xmlns:a16="http://schemas.microsoft.com/office/drawing/2014/main" id="{DEA06674-89B9-6D56-FAD9-4C8C69D45B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57" b="91531" l="9878" r="89878">
                        <a14:foregroundMark x1="57224" y1="9184" x2="52163" y2="7959"/>
                        <a14:foregroundMark x1="46204" y1="88367" x2="48000" y2="91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30" t="4179" r="21610" b="4477"/>
          <a:stretch/>
        </p:blipFill>
        <p:spPr>
          <a:xfrm flipH="1">
            <a:off x="-184239" y="3109801"/>
            <a:ext cx="2955539" cy="36079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B97E7C-AE4E-FB80-058F-34263EE367CC}"/>
              </a:ext>
            </a:extLst>
          </p:cNvPr>
          <p:cNvSpPr txBox="1"/>
          <p:nvPr/>
        </p:nvSpPr>
        <p:spPr>
          <a:xfrm>
            <a:off x="4822371" y="1981200"/>
            <a:ext cx="2579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6965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3.7037E-7 L -2.5E-6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7.40741E-7 L -2.5E-6 -0.07222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  <p:bldP spid="12" grpId="1"/>
      <p:bldP spid="2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and Painted Children S Cartoon Creative Birthday Background | Happy  birthday greetings friends, Happy birthday wishes cards, Birthday background">
            <a:extLst>
              <a:ext uri="{FF2B5EF4-FFF2-40B4-BE49-F238E27FC236}">
                <a16:creationId xmlns:a16="http://schemas.microsoft.com/office/drawing/2014/main" id="{3AB8730D-EDD1-E561-5FC7-A6BB18C79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1" b="94688" l="10000" r="95231">
                        <a14:foregroundMark x1="10154" y1="48499" x2="10154" y2="48499"/>
                        <a14:foregroundMark x1="10308" y1="70670" x2="10308" y2="70670"/>
                        <a14:foregroundMark x1="13077" y1="91224" x2="13077" y2="91224"/>
                        <a14:foregroundMark x1="23231" y1="90300" x2="23231" y2="90300"/>
                        <a14:foregroundMark x1="36462" y1="93764" x2="36462" y2="93764"/>
                        <a14:foregroundMark x1="58462" y1="45958" x2="58462" y2="45958"/>
                        <a14:foregroundMark x1="55231" y1="59815" x2="55231" y2="59815"/>
                        <a14:foregroundMark x1="92000" y1="37644" x2="92000" y2="37644"/>
                        <a14:foregroundMark x1="95231" y1="34180" x2="95231" y2="34180"/>
                        <a14:foregroundMark x1="81077" y1="59122" x2="81077" y2="59122"/>
                        <a14:foregroundMark x1="79846" y1="59122" x2="80615" y2="60970"/>
                        <a14:foregroundMark x1="68923" y1="92610" x2="68923" y2="92610"/>
                        <a14:foregroundMark x1="50154" y1="69977" x2="50154" y2="69977"/>
                        <a14:foregroundMark x1="54615" y1="73672" x2="54615" y2="73672"/>
                        <a14:foregroundMark x1="46154" y1="93533" x2="46154" y2="93533"/>
                        <a14:foregroundMark x1="46462" y1="94688" x2="57231" y2="92379"/>
                        <a14:foregroundMark x1="57231" y1="92379" x2="58462" y2="91224"/>
                        <a14:foregroundMark x1="64769" y1="90531" x2="68000" y2="92379"/>
                        <a14:foregroundMark x1="59907" y1="69284" x2="59885" y2="70934"/>
                        <a14:backgroundMark x1="61692" y1="64203" x2="61692" y2="64203"/>
                        <a14:backgroundMark x1="56000" y1="72286" x2="58462" y2="75520"/>
                        <a14:backgroundMark x1="61231" y1="63048" x2="60923" y2="64203"/>
                        <a14:backgroundMark x1="60923" y1="66282" x2="60308" y2="67436"/>
                        <a14:backgroundMark x1="58308" y1="64896" x2="58308" y2="64896"/>
                        <a14:backgroundMark x1="58308" y1="64896" x2="58308" y2="64896"/>
                        <a14:backgroundMark x1="59385" y1="60277" x2="59385" y2="60277"/>
                        <a14:backgroundMark x1="59846" y1="63510" x2="59846" y2="63510"/>
                        <a14:backgroundMark x1="60769" y1="64665" x2="60769" y2="64665"/>
                        <a14:backgroundMark x1="60769" y1="64665" x2="60000" y2="68591"/>
                        <a14:backgroundMark x1="59692" y1="64896" x2="59692" y2="69284"/>
                        <a14:backgroundMark x1="62000" y1="60739" x2="63692" y2="61432"/>
                        <a14:backgroundMark x1="60923" y1="63279" x2="59231" y2="62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1550391"/>
            <a:ext cx="8124825" cy="541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DA80AC-287F-7DD1-0E6F-99C00F6B5224}"/>
              </a:ext>
            </a:extLst>
          </p:cNvPr>
          <p:cNvSpPr txBox="1"/>
          <p:nvPr/>
        </p:nvSpPr>
        <p:spPr>
          <a:xfrm>
            <a:off x="812274" y="203261"/>
            <a:ext cx="1027722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kumimoji="0" lang="en-US" sz="5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kumimoji="0" lang="en-US" sz="5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kumimoji="0" lang="en-US" sz="5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kumimoji="0" lang="en-US" sz="5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5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C69474-A76E-4B6F-7CBB-F06E7D04C349}"/>
              </a:ext>
            </a:extLst>
          </p:cNvPr>
          <p:cNvCxnSpPr/>
          <p:nvPr/>
        </p:nvCxnSpPr>
        <p:spPr>
          <a:xfrm>
            <a:off x="7038975" y="5000625"/>
            <a:ext cx="171450" cy="3810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D3249AF-AADA-1DC8-897F-10335D457863}"/>
              </a:ext>
            </a:extLst>
          </p:cNvPr>
          <p:cNvCxnSpPr>
            <a:cxnSpLocks/>
          </p:cNvCxnSpPr>
          <p:nvPr/>
        </p:nvCxnSpPr>
        <p:spPr>
          <a:xfrm>
            <a:off x="7191375" y="4600575"/>
            <a:ext cx="19050" cy="857250"/>
          </a:xfrm>
          <a:prstGeom prst="line">
            <a:avLst/>
          </a:prstGeom>
          <a:ln>
            <a:solidFill>
              <a:srgbClr val="F9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C1F67CE-8DAF-D374-1DD0-4DFEF5C2D7F1}"/>
              </a:ext>
            </a:extLst>
          </p:cNvPr>
          <p:cNvCxnSpPr>
            <a:cxnSpLocks/>
          </p:cNvCxnSpPr>
          <p:nvPr/>
        </p:nvCxnSpPr>
        <p:spPr>
          <a:xfrm flipH="1">
            <a:off x="7200900" y="4810125"/>
            <a:ext cx="76200" cy="647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23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-7.40741E-7 L -1.04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D507BCAD-27C1-57FA-59EE-32476CA558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AF45DDCB-DEEA-744B-3866-50828F7BE3C3}"/>
              </a:ext>
            </a:extLst>
          </p:cNvPr>
          <p:cNvSpPr/>
          <p:nvPr/>
        </p:nvSpPr>
        <p:spPr>
          <a:xfrm>
            <a:off x="817089" y="524839"/>
            <a:ext cx="8176438" cy="6018835"/>
          </a:xfrm>
          <a:custGeom>
            <a:avLst/>
            <a:gdLst>
              <a:gd name="connsiteX0" fmla="*/ 0 w 8176438"/>
              <a:gd name="connsiteY0" fmla="*/ 1003159 h 6018835"/>
              <a:gd name="connsiteX1" fmla="*/ 1003159 w 8176438"/>
              <a:gd name="connsiteY1" fmla="*/ 0 h 6018835"/>
              <a:gd name="connsiteX2" fmla="*/ 7173279 w 8176438"/>
              <a:gd name="connsiteY2" fmla="*/ 0 h 6018835"/>
              <a:gd name="connsiteX3" fmla="*/ 8176438 w 8176438"/>
              <a:gd name="connsiteY3" fmla="*/ 1003159 h 6018835"/>
              <a:gd name="connsiteX4" fmla="*/ 8176438 w 8176438"/>
              <a:gd name="connsiteY4" fmla="*/ 5015676 h 6018835"/>
              <a:gd name="connsiteX5" fmla="*/ 7173279 w 8176438"/>
              <a:gd name="connsiteY5" fmla="*/ 6018835 h 6018835"/>
              <a:gd name="connsiteX6" fmla="*/ 1003159 w 8176438"/>
              <a:gd name="connsiteY6" fmla="*/ 6018835 h 6018835"/>
              <a:gd name="connsiteX7" fmla="*/ 0 w 8176438"/>
              <a:gd name="connsiteY7" fmla="*/ 5015676 h 6018835"/>
              <a:gd name="connsiteX8" fmla="*/ 0 w 8176438"/>
              <a:gd name="connsiteY8" fmla="*/ 1003159 h 601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76438" h="6018835" fill="none" extrusionOk="0">
                <a:moveTo>
                  <a:pt x="0" y="1003159"/>
                </a:moveTo>
                <a:cubicBezTo>
                  <a:pt x="-54790" y="452537"/>
                  <a:pt x="430104" y="108038"/>
                  <a:pt x="1003159" y="0"/>
                </a:cubicBezTo>
                <a:cubicBezTo>
                  <a:pt x="2071890" y="77600"/>
                  <a:pt x="4896375" y="-27269"/>
                  <a:pt x="7173279" y="0"/>
                </a:cubicBezTo>
                <a:cubicBezTo>
                  <a:pt x="7734895" y="-10009"/>
                  <a:pt x="8267374" y="475901"/>
                  <a:pt x="8176438" y="1003159"/>
                </a:cubicBezTo>
                <a:cubicBezTo>
                  <a:pt x="8285438" y="2738288"/>
                  <a:pt x="8098229" y="3773028"/>
                  <a:pt x="8176438" y="5015676"/>
                </a:cubicBezTo>
                <a:cubicBezTo>
                  <a:pt x="8142903" y="5556586"/>
                  <a:pt x="7628321" y="6062491"/>
                  <a:pt x="7173279" y="6018835"/>
                </a:cubicBezTo>
                <a:cubicBezTo>
                  <a:pt x="5589765" y="6068012"/>
                  <a:pt x="3474126" y="5896133"/>
                  <a:pt x="1003159" y="6018835"/>
                </a:cubicBezTo>
                <a:cubicBezTo>
                  <a:pt x="442235" y="6071791"/>
                  <a:pt x="-68027" y="5628277"/>
                  <a:pt x="0" y="5015676"/>
                </a:cubicBezTo>
                <a:cubicBezTo>
                  <a:pt x="47022" y="4476548"/>
                  <a:pt x="104569" y="1843506"/>
                  <a:pt x="0" y="1003159"/>
                </a:cubicBezTo>
                <a:close/>
              </a:path>
              <a:path w="8176438" h="6018835" stroke="0" extrusionOk="0">
                <a:moveTo>
                  <a:pt x="0" y="1003159"/>
                </a:moveTo>
                <a:cubicBezTo>
                  <a:pt x="39818" y="444579"/>
                  <a:pt x="473446" y="-1623"/>
                  <a:pt x="1003159" y="0"/>
                </a:cubicBezTo>
                <a:cubicBezTo>
                  <a:pt x="2438542" y="-129276"/>
                  <a:pt x="6189222" y="-77778"/>
                  <a:pt x="7173279" y="0"/>
                </a:cubicBezTo>
                <a:cubicBezTo>
                  <a:pt x="7708369" y="-60378"/>
                  <a:pt x="8172238" y="473346"/>
                  <a:pt x="8176438" y="1003159"/>
                </a:cubicBezTo>
                <a:cubicBezTo>
                  <a:pt x="8258037" y="1414857"/>
                  <a:pt x="8330738" y="4435568"/>
                  <a:pt x="8176438" y="5015676"/>
                </a:cubicBezTo>
                <a:cubicBezTo>
                  <a:pt x="8206159" y="5632384"/>
                  <a:pt x="7711910" y="6024068"/>
                  <a:pt x="7173279" y="6018835"/>
                </a:cubicBezTo>
                <a:cubicBezTo>
                  <a:pt x="6311702" y="6063055"/>
                  <a:pt x="3262200" y="5989453"/>
                  <a:pt x="1003159" y="6018835"/>
                </a:cubicBezTo>
                <a:cubicBezTo>
                  <a:pt x="439168" y="5980559"/>
                  <a:pt x="-72629" y="5552919"/>
                  <a:pt x="0" y="5015676"/>
                </a:cubicBezTo>
                <a:cubicBezTo>
                  <a:pt x="-159954" y="3306283"/>
                  <a:pt x="22140" y="2264407"/>
                  <a:pt x="0" y="1003159"/>
                </a:cubicBezTo>
                <a:close/>
              </a:path>
            </a:pathLst>
          </a:custGeom>
          <a:solidFill>
            <a:schemeClr val="lt1"/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Hình ảnh 11" descr="Ảnh có chứa mẫu họa&#10;&#10;Mô tả được tạo tự động">
            <a:extLst>
              <a:ext uri="{FF2B5EF4-FFF2-40B4-BE49-F238E27FC236}">
                <a16:creationId xmlns:a16="http://schemas.microsoft.com/office/drawing/2014/main" id="{20A07B72-174B-A980-2377-A6B36B7284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694" b="74388" l="13388" r="81143">
                        <a14:foregroundMark x1="47429" y1="21224" x2="35429" y2="30408"/>
                        <a14:foregroundMark x1="41224" y1="23163" x2="42531" y2="22551"/>
                        <a14:foregroundMark x1="38857" y1="24388" x2="41878" y2="30816"/>
                        <a14:foregroundMark x1="74204" y1="44184" x2="75429" y2="44184"/>
                        <a14:foregroundMark x1="20082" y1="47041" x2="20898" y2="46224"/>
                        <a14:foregroundMark x1="20898" y1="54592" x2="20408" y2="54592"/>
                        <a14:foregroundMark x1="13388" y1="59592" x2="13388" y2="59592"/>
                        <a14:foregroundMark x1="44571" y1="14796" x2="47184" y2="15612"/>
                        <a14:foregroundMark x1="45388" y1="72959" x2="47755" y2="73571"/>
                        <a14:foregroundMark x1="52735" y1="74184" x2="54367" y2="74388"/>
                        <a14:foregroundMark x1="43429" y1="23061" x2="45061" y2="26837"/>
                        <a14:backgroundMark x1="70041" y1="26122" x2="75837" y2="23163"/>
                        <a14:backgroundMark x1="77469" y1="22653" x2="73061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7480" r="10611" b="20000"/>
          <a:stretch/>
        </p:blipFill>
        <p:spPr>
          <a:xfrm flipH="1">
            <a:off x="7878515" y="3429000"/>
            <a:ext cx="5043459" cy="35610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536584-4C05-CD10-5878-658D8C22B3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818" y="1085619"/>
            <a:ext cx="8931414" cy="533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1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35378 -0.0023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95" y="-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>
            <a:extLst>
              <a:ext uri="{FF2B5EF4-FFF2-40B4-BE49-F238E27FC236}">
                <a16:creationId xmlns:a16="http://schemas.microsoft.com/office/drawing/2014/main" id="{3D5B0EEB-ED8B-15F8-2055-9661AAF9B2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27964B4-A109-66F1-D100-D4A4BD96DD92}"/>
              </a:ext>
            </a:extLst>
          </p:cNvPr>
          <p:cNvSpPr/>
          <p:nvPr/>
        </p:nvSpPr>
        <p:spPr>
          <a:xfrm>
            <a:off x="368247" y="477116"/>
            <a:ext cx="11455505" cy="590376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A0EB07-8B9D-011E-C5F5-B0C4BE03C684}"/>
              </a:ext>
            </a:extLst>
          </p:cNvPr>
          <p:cNvSpPr txBox="1"/>
          <p:nvPr/>
        </p:nvSpPr>
        <p:spPr>
          <a:xfrm>
            <a:off x="941451" y="666750"/>
            <a:ext cx="10306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Treo,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dán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sơ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đồ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tư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duy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theo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nhóm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DACB51-EB77-9360-EF9F-BAB66E6BB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662" y="1485900"/>
            <a:ext cx="5024438" cy="436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6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4">
            <a:extLst>
              <a:ext uri="{FF2B5EF4-FFF2-40B4-BE49-F238E27FC236}">
                <a16:creationId xmlns:a16="http://schemas.microsoft.com/office/drawing/2014/main" id="{822ABA53-E0F0-AA22-E2CC-94EDBF4807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609063-FE99-EF31-AC4B-7299060E33F0}"/>
              </a:ext>
            </a:extLst>
          </p:cNvPr>
          <p:cNvSpPr/>
          <p:nvPr/>
        </p:nvSpPr>
        <p:spPr>
          <a:xfrm>
            <a:off x="368247" y="477116"/>
            <a:ext cx="11455505" cy="590376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69C72B-51D2-5330-4240-36051AF24FC1}"/>
              </a:ext>
            </a:extLst>
          </p:cNvPr>
          <p:cNvSpPr txBox="1"/>
          <p:nvPr/>
        </p:nvSpPr>
        <p:spPr>
          <a:xfrm>
            <a:off x="942974" y="561485"/>
            <a:ext cx="103060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ình chọn sơ đồ tư duy được trình bày sáng tạo, khoa học nhất.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Hình ảnh 1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10F970E-B0B1-08CF-8997-822C98C78B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930541" y="1798057"/>
            <a:ext cx="3572177" cy="4566960"/>
          </a:xfrm>
          <a:prstGeom prst="rect">
            <a:avLst/>
          </a:prstGeom>
        </p:spPr>
      </p:pic>
      <p:pic>
        <p:nvPicPr>
          <p:cNvPr id="27" name="Hình ảnh 1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AF6B2C9-9119-A515-5473-09DE9BE049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312796" y="2219681"/>
            <a:ext cx="2986784" cy="4239667"/>
          </a:xfrm>
          <a:prstGeom prst="rect">
            <a:avLst/>
          </a:prstGeom>
        </p:spPr>
      </p:pic>
      <p:pic>
        <p:nvPicPr>
          <p:cNvPr id="30" name="Hình ảnh 1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9EA3C0A2-FBFD-B652-04BE-BC331BAAC6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6097554" y="2391442"/>
            <a:ext cx="3849648" cy="4160624"/>
          </a:xfrm>
          <a:prstGeom prst="rect">
            <a:avLst/>
          </a:prstGeom>
        </p:spPr>
      </p:pic>
      <p:pic>
        <p:nvPicPr>
          <p:cNvPr id="31" name="Hình ảnh 2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8B49243D-561E-4858-6A68-586B0FF13B6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834266" y="2346033"/>
            <a:ext cx="3440525" cy="448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1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emium Vector | Happy cute kid girl ready to go to school | Cute kids, Kids  cartoon characters, Cute bear drawings">
            <a:extLst>
              <a:ext uri="{FF2B5EF4-FFF2-40B4-BE49-F238E27FC236}">
                <a16:creationId xmlns:a16="http://schemas.microsoft.com/office/drawing/2014/main" id="{233EEDF7-B4EA-F6F2-4C21-22B6F4B75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2812" y1="25399" x2="45048" y2="33546"/>
                        <a14:foregroundMark x1="54153" y1="24920" x2="57508" y2="33546"/>
                        <a14:foregroundMark x1="58786" y1="23003" x2="55751" y2="29712"/>
                        <a14:foregroundMark x1="38658" y1="88818" x2="38658" y2="88818"/>
                        <a14:foregroundMark x1="57987" y1="89936" x2="57987" y2="89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3770" y="2839268"/>
            <a:ext cx="4117612" cy="411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531432-27EF-4BC0-9E74-222AF984A965}"/>
              </a:ext>
            </a:extLst>
          </p:cNvPr>
          <p:cNvSpPr txBox="1"/>
          <p:nvPr/>
        </p:nvSpPr>
        <p:spPr>
          <a:xfrm>
            <a:off x="1789021" y="995589"/>
            <a:ext cx="76571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liệt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kê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87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17A71B-49DA-94E3-DC76-756D14432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50" y="111649"/>
            <a:ext cx="7402670" cy="674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3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7">
            <a:extLst>
              <a:ext uri="{FF2B5EF4-FFF2-40B4-BE49-F238E27FC236}">
                <a16:creationId xmlns:a16="http://schemas.microsoft.com/office/drawing/2014/main" id="{B9DD474D-7516-4C04-8A33-A7BE544131AB}"/>
              </a:ext>
            </a:extLst>
          </p:cNvPr>
          <p:cNvSpPr/>
          <p:nvPr userDrawn="1"/>
        </p:nvSpPr>
        <p:spPr>
          <a:xfrm>
            <a:off x="521970" y="426720"/>
            <a:ext cx="11298555" cy="6004560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64号-萌趣软糖体"/>
              <a:cs typeface="+mn-cs"/>
            </a:endParaRPr>
          </a:p>
        </p:txBody>
      </p: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0BDDC1A4-DEEF-9373-417C-72AE6D9C26B1}"/>
              </a:ext>
            </a:extLst>
          </p:cNvPr>
          <p:cNvSpPr/>
          <p:nvPr/>
        </p:nvSpPr>
        <p:spPr>
          <a:xfrm>
            <a:off x="3219450" y="-186250"/>
            <a:ext cx="7905749" cy="2146690"/>
          </a:xfrm>
          <a:prstGeom prst="horizontalScroll">
            <a:avLst/>
          </a:prstGeom>
          <a:solidFill>
            <a:srgbClr val="F0D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3200" b="1" dirty="0">
                <a:solidFill>
                  <a:srgbClr val="FF0066"/>
                </a:solidFill>
              </a:rPr>
              <a:t>Em hãy thảo luận về cách phân loại hoạt động trong ngày theo những tiêu chí khác nhau:</a:t>
            </a:r>
            <a:endParaRPr lang="en-US" sz="3200" b="1" dirty="0">
              <a:solidFill>
                <a:srgbClr val="FF0066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09B50F2-CCE1-B288-97C5-ECA8EEC8F89B}"/>
              </a:ext>
            </a:extLst>
          </p:cNvPr>
          <p:cNvGrpSpPr/>
          <p:nvPr/>
        </p:nvGrpSpPr>
        <p:grpSpPr>
          <a:xfrm>
            <a:off x="-712183" y="2571750"/>
            <a:ext cx="4436691" cy="4086224"/>
            <a:chOff x="983267" y="2771775"/>
            <a:chExt cx="4436691" cy="4086224"/>
          </a:xfrm>
        </p:grpSpPr>
        <p:pic>
          <p:nvPicPr>
            <p:cNvPr id="12" name="Picture 2" descr="Cute cartoon thai student namaste greeting in the school uniform. Free Vector">
              <a:extLst>
                <a:ext uri="{FF2B5EF4-FFF2-40B4-BE49-F238E27FC236}">
                  <a16:creationId xmlns:a16="http://schemas.microsoft.com/office/drawing/2014/main" id="{3700B6F3-45A6-CAB1-E564-C0C211D5D5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9" b="90431" l="3994" r="41853">
                          <a14:foregroundMark x1="39776" y1="39234" x2="39776" y2="39234"/>
                          <a14:foregroundMark x1="32907" y1="43541" x2="32907" y2="43541"/>
                          <a14:foregroundMark x1="41374" y1="41627" x2="41374" y2="41627"/>
                          <a14:foregroundMark x1="27476" y1="90431" x2="27476" y2="90431"/>
                          <a14:foregroundMark x1="31470" y1="68660" x2="31470" y2="68660"/>
                          <a14:foregroundMark x1="31310" y1="66746" x2="31310" y2="66746"/>
                          <a14:foregroundMark x1="32109" y1="65072" x2="32109" y2="65072"/>
                          <a14:foregroundMark x1="32428" y1="66746" x2="32428" y2="66746"/>
                          <a14:foregroundMark x1="33067" y1="67464" x2="33067" y2="67464"/>
                          <a14:foregroundMark x1="33387" y1="72010" x2="33387" y2="72010"/>
                          <a14:foregroundMark x1="41853" y1="54785" x2="41853" y2="54785"/>
                          <a14:backgroundMark x1="22684" y1="65072" x2="22684" y2="65072"/>
                          <a14:backgroundMark x1="22684" y1="64354" x2="22684" y2="64354"/>
                          <a14:backgroundMark x1="23482" y1="65550" x2="23482" y2="65550"/>
                          <a14:backgroundMark x1="23323" y1="64593" x2="23323" y2="64593"/>
                          <a14:backgroundMark x1="32907" y1="64593" x2="32907" y2="64593"/>
                          <a14:backgroundMark x1="32428" y1="64354" x2="32428" y2="64354"/>
                          <a14:backgroundMark x1="32588" y1="65550" x2="32588" y2="65550"/>
                          <a14:backgroundMark x1="32907" y1="66986" x2="32907" y2="66986"/>
                          <a14:backgroundMark x1="33387" y1="68182" x2="33387" y2="68182"/>
                          <a14:backgroundMark x1="33387" y1="68900" x2="33387" y2="68900"/>
                          <a14:backgroundMark x1="33546" y1="69617" x2="33546" y2="69617"/>
                          <a14:backgroundMark x1="35463" y1="70574" x2="36102" y2="70335"/>
                          <a14:backgroundMark x1="32109" y1="72249" x2="33387" y2="71053"/>
                          <a14:backgroundMark x1="33387" y1="72488" x2="33387" y2="72488"/>
                          <a14:backgroundMark x1="33546" y1="72488" x2="33546" y2="72488"/>
                          <a14:backgroundMark x1="33067" y1="67703" x2="33067" y2="67703"/>
                          <a14:backgroundMark x1="33546" y1="72010" x2="33546" y2="72010"/>
                          <a14:backgroundMark x1="33227" y1="66986" x2="33227" y2="66986"/>
                          <a14:backgroundMark x1="22843" y1="66507" x2="22843" y2="66507"/>
                          <a14:backgroundMark x1="23003" y1="66746" x2="23003" y2="667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90"/>
            <a:stretch/>
          </p:blipFill>
          <p:spPr bwMode="auto">
            <a:xfrm>
              <a:off x="983267" y="3028950"/>
              <a:ext cx="2438583" cy="373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Cute cartoon thai student namaste greeting in the school uniform. Free Vector">
              <a:extLst>
                <a:ext uri="{FF2B5EF4-FFF2-40B4-BE49-F238E27FC236}">
                  <a16:creationId xmlns:a16="http://schemas.microsoft.com/office/drawing/2014/main" id="{02CC0287-2D53-98B8-5F54-4869E435EA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9" b="91627" l="61502" r="95687">
                          <a14:foregroundMark x1="74281" y1="86603" x2="74281" y2="86603"/>
                          <a14:foregroundMark x1="78594" y1="87321" x2="78594" y2="87321"/>
                          <a14:foregroundMark x1="78594" y1="89952" x2="78594" y2="89952"/>
                          <a14:foregroundMark x1="74281" y1="90909" x2="74281" y2="90909"/>
                          <a14:foregroundMark x1="74920" y1="88517" x2="74920" y2="88517"/>
                          <a14:foregroundMark x1="74920" y1="89474" x2="74920" y2="89474"/>
                          <a14:foregroundMark x1="78435" y1="91627" x2="78435" y2="916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99"/>
            <a:stretch/>
          </p:blipFill>
          <p:spPr bwMode="auto">
            <a:xfrm>
              <a:off x="3067050" y="3170012"/>
              <a:ext cx="2352908" cy="3687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AE09E3-EFBB-0485-FA3A-C4D71E88108E}"/>
                </a:ext>
              </a:extLst>
            </p:cNvPr>
            <p:cNvSpPr txBox="1"/>
            <p:nvPr/>
          </p:nvSpPr>
          <p:spPr>
            <a:xfrm>
              <a:off x="1724025" y="2771775"/>
              <a:ext cx="3124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/>
                <a:t>Thảo</a:t>
              </a:r>
              <a:r>
                <a:rPr lang="en-US" sz="3600" b="1" dirty="0"/>
                <a:t> </a:t>
              </a:r>
              <a:r>
                <a:rPr lang="en-US" sz="3600" b="1" dirty="0" err="1"/>
                <a:t>luận</a:t>
              </a:r>
              <a:r>
                <a:rPr lang="en-US" sz="3600" b="1" dirty="0"/>
                <a:t> </a:t>
              </a:r>
              <a:r>
                <a:rPr lang="en-US" sz="3600" b="1" dirty="0" err="1"/>
                <a:t>nhóm</a:t>
              </a:r>
              <a:r>
                <a:rPr lang="en-US" sz="3600" b="1" dirty="0"/>
                <a:t> </a:t>
              </a:r>
              <a:r>
                <a:rPr lang="en-US" sz="3600" b="1" dirty="0" err="1"/>
                <a:t>đôi</a:t>
              </a:r>
              <a:endParaRPr lang="en-US" sz="3600" b="1" dirty="0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F36097AE-9BEF-0532-6BC2-38E4FD5778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5637" y="2166937"/>
            <a:ext cx="2714625" cy="267652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B8EBCB6-8BB5-91FE-E853-99A98B068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5397" y="1773038"/>
            <a:ext cx="2712955" cy="312142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A27C106-F5B2-8DEA-1CD7-F22AE44F5E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2537" y="2181225"/>
            <a:ext cx="2676525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3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">
            <a:extLst>
              <a:ext uri="{FF2B5EF4-FFF2-40B4-BE49-F238E27FC236}">
                <a16:creationId xmlns:a16="http://schemas.microsoft.com/office/drawing/2014/main" id="{8F2BF311-872A-47F2-8982-B09F9C192A19}"/>
              </a:ext>
            </a:extLst>
          </p:cNvPr>
          <p:cNvGrpSpPr/>
          <p:nvPr/>
        </p:nvGrpSpPr>
        <p:grpSpPr>
          <a:xfrm>
            <a:off x="74930" y="0"/>
            <a:ext cx="11744960" cy="6431280"/>
            <a:chOff x="0" y="0"/>
            <a:chExt cx="18496" cy="10128"/>
          </a:xfrm>
        </p:grpSpPr>
        <p:sp>
          <p:nvSpPr>
            <p:cNvPr id="3" name="矩形 17">
              <a:extLst>
                <a:ext uri="{FF2B5EF4-FFF2-40B4-BE49-F238E27FC236}">
                  <a16:creationId xmlns:a16="http://schemas.microsoft.com/office/drawing/2014/main" id="{B9DD474D-7516-4C04-8A33-A7BE544131AB}"/>
                </a:ext>
              </a:extLst>
            </p:cNvPr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64号-萌趣软糖体"/>
                <a:cs typeface="+mn-cs"/>
              </a:endParaRPr>
            </a:p>
          </p:txBody>
        </p:sp>
        <p:pic>
          <p:nvPicPr>
            <p:cNvPr id="4" name="图片 6" descr="43">
              <a:extLst>
                <a:ext uri="{FF2B5EF4-FFF2-40B4-BE49-F238E27FC236}">
                  <a16:creationId xmlns:a16="http://schemas.microsoft.com/office/drawing/2014/main" id="{EC728840-925A-45B5-B5F6-AC4CB0301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01C2C33-C530-EA08-1757-E2A8B827C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587" y="966787"/>
            <a:ext cx="5100638" cy="502905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B8D3952-B604-62AD-3DB2-7D001D89B0A3}"/>
              </a:ext>
            </a:extLst>
          </p:cNvPr>
          <p:cNvSpPr/>
          <p:nvPr/>
        </p:nvSpPr>
        <p:spPr>
          <a:xfrm>
            <a:off x="6010274" y="4476750"/>
            <a:ext cx="1152525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Đi</a:t>
            </a:r>
            <a:r>
              <a:rPr lang="en-US" sz="2400" b="1" dirty="0"/>
              <a:t> </a:t>
            </a:r>
            <a:r>
              <a:rPr lang="en-US" sz="2400" b="1" dirty="0" err="1"/>
              <a:t>học</a:t>
            </a:r>
            <a:endParaRPr lang="en-US" sz="24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40CF251-7870-178B-C5B2-497C815CEA41}"/>
              </a:ext>
            </a:extLst>
          </p:cNvPr>
          <p:cNvSpPr/>
          <p:nvPr/>
        </p:nvSpPr>
        <p:spPr>
          <a:xfrm>
            <a:off x="7619999" y="2714625"/>
            <a:ext cx="1304926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Làm</a:t>
            </a:r>
            <a:r>
              <a:rPr lang="en-US" sz="2400" b="1" dirty="0"/>
              <a:t>  BTVN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99D9701-6C3E-221A-83B5-2840D1590CD1}"/>
              </a:ext>
            </a:extLst>
          </p:cNvPr>
          <p:cNvSpPr/>
          <p:nvPr/>
        </p:nvSpPr>
        <p:spPr>
          <a:xfrm>
            <a:off x="7143749" y="3838575"/>
            <a:ext cx="1838326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Kiểm</a:t>
            </a:r>
            <a:r>
              <a:rPr lang="en-US" sz="2400" b="1" dirty="0"/>
              <a:t> </a:t>
            </a:r>
            <a:r>
              <a:rPr lang="en-US" sz="2400" b="1" dirty="0" err="1"/>
              <a:t>tra</a:t>
            </a:r>
            <a:r>
              <a:rPr lang="en-US" sz="2400" b="1" dirty="0"/>
              <a:t> </a:t>
            </a:r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cũ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4206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">
            <a:extLst>
              <a:ext uri="{FF2B5EF4-FFF2-40B4-BE49-F238E27FC236}">
                <a16:creationId xmlns:a16="http://schemas.microsoft.com/office/drawing/2014/main" id="{8F2BF311-872A-47F2-8982-B09F9C192A19}"/>
              </a:ext>
            </a:extLst>
          </p:cNvPr>
          <p:cNvGrpSpPr/>
          <p:nvPr/>
        </p:nvGrpSpPr>
        <p:grpSpPr>
          <a:xfrm>
            <a:off x="74930" y="0"/>
            <a:ext cx="11744960" cy="6431280"/>
            <a:chOff x="0" y="0"/>
            <a:chExt cx="18496" cy="10128"/>
          </a:xfrm>
        </p:grpSpPr>
        <p:sp>
          <p:nvSpPr>
            <p:cNvPr id="3" name="矩形 17">
              <a:extLst>
                <a:ext uri="{FF2B5EF4-FFF2-40B4-BE49-F238E27FC236}">
                  <a16:creationId xmlns:a16="http://schemas.microsoft.com/office/drawing/2014/main" id="{B9DD474D-7516-4C04-8A33-A7BE544131AB}"/>
                </a:ext>
              </a:extLst>
            </p:cNvPr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64号-萌趣软糖体"/>
                <a:cs typeface="+mn-cs"/>
              </a:endParaRPr>
            </a:p>
          </p:txBody>
        </p:sp>
        <p:pic>
          <p:nvPicPr>
            <p:cNvPr id="4" name="图片 6" descr="43">
              <a:extLst>
                <a:ext uri="{FF2B5EF4-FFF2-40B4-BE49-F238E27FC236}">
                  <a16:creationId xmlns:a16="http://schemas.microsoft.com/office/drawing/2014/main" id="{EC728840-925A-45B5-B5F6-AC4CB0301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DD561B5-82D9-ADCB-3C8D-FCB253951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272" y="353813"/>
            <a:ext cx="4547353" cy="523201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3955186-B210-D2CE-E829-77EC4880D6CE}"/>
              </a:ext>
            </a:extLst>
          </p:cNvPr>
          <p:cNvSpPr/>
          <p:nvPr/>
        </p:nvSpPr>
        <p:spPr>
          <a:xfrm>
            <a:off x="6019799" y="4229100"/>
            <a:ext cx="1152525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Tập</a:t>
            </a:r>
            <a:r>
              <a:rPr lang="en-US" sz="2000" b="1" dirty="0"/>
              <a:t> </a:t>
            </a:r>
            <a:r>
              <a:rPr lang="en-US" sz="2000" b="1" dirty="0" err="1"/>
              <a:t>thể</a:t>
            </a:r>
            <a:r>
              <a:rPr lang="en-US" sz="2000" b="1" dirty="0"/>
              <a:t> </a:t>
            </a:r>
            <a:r>
              <a:rPr lang="en-US" sz="2000" b="1" dirty="0" err="1"/>
              <a:t>dục</a:t>
            </a:r>
            <a:endParaRPr lang="en-US" sz="2000" b="1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ABD19CD-95CE-392D-0014-3955C1F09039}"/>
              </a:ext>
            </a:extLst>
          </p:cNvPr>
          <p:cNvSpPr/>
          <p:nvPr/>
        </p:nvSpPr>
        <p:spPr>
          <a:xfrm>
            <a:off x="7096124" y="3600450"/>
            <a:ext cx="1190626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Vệ</a:t>
            </a:r>
            <a:r>
              <a:rPr lang="en-US" b="1" dirty="0"/>
              <a:t> </a:t>
            </a:r>
            <a:r>
              <a:rPr lang="en-US" b="1" dirty="0" err="1"/>
              <a:t>sinh</a:t>
            </a:r>
            <a:r>
              <a:rPr lang="en-US" b="1" dirty="0"/>
              <a:t> </a:t>
            </a:r>
            <a:r>
              <a:rPr lang="en-US" b="1" dirty="0" err="1"/>
              <a:t>cá</a:t>
            </a:r>
            <a:r>
              <a:rPr lang="en-US" b="1" dirty="0"/>
              <a:t> </a:t>
            </a:r>
            <a:r>
              <a:rPr lang="en-US" b="1" dirty="0" err="1"/>
              <a:t>nhân</a:t>
            </a:r>
            <a:endParaRPr lang="en-US" b="1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997D411-F6DC-93CC-78B3-2E9A2F04DCA4}"/>
              </a:ext>
            </a:extLst>
          </p:cNvPr>
          <p:cNvSpPr/>
          <p:nvPr/>
        </p:nvSpPr>
        <p:spPr>
          <a:xfrm>
            <a:off x="7524749" y="2590800"/>
            <a:ext cx="1190626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Ăn</a:t>
            </a:r>
            <a:r>
              <a:rPr lang="en-US" sz="2000" b="1" dirty="0"/>
              <a:t> </a:t>
            </a:r>
            <a:r>
              <a:rPr lang="en-US" sz="2000" b="1" dirty="0" err="1"/>
              <a:t>sáng</a:t>
            </a:r>
            <a:endParaRPr lang="en-US" sz="2000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B5DB280-CF89-D387-1255-EF8EBDB78E85}"/>
              </a:ext>
            </a:extLst>
          </p:cNvPr>
          <p:cNvSpPr/>
          <p:nvPr/>
        </p:nvSpPr>
        <p:spPr>
          <a:xfrm>
            <a:off x="7191374" y="1438275"/>
            <a:ext cx="1190626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Đi</a:t>
            </a:r>
            <a:r>
              <a:rPr lang="en-US" sz="2000" b="1" dirty="0"/>
              <a:t> </a:t>
            </a:r>
            <a:r>
              <a:rPr lang="en-US" sz="2000" b="1" dirty="0" err="1"/>
              <a:t>học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81895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">
            <a:extLst>
              <a:ext uri="{FF2B5EF4-FFF2-40B4-BE49-F238E27FC236}">
                <a16:creationId xmlns:a16="http://schemas.microsoft.com/office/drawing/2014/main" id="{8F2BF311-872A-47F2-8982-B09F9C192A19}"/>
              </a:ext>
            </a:extLst>
          </p:cNvPr>
          <p:cNvGrpSpPr/>
          <p:nvPr/>
        </p:nvGrpSpPr>
        <p:grpSpPr>
          <a:xfrm>
            <a:off x="0" y="0"/>
            <a:ext cx="11744960" cy="6431280"/>
            <a:chOff x="0" y="0"/>
            <a:chExt cx="18496" cy="10128"/>
          </a:xfrm>
        </p:grpSpPr>
        <p:sp>
          <p:nvSpPr>
            <p:cNvPr id="3" name="矩形 17">
              <a:extLst>
                <a:ext uri="{FF2B5EF4-FFF2-40B4-BE49-F238E27FC236}">
                  <a16:creationId xmlns:a16="http://schemas.microsoft.com/office/drawing/2014/main" id="{B9DD474D-7516-4C04-8A33-A7BE544131AB}"/>
                </a:ext>
              </a:extLst>
            </p:cNvPr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64号-萌趣软糖体"/>
                <a:cs typeface="+mn-cs"/>
              </a:endParaRPr>
            </a:p>
          </p:txBody>
        </p:sp>
        <p:pic>
          <p:nvPicPr>
            <p:cNvPr id="4" name="图片 6" descr="43">
              <a:extLst>
                <a:ext uri="{FF2B5EF4-FFF2-40B4-BE49-F238E27FC236}">
                  <a16:creationId xmlns:a16="http://schemas.microsoft.com/office/drawing/2014/main" id="{EC728840-925A-45B5-B5F6-AC4CB0301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C1BD017-59A5-460A-71F7-10577A5CB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825" y="657225"/>
            <a:ext cx="5048250" cy="488656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CF33694-7DBB-6132-31B0-6F8CFFC6D5F7}"/>
              </a:ext>
            </a:extLst>
          </p:cNvPr>
          <p:cNvSpPr/>
          <p:nvPr/>
        </p:nvSpPr>
        <p:spPr>
          <a:xfrm>
            <a:off x="7524749" y="2590800"/>
            <a:ext cx="1190626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Tập</a:t>
            </a:r>
            <a:r>
              <a:rPr lang="en-US" sz="2000" b="1" dirty="0"/>
              <a:t> </a:t>
            </a:r>
            <a:r>
              <a:rPr lang="en-US" sz="2000" b="1" dirty="0" err="1"/>
              <a:t>thể</a:t>
            </a:r>
            <a:r>
              <a:rPr lang="en-US" sz="2000" b="1" dirty="0"/>
              <a:t> </a:t>
            </a:r>
            <a:r>
              <a:rPr lang="en-US" sz="2000" b="1" dirty="0" err="1"/>
              <a:t>dục</a:t>
            </a:r>
            <a:endParaRPr lang="en-US" sz="20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1C62C0C-2C75-1593-BF49-4BEAA3DB8E54}"/>
              </a:ext>
            </a:extLst>
          </p:cNvPr>
          <p:cNvSpPr/>
          <p:nvPr/>
        </p:nvSpPr>
        <p:spPr>
          <a:xfrm>
            <a:off x="7191373" y="3800475"/>
            <a:ext cx="1504951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Vệ</a:t>
            </a:r>
            <a:r>
              <a:rPr lang="en-US" sz="2000" b="1" dirty="0"/>
              <a:t> </a:t>
            </a:r>
            <a:r>
              <a:rPr lang="en-US" sz="2000" b="1" dirty="0" err="1"/>
              <a:t>sinh</a:t>
            </a:r>
            <a:r>
              <a:rPr lang="en-US" sz="2000" b="1" dirty="0"/>
              <a:t> </a:t>
            </a:r>
            <a:r>
              <a:rPr lang="en-US" sz="2000" b="1" dirty="0" err="1"/>
              <a:t>cá</a:t>
            </a:r>
            <a:r>
              <a:rPr lang="en-US" sz="2000" b="1" dirty="0"/>
              <a:t> </a:t>
            </a:r>
            <a:r>
              <a:rPr lang="en-US" sz="2000" b="1" dirty="0" err="1"/>
              <a:t>nhân</a:t>
            </a:r>
            <a:endParaRPr lang="en-US" sz="20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74700DB-0E12-CAD6-FB63-8A58C076448C}"/>
              </a:ext>
            </a:extLst>
          </p:cNvPr>
          <p:cNvSpPr/>
          <p:nvPr/>
        </p:nvSpPr>
        <p:spPr>
          <a:xfrm>
            <a:off x="6296023" y="4591050"/>
            <a:ext cx="1076327" cy="86677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Ăn</a:t>
            </a:r>
            <a:r>
              <a:rPr lang="en-US" sz="2000" b="1" dirty="0"/>
              <a:t> </a:t>
            </a:r>
            <a:r>
              <a:rPr lang="en-US" sz="2000" b="1" dirty="0" err="1"/>
              <a:t>cơm</a:t>
            </a:r>
            <a:endParaRPr lang="en-US" sz="2000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3B4D279-7DF1-939D-A2BA-9773FF749584}"/>
              </a:ext>
            </a:extLst>
          </p:cNvPr>
          <p:cNvSpPr/>
          <p:nvPr/>
        </p:nvSpPr>
        <p:spPr>
          <a:xfrm>
            <a:off x="4762500" y="4848225"/>
            <a:ext cx="1400176" cy="86677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Giúp</a:t>
            </a:r>
            <a:r>
              <a:rPr lang="en-US" sz="2000" b="1" dirty="0"/>
              <a:t> </a:t>
            </a:r>
            <a:r>
              <a:rPr lang="en-US" sz="2000" b="1" dirty="0" err="1"/>
              <a:t>mẹ</a:t>
            </a:r>
            <a:r>
              <a:rPr lang="en-US" sz="2000" b="1" dirty="0"/>
              <a:t> </a:t>
            </a:r>
            <a:r>
              <a:rPr lang="en-US" sz="2000" b="1" dirty="0" err="1"/>
              <a:t>nấu</a:t>
            </a:r>
            <a:r>
              <a:rPr lang="en-US" sz="2000" b="1" dirty="0"/>
              <a:t> </a:t>
            </a:r>
            <a:r>
              <a:rPr lang="en-US" sz="2000" b="1" dirty="0" err="1"/>
              <a:t>cơm</a:t>
            </a:r>
            <a:endParaRPr lang="en-US" sz="20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26B2853-6C6A-5BF1-C919-8C7B05A7886F}"/>
              </a:ext>
            </a:extLst>
          </p:cNvPr>
          <p:cNvSpPr/>
          <p:nvPr/>
        </p:nvSpPr>
        <p:spPr>
          <a:xfrm>
            <a:off x="3676649" y="4362450"/>
            <a:ext cx="1009651" cy="86677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Rửa</a:t>
            </a:r>
            <a:r>
              <a:rPr lang="en-US" sz="2000" b="1" dirty="0"/>
              <a:t> </a:t>
            </a:r>
            <a:r>
              <a:rPr lang="en-US" sz="2000" b="1" dirty="0" err="1"/>
              <a:t>bát</a:t>
            </a:r>
            <a:endParaRPr lang="en-US" sz="2000" b="1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802C7F-8F85-9E6D-012D-C52D2ED1C12C}"/>
              </a:ext>
            </a:extLst>
          </p:cNvPr>
          <p:cNvSpPr/>
          <p:nvPr/>
        </p:nvSpPr>
        <p:spPr>
          <a:xfrm>
            <a:off x="2981324" y="3476625"/>
            <a:ext cx="1009651" cy="86677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Học</a:t>
            </a:r>
            <a:r>
              <a:rPr lang="en-US" sz="2000" b="1" dirty="0"/>
              <a:t> </a:t>
            </a:r>
            <a:r>
              <a:rPr lang="en-US" sz="2000" b="1" dirty="0" err="1"/>
              <a:t>bài</a:t>
            </a:r>
            <a:endParaRPr lang="en-US" sz="2000" b="1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357D5C7-79D7-FF9F-25D2-BAC9137D11F8}"/>
              </a:ext>
            </a:extLst>
          </p:cNvPr>
          <p:cNvSpPr/>
          <p:nvPr/>
        </p:nvSpPr>
        <p:spPr>
          <a:xfrm>
            <a:off x="2743200" y="2409825"/>
            <a:ext cx="1076325" cy="86677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Xem</a:t>
            </a:r>
            <a:r>
              <a:rPr lang="en-US" sz="2000" b="1" dirty="0"/>
              <a:t> </a:t>
            </a:r>
            <a:r>
              <a:rPr lang="en-US" sz="2000" b="1" dirty="0" err="1"/>
              <a:t>phim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71425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372</Words>
  <Application>Microsoft Office PowerPoint</Application>
  <PresentationFormat>Widescreen</PresentationFormat>
  <Paragraphs>50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等线</vt:lpstr>
      <vt:lpstr>#9Slide07 SVNAdam Gorry</vt:lpstr>
      <vt:lpstr>Arial</vt:lpstr>
      <vt:lpstr>Calibri</vt:lpstr>
      <vt:lpstr>Calibri Light</vt:lpstr>
      <vt:lpstr>Cambria</vt:lpstr>
      <vt:lpstr>Georgia</vt:lpstr>
      <vt:lpstr>Tahoma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HH</dc:creator>
  <cp:lastModifiedBy>HH</cp:lastModifiedBy>
  <cp:revision>1</cp:revision>
  <dcterms:created xsi:type="dcterms:W3CDTF">2023-10-20T03:42:50Z</dcterms:created>
  <dcterms:modified xsi:type="dcterms:W3CDTF">2023-10-20T03:43:04Z</dcterms:modified>
</cp:coreProperties>
</file>