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90" r:id="rId5"/>
    <p:sldId id="291" r:id="rId6"/>
    <p:sldId id="292" r:id="rId7"/>
    <p:sldId id="293" r:id="rId8"/>
    <p:sldId id="260" r:id="rId9"/>
    <p:sldId id="267" r:id="rId10"/>
    <p:sldId id="259" r:id="rId11"/>
    <p:sldId id="294" r:id="rId12"/>
    <p:sldId id="268" r:id="rId13"/>
    <p:sldId id="295" r:id="rId14"/>
    <p:sldId id="296" r:id="rId15"/>
    <p:sldId id="300" r:id="rId16"/>
    <p:sldId id="297" r:id="rId17"/>
    <p:sldId id="298" r:id="rId18"/>
    <p:sldId id="283" r:id="rId19"/>
    <p:sldId id="299" r:id="rId20"/>
    <p:sldId id="285" r:id="rId21"/>
    <p:sldId id="286"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7EB4-F3B5-4BA0-B8D7-154CC51E25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1B5FEF-D0BF-4392-B3CC-1843978F1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592D9-DAFA-49D8-AAF9-883FC62CF51C}"/>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13CA77E1-4A3D-4EAD-87D4-419100A11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40C8E-F5A3-41F0-B13E-5FB097A516C4}"/>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143066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DA5F-F9FC-46E2-87B1-652116B6B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A45F7-162B-4FBB-BC66-A4C94CAA4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70ADC-6611-454E-9CFB-7C9994657BC7}"/>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3A24B650-F06B-424B-BCD2-284D233C9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B72CA-54B4-4E65-ABE4-EDD581E3E1FD}"/>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94854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DF0B-73E5-4391-98C4-1F499BF4E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D52A4-86ED-4129-B177-2A76E73DB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5F6CE-C98A-44DE-A33D-68FEFAA42230}"/>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D35843B1-96FB-4F1A-9435-9AC6F7D63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F3B52-BDF1-45AD-A2C9-E6AD819C7D62}"/>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382710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7"/>
          <p:cNvSpPr/>
          <p:nvPr userDrawn="1"/>
        </p:nvSpPr>
        <p:spPr>
          <a:xfrm>
            <a:off x="276224" y="302419"/>
            <a:ext cx="11639550" cy="625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panose="020F0502020204030204"/>
              <a:cs typeface="+mn-cs"/>
            </a:endParaRPr>
          </a:p>
        </p:txBody>
      </p:sp>
    </p:spTree>
    <p:extLst>
      <p:ext uri="{BB962C8B-B14F-4D97-AF65-F5344CB8AC3E}">
        <p14:creationId xmlns:p14="http://schemas.microsoft.com/office/powerpoint/2010/main" val="414251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743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2A92-18BB-473D-9C1E-AF3A8524C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0FA35-8A8E-474E-ACD6-F6AE63A92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1C8AF-227C-4DFB-ACE0-E382653D37D3}"/>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8123E5E3-3264-4AD5-8DCF-25F719CC2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3E881-AB5D-4C4E-B814-03463B2D80BB}"/>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51638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6D64-7431-4442-A2D0-EC48C1C59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31C02-9CAC-445C-B22A-E6057F3B4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3740A-2316-44EB-8943-F88DA23F1031}"/>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37C23F29-8DD6-4D8C-8DE2-381DA4686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B5F40-30FD-4164-B8B3-A30BA2FCEEA1}"/>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5616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3988-A6F1-4CE8-870A-9B58D557C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BC7F8-D69A-43EC-B472-5C4AA31DB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58CDC-2E7C-4C71-8264-8D3C5B693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A42E-56D4-48B8-B583-1B124302DBBF}"/>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6" name="Footer Placeholder 5">
            <a:extLst>
              <a:ext uri="{FF2B5EF4-FFF2-40B4-BE49-F238E27FC236}">
                <a16:creationId xmlns:a16="http://schemas.microsoft.com/office/drawing/2014/main" id="{95FE5E78-0815-45DE-9F3D-6C41E06BF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A7B49-C970-4C2F-8DE2-29D060B994CB}"/>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52433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D7C4-8F17-482D-AA95-91BA9B29CF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76379-DA63-44E5-AC54-941DE9C71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A3AF6B-0EB0-4CEB-BD05-B0EA0EFBD0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02C1E4-81C2-4E9A-BE71-3687E9512E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EADC3-FE9B-4C50-A989-370EBB1058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3BEE0-8D33-42BF-99DD-2731375DB500}"/>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8" name="Footer Placeholder 7">
            <a:extLst>
              <a:ext uri="{FF2B5EF4-FFF2-40B4-BE49-F238E27FC236}">
                <a16:creationId xmlns:a16="http://schemas.microsoft.com/office/drawing/2014/main" id="{358F0A93-3FBB-4FCF-9472-B6B5EBD856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51BCA-FE57-4B71-A78B-B563AE5FD57E}"/>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293027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3209-47B1-4627-AA54-DD6587EE87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28100-C928-4C7C-A1BA-1001612BAF1D}"/>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4" name="Footer Placeholder 3">
            <a:extLst>
              <a:ext uri="{FF2B5EF4-FFF2-40B4-BE49-F238E27FC236}">
                <a16:creationId xmlns:a16="http://schemas.microsoft.com/office/drawing/2014/main" id="{A55C56AE-F5FA-4BF6-9235-4F574AB7F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51CD3A-1751-4B53-AEB2-2D296F1A8468}"/>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10066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2355F9-C05D-481C-A34E-B391EA023D43}"/>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3" name="Footer Placeholder 2">
            <a:extLst>
              <a:ext uri="{FF2B5EF4-FFF2-40B4-BE49-F238E27FC236}">
                <a16:creationId xmlns:a16="http://schemas.microsoft.com/office/drawing/2014/main" id="{9D361355-D7E1-41B9-9EC7-3C833E504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F0146-CD3D-46D3-8EE7-449B7CE27AA0}"/>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369338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64AC-93FD-44F7-9F92-7D3F4CBA2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B32F26-6CCB-4707-8C9A-6A963AC22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C80DAB-6052-40EB-A4EC-B6D6F043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1E3DF-2DF3-4487-A7A0-B73BF3BFBBD1}"/>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6" name="Footer Placeholder 5">
            <a:extLst>
              <a:ext uri="{FF2B5EF4-FFF2-40B4-BE49-F238E27FC236}">
                <a16:creationId xmlns:a16="http://schemas.microsoft.com/office/drawing/2014/main" id="{37CEBA7B-A6EE-4165-A5DF-33F2CC26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9179B-B551-4828-A76A-C353C90C4CB1}"/>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102314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7980-7EE1-4CDC-B795-958AFB8A7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F0CBF-3337-4D2C-9207-323C8BA79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F9ECEE-6AA4-4817-99C5-ADE5B3A7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4D806-58B2-4A9C-9C09-D7B4B9D0890E}"/>
              </a:ext>
            </a:extLst>
          </p:cNvPr>
          <p:cNvSpPr>
            <a:spLocks noGrp="1"/>
          </p:cNvSpPr>
          <p:nvPr>
            <p:ph type="dt" sz="half" idx="10"/>
          </p:nvPr>
        </p:nvSpPr>
        <p:spPr/>
        <p:txBody>
          <a:bodyPr/>
          <a:lstStyle/>
          <a:p>
            <a:fld id="{6F813852-2B70-4A55-83F8-94F52E914FCA}" type="datetimeFigureOut">
              <a:rPr lang="en-US" smtClean="0"/>
              <a:t>10/20/2023</a:t>
            </a:fld>
            <a:endParaRPr lang="en-US"/>
          </a:p>
        </p:txBody>
      </p:sp>
      <p:sp>
        <p:nvSpPr>
          <p:cNvPr id="6" name="Footer Placeholder 5">
            <a:extLst>
              <a:ext uri="{FF2B5EF4-FFF2-40B4-BE49-F238E27FC236}">
                <a16:creationId xmlns:a16="http://schemas.microsoft.com/office/drawing/2014/main" id="{4CA55E1C-59DD-469F-A8BE-8746DBCD4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53F5A-1FBA-4EDE-B766-728331CF1236}"/>
              </a:ext>
            </a:extLst>
          </p:cNvPr>
          <p:cNvSpPr>
            <a:spLocks noGrp="1"/>
          </p:cNvSpPr>
          <p:nvPr>
            <p:ph type="sldNum" sz="quarter" idx="12"/>
          </p:nvPr>
        </p:nvSpPr>
        <p:spPr/>
        <p:txBody>
          <a:bodyPr/>
          <a:lstStyle/>
          <a:p>
            <a:fld id="{3C3433BD-8D2E-4D55-A512-5AC14E716970}" type="slidenum">
              <a:rPr lang="en-US" smtClean="0"/>
              <a:t>‹#›</a:t>
            </a:fld>
            <a:endParaRPr lang="en-US"/>
          </a:p>
        </p:txBody>
      </p:sp>
    </p:spTree>
    <p:extLst>
      <p:ext uri="{BB962C8B-B14F-4D97-AF65-F5344CB8AC3E}">
        <p14:creationId xmlns:p14="http://schemas.microsoft.com/office/powerpoint/2010/main" val="176651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38E4E-007A-44CC-A1B7-82166AB6E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960B8-F14C-476A-BCED-1CBAB6A2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B25EB-C7DA-4373-A068-640FF2DA1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13852-2B70-4A55-83F8-94F52E914FCA}" type="datetimeFigureOut">
              <a:rPr lang="en-US" smtClean="0"/>
              <a:t>10/20/2023</a:t>
            </a:fld>
            <a:endParaRPr lang="en-US"/>
          </a:p>
        </p:txBody>
      </p:sp>
      <p:sp>
        <p:nvSpPr>
          <p:cNvPr id="5" name="Footer Placeholder 4">
            <a:extLst>
              <a:ext uri="{FF2B5EF4-FFF2-40B4-BE49-F238E27FC236}">
                <a16:creationId xmlns:a16="http://schemas.microsoft.com/office/drawing/2014/main" id="{F6393024-3265-4D02-9694-2157AFD15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9F7FF-40A0-440B-A204-BF84128BA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433BD-8D2E-4D55-A512-5AC14E716970}" type="slidenum">
              <a:rPr lang="en-US" smtClean="0"/>
              <a:t>‹#›</a:t>
            </a:fld>
            <a:endParaRPr lang="en-US"/>
          </a:p>
        </p:txBody>
      </p:sp>
    </p:spTree>
    <p:extLst>
      <p:ext uri="{BB962C8B-B14F-4D97-AF65-F5344CB8AC3E}">
        <p14:creationId xmlns:p14="http://schemas.microsoft.com/office/powerpoint/2010/main" val="372297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l="2178"/>
          <a:stretch/>
        </p:blipFill>
        <p:spPr>
          <a:xfrm>
            <a:off x="0" y="0"/>
            <a:ext cx="12191999" cy="68580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655" y="2704010"/>
            <a:ext cx="4852747" cy="4852747"/>
          </a:xfrm>
          <a:prstGeom prst="rect">
            <a:avLst/>
          </a:prstGeom>
        </p:spPr>
      </p:pic>
      <p:pic>
        <p:nvPicPr>
          <p:cNvPr id="5" name="Picture 4">
            <a:extLst>
              <a:ext uri="{FF2B5EF4-FFF2-40B4-BE49-F238E27FC236}">
                <a16:creationId xmlns:a16="http://schemas.microsoft.com/office/drawing/2014/main" id="{71720B60-D660-B162-D3C1-B39AC0CCF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9" y="-33844"/>
            <a:ext cx="1576290" cy="1576290"/>
          </a:xfrm>
          <a:prstGeom prst="rect">
            <a:avLst/>
          </a:prstGeom>
        </p:spPr>
      </p:pic>
      <p:pic>
        <p:nvPicPr>
          <p:cNvPr id="13" name="Picture 12"/>
          <p:cNvPicPr>
            <a:picLocks noChangeAspect="1"/>
          </p:cNvPicPr>
          <p:nvPr/>
        </p:nvPicPr>
        <p:blipFill>
          <a:blip r:embed="rId5"/>
          <a:stretch>
            <a:fillRect/>
          </a:stretch>
        </p:blipFill>
        <p:spPr>
          <a:xfrm>
            <a:off x="1636200" y="1221018"/>
            <a:ext cx="8264766" cy="3909365"/>
          </a:xfrm>
          <a:prstGeom prst="rect">
            <a:avLst/>
          </a:prstGeom>
        </p:spPr>
      </p:pic>
      <p:pic>
        <p:nvPicPr>
          <p:cNvPr id="15" name="Picture 14"/>
          <p:cNvPicPr>
            <a:picLocks noChangeAspect="1"/>
          </p:cNvPicPr>
          <p:nvPr/>
        </p:nvPicPr>
        <p:blipFill>
          <a:blip r:embed="rId6"/>
          <a:stretch>
            <a:fillRect/>
          </a:stretch>
        </p:blipFill>
        <p:spPr>
          <a:xfrm>
            <a:off x="4236312" y="71490"/>
            <a:ext cx="2987299" cy="1365622"/>
          </a:xfrm>
          <a:prstGeom prst="rect">
            <a:avLst/>
          </a:prstGeom>
        </p:spPr>
      </p:pic>
      <p:pic>
        <p:nvPicPr>
          <p:cNvPr id="6" name="Picture 5"/>
          <p:cNvPicPr>
            <a:picLocks noChangeAspect="1"/>
          </p:cNvPicPr>
          <p:nvPr/>
        </p:nvPicPr>
        <p:blipFill>
          <a:blip r:embed="rId7"/>
          <a:stretch>
            <a:fillRect/>
          </a:stretch>
        </p:blipFill>
        <p:spPr>
          <a:xfrm>
            <a:off x="6254341" y="4437836"/>
            <a:ext cx="2060627" cy="1182727"/>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020518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545107" y="352993"/>
            <a:ext cx="7346572" cy="6213607"/>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749382" y="648067"/>
            <a:ext cx="9138864" cy="925239"/>
            <a:chOff x="7055427" y="1629296"/>
            <a:chExt cx="4741382" cy="3940232"/>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394023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220377" y="2223172"/>
              <a:ext cx="4576432" cy="2752472"/>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Đọc truyện “Giúp bạn” và trả lời câu hỏi.</a:t>
              </a:r>
            </a:p>
          </p:txBody>
        </p:sp>
      </p:grpSp>
    </p:spTree>
    <p:extLst>
      <p:ext uri="{BB962C8B-B14F-4D97-AF65-F5344CB8AC3E}">
        <p14:creationId xmlns:p14="http://schemas.microsoft.com/office/powerpoint/2010/main" val="658832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395881" y="2764131"/>
            <a:ext cx="4495797" cy="3802469"/>
          </a:xfrm>
          <a:prstGeom prst="rect">
            <a:avLst/>
          </a:prstGeom>
        </p:spPr>
      </p:pic>
      <p:sp>
        <p:nvSpPr>
          <p:cNvPr id="2" name="TextBox 1"/>
          <p:cNvSpPr txBox="1"/>
          <p:nvPr/>
        </p:nvSpPr>
        <p:spPr>
          <a:xfrm>
            <a:off x="4625788" y="376517"/>
            <a:ext cx="2124635" cy="523220"/>
          </a:xfrm>
          <a:prstGeom prst="rect">
            <a:avLst/>
          </a:prstGeom>
          <a:noFill/>
        </p:spPr>
        <p:txBody>
          <a:bodyPr wrap="square" rtlCol="0">
            <a:spAutoFit/>
          </a:bodyPr>
          <a:lstStyle/>
          <a:p>
            <a:r>
              <a:rPr lang="en-US" sz="2800" b="1">
                <a:solidFill>
                  <a:srgbClr val="FF0066"/>
                </a:solidFill>
                <a:latin typeface="Cambria" panose="02040503050406030204" pitchFamily="18" charset="0"/>
                <a:ea typeface="Cambria" panose="02040503050406030204" pitchFamily="18" charset="0"/>
              </a:rPr>
              <a:t>GIÚP BẠN</a:t>
            </a:r>
          </a:p>
        </p:txBody>
      </p:sp>
      <p:grpSp>
        <p:nvGrpSpPr>
          <p:cNvPr id="11" name="Group 10"/>
          <p:cNvGrpSpPr/>
          <p:nvPr/>
        </p:nvGrpSpPr>
        <p:grpSpPr>
          <a:xfrm>
            <a:off x="363070" y="819055"/>
            <a:ext cx="11528608" cy="5753334"/>
            <a:chOff x="363070" y="819055"/>
            <a:chExt cx="11528608" cy="5753334"/>
          </a:xfrm>
        </p:grpSpPr>
        <p:sp>
          <p:nvSpPr>
            <p:cNvPr id="7" name="TextBox 6"/>
            <p:cNvSpPr txBox="1"/>
            <p:nvPr/>
          </p:nvSpPr>
          <p:spPr>
            <a:xfrm>
              <a:off x="430306" y="819055"/>
              <a:ext cx="11461372" cy="3200876"/>
            </a:xfrm>
            <a:prstGeom prst="rect">
              <a:avLst/>
            </a:prstGeom>
            <a:noFill/>
          </p:spPr>
          <p:txBody>
            <a:bodyPr wrap="square" rtlCol="0">
              <a:spAutoFit/>
            </a:bodyPr>
            <a:lstStyle/>
            <a:p>
              <a:pPr algn="just">
                <a:spcBef>
                  <a:spcPts val="600"/>
                </a:spcBef>
              </a:pPr>
              <a:r>
                <a:rPr lang="en-US" sz="2400">
                  <a:latin typeface="Cambria" panose="02040503050406030204" pitchFamily="18" charset="0"/>
                  <a:ea typeface="Cambria" panose="02040503050406030204" pitchFamily="18" charset="0"/>
                </a:rPr>
                <a:t>     Gia đình dê con không may gặp hỏa hoạn. Đồ đạc trong nhà đều bị thiêu rụi, may mắn cả nhà không ai bị thương.</a:t>
              </a:r>
            </a:p>
            <a:p>
              <a:pPr algn="just">
                <a:spcBef>
                  <a:spcPts val="600"/>
                </a:spcBef>
              </a:pPr>
              <a:r>
                <a:rPr lang="en-US" sz="2400">
                  <a:latin typeface="Cambria" panose="02040503050406030204" pitchFamily="18" charset="0"/>
                  <a:ea typeface="Cambria" panose="02040503050406030204" pitchFamily="18" charset="0"/>
                </a:rPr>
                <a:t>     Thầy giáo hà mã kể chuyện không may của gia đình dê con cho các bạn nhỏ nghe. Các bạn nghe xong ai nấy đều thương cảm gia đình dê con.</a:t>
              </a:r>
            </a:p>
            <a:p>
              <a:pPr algn="just">
                <a:spcBef>
                  <a:spcPts val="600"/>
                </a:spcBef>
              </a:pPr>
              <a:r>
                <a:rPr lang="en-US" sz="2400">
                  <a:latin typeface="Cambria" panose="02040503050406030204" pitchFamily="18" charset="0"/>
                  <a:ea typeface="Cambria" panose="02040503050406030204" pitchFamily="18" charset="0"/>
                </a:rPr>
                <a:t>     Nhà khỉ cách nhà dê không xa, khỉ con chủ động mời dê con tới nhà mình. Khỉ kể chuyện của gia đình dê con với mẹ rồi xin phép mẹ tặng cho dê con một số sách vở, quần áo, đồ chơi và vật dụng sinh hoạt. Khỉ nói với dê: “Dê ơi! Bạn đừng buồn, quần áo, sách vở và đồ chơi này mình tặng cho bạn đấy!”.</a:t>
              </a:r>
            </a:p>
          </p:txBody>
        </p:sp>
        <p:sp>
          <p:nvSpPr>
            <p:cNvPr id="9" name="TextBox 8"/>
            <p:cNvSpPr txBox="1"/>
            <p:nvPr/>
          </p:nvSpPr>
          <p:spPr>
            <a:xfrm>
              <a:off x="430306" y="3933278"/>
              <a:ext cx="6831105" cy="1938992"/>
            </a:xfrm>
            <a:prstGeom prst="rect">
              <a:avLst/>
            </a:prstGeom>
            <a:noFill/>
          </p:spPr>
          <p:txBody>
            <a:bodyPr wrap="square" rtlCol="0">
              <a:spAutoFit/>
            </a:bodyPr>
            <a:lstStyle/>
            <a:p>
              <a:pPr algn="just"/>
              <a:r>
                <a:rPr lang="en-US" sz="2400">
                  <a:latin typeface="Cambria" panose="02040503050406030204" pitchFamily="18" charset="0"/>
                  <a:ea typeface="Cambria" panose="02040503050406030204" pitchFamily="18" charset="0"/>
                </a:rPr>
                <a:t>    Khỉ mẹ cũng làm rất nhiều đồ ăn ngon cho dê con. Cả nhà thay nhau gắp thức ăn cho dê, quan tâm dê chu đáo. Dê con cảm động nói: “Mọi người tốt với cháu quá! Cháu thấy ấm áp như đang ở nhà mình vậy.”.</a:t>
              </a:r>
            </a:p>
          </p:txBody>
        </p:sp>
        <p:sp>
          <p:nvSpPr>
            <p:cNvPr id="10" name="TextBox 9"/>
            <p:cNvSpPr txBox="1"/>
            <p:nvPr/>
          </p:nvSpPr>
          <p:spPr>
            <a:xfrm>
              <a:off x="363070" y="5926058"/>
              <a:ext cx="6965575" cy="646331"/>
            </a:xfrm>
            <a:prstGeom prst="rect">
              <a:avLst/>
            </a:prstGeom>
            <a:noFill/>
          </p:spPr>
          <p:txBody>
            <a:bodyPr wrap="square" rtlCol="0">
              <a:spAutoFit/>
            </a:bodyPr>
            <a:lstStyle/>
            <a:p>
              <a:pPr algn="r"/>
              <a:r>
                <a:rPr lang="en-US">
                  <a:latin typeface="Cambria" panose="02040503050406030204" pitchFamily="18" charset="0"/>
                  <a:ea typeface="Cambria" panose="02040503050406030204" pitchFamily="18" charset="0"/>
                </a:rPr>
                <a:t>(Theo Nguyễn Thị Vi Khanh, </a:t>
              </a:r>
              <a:r>
                <a:rPr lang="en-US" i="1">
                  <a:latin typeface="Cambria" panose="02040503050406030204" pitchFamily="18" charset="0"/>
                  <a:ea typeface="Cambria" panose="02040503050406030204" pitchFamily="18" charset="0"/>
                </a:rPr>
                <a:t>Tôi có cảm xúc tích cực, còn bạn thì sao?,</a:t>
              </a:r>
            </a:p>
            <a:p>
              <a:pPr algn="r"/>
              <a:r>
                <a:rPr lang="en-US">
                  <a:latin typeface="Cambria" panose="02040503050406030204" pitchFamily="18" charset="0"/>
                  <a:ea typeface="Cambria" panose="02040503050406030204" pitchFamily="18" charset="0"/>
                </a:rPr>
                <a:t>NXB Văn học, 2016)</a:t>
              </a:r>
            </a:p>
          </p:txBody>
        </p:sp>
      </p:grpSp>
    </p:spTree>
    <p:extLst>
      <p:ext uri="{BB962C8B-B14F-4D97-AF65-F5344CB8AC3E}">
        <p14:creationId xmlns:p14="http://schemas.microsoft.com/office/powerpoint/2010/main" val="406592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6" y="2811351"/>
            <a:ext cx="6040836" cy="3731104"/>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7"/>
              <a:ext cx="4599743" cy="1453044"/>
            </a:xfrm>
            <a:prstGeom prst="rect">
              <a:avLst/>
            </a:prstGeom>
            <a:noFill/>
          </p:spPr>
          <p:txBody>
            <a:bodyPr wrap="square" rtlCol="0">
              <a:spAutoFit/>
            </a:bodyPr>
            <a:lstStyle/>
            <a:p>
              <a:pPr algn="ctr"/>
              <a:r>
                <a:rPr lang="en-US" sz="3500" b="1" i="1">
                  <a:latin typeface="Cambria" panose="02040503050406030204" pitchFamily="18" charset="0"/>
                  <a:ea typeface="Cambria" panose="02040503050406030204" pitchFamily="18" charset="0"/>
                </a:rPr>
                <a:t>Đọc truyện, thảo luận với bạn và trả lời câu hỏi:</a:t>
              </a:r>
              <a:endParaRPr lang="en-US" sz="35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172677" y="1809366"/>
            <a:ext cx="5459504" cy="2534034"/>
            <a:chOff x="7055427" y="1629296"/>
            <a:chExt cx="4741382" cy="4209489"/>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4124991"/>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7197066" y="1956369"/>
              <a:ext cx="4599743" cy="3882416"/>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Khỉ con đã làm gì để giúp dê con? </a:t>
              </a:r>
            </a:p>
            <a:p>
              <a:pPr algn="just"/>
              <a:r>
                <a:rPr lang="en-US" sz="3200" b="1">
                  <a:latin typeface="Cambria" panose="02040503050406030204" pitchFamily="18" charset="0"/>
                  <a:ea typeface="Cambria" panose="02040503050406030204" pitchFamily="18" charset="0"/>
                </a:rPr>
                <a:t>+ Khi được giúp đỡ, dê con cảm thấy thế nào?</a:t>
              </a:r>
              <a:endParaRPr lang="en-US" sz="48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2078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629399" y="2115854"/>
            <a:ext cx="5262279" cy="4450746"/>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5"/>
              <a:ext cx="4599743" cy="2661197"/>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Khỉ con đã làm gì để giúp dê con?</a:t>
              </a:r>
              <a:endParaRPr lang="en-US" sz="35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417240" y="1478861"/>
            <a:ext cx="8511608" cy="3227610"/>
            <a:chOff x="7055427" y="1629296"/>
            <a:chExt cx="4741382" cy="5211115"/>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5211115"/>
            </a:xfrm>
            <a:prstGeom prst="roundRect">
              <a:avLst/>
            </a:prstGeom>
            <a:no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CD4DF022-03B6-2C13-C899-C3F0C93339E7}"/>
                </a:ext>
              </a:extLst>
            </p:cNvPr>
            <p:cNvSpPr txBox="1"/>
            <p:nvPr/>
          </p:nvSpPr>
          <p:spPr>
            <a:xfrm>
              <a:off x="7119276" y="1701426"/>
              <a:ext cx="4553118" cy="5018876"/>
            </a:xfrm>
            <a:prstGeom prst="rect">
              <a:avLst/>
            </a:prstGeom>
            <a:noFill/>
          </p:spPr>
          <p:txBody>
            <a:bodyPr wrap="square" rtlCol="0">
              <a:spAutoFit/>
            </a:bodyPr>
            <a:lstStyle/>
            <a:p>
              <a:pPr algn="just"/>
              <a:r>
                <a:rPr lang="en-US" sz="2800" b="1" i="1">
                  <a:latin typeface="Cambria" panose="02040503050406030204" pitchFamily="18" charset="0"/>
                  <a:ea typeface="Cambria" panose="02040503050406030204" pitchFamily="18" charset="0"/>
                </a:rPr>
                <a:t>  </a:t>
              </a:r>
              <a:r>
                <a:rPr lang="en-US" sz="2800" b="1" i="1">
                  <a:solidFill>
                    <a:srgbClr val="002060"/>
                  </a:solidFill>
                  <a:latin typeface="Cambria" panose="02040503050406030204" pitchFamily="18" charset="0"/>
                  <a:ea typeface="Cambria" panose="02040503050406030204" pitchFamily="18" charset="0"/>
                </a:rPr>
                <a:t>Khỉ con đã chủ động mời dê con đến nhà mình, khỉ kể chuyện của gia đình dê con với mẹ và xin phép mẹ tặng dê con một số sách vở, quần áo, đồ chơi và vật dụng sinh hoạt, khỉ còn nói những lời động viên dê con. Nếu khỉ con không cảm thông, giúp đỡ dê con thì có thể dê sẽ bị đói, không có quần áo để mặc,... </a:t>
              </a:r>
              <a:endParaRPr lang="en-US" sz="5400" b="1" i="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8968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239435" y="1786029"/>
            <a:ext cx="5652243" cy="4780571"/>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5"/>
              <a:ext cx="4599743" cy="2661197"/>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Khi được giúp đỡ, dê con cảm thấy thế nào?</a:t>
              </a:r>
              <a:endParaRPr lang="en-US" sz="54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59286" y="1546096"/>
            <a:ext cx="8511608" cy="1842563"/>
            <a:chOff x="7055427" y="1629296"/>
            <a:chExt cx="4741382" cy="5211115"/>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5211115"/>
            </a:xfrm>
            <a:prstGeom prst="roundRect">
              <a:avLst/>
            </a:prstGeom>
            <a:no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p>
          </p:txBody>
        </p:sp>
        <p:sp>
          <p:nvSpPr>
            <p:cNvPr id="8" name="TextBox 7">
              <a:extLst>
                <a:ext uri="{FF2B5EF4-FFF2-40B4-BE49-F238E27FC236}">
                  <a16:creationId xmlns:a16="http://schemas.microsoft.com/office/drawing/2014/main" id="{CD4DF022-03B6-2C13-C899-C3F0C93339E7}"/>
                </a:ext>
              </a:extLst>
            </p:cNvPr>
            <p:cNvSpPr txBox="1"/>
            <p:nvPr/>
          </p:nvSpPr>
          <p:spPr>
            <a:xfrm>
              <a:off x="7119276" y="1701426"/>
              <a:ext cx="4553118" cy="4961564"/>
            </a:xfrm>
            <a:prstGeom prst="rect">
              <a:avLst/>
            </a:prstGeom>
            <a:noFill/>
          </p:spPr>
          <p:txBody>
            <a:bodyPr wrap="square" rtlCol="0">
              <a:spAutoFit/>
            </a:bodyPr>
            <a:lstStyle/>
            <a:p>
              <a:pPr algn="just"/>
              <a:r>
                <a:rPr lang="en-US" sz="3600" b="1" i="1">
                  <a:solidFill>
                    <a:srgbClr val="002060"/>
                  </a:solidFill>
                  <a:latin typeface="Cambria" panose="02040503050406030204" pitchFamily="18" charset="0"/>
                  <a:ea typeface="Cambria" panose="02040503050406030204" pitchFamily="18" charset="0"/>
                </a:rPr>
                <a:t>  Khi được giúp đỡ, dê con cảm thấy rất cảm động, thấy ấm áp và biết ơn cả nhà khỉ con. </a:t>
              </a:r>
              <a:endParaRPr lang="en-US" sz="36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54582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44" y="1163052"/>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3817696" y="535577"/>
            <a:ext cx="5065048" cy="3108960"/>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99CC"/>
                </a:solidFill>
                <a:latin typeface="Cambria" panose="02040503050406030204" pitchFamily="18" charset="0"/>
                <a:ea typeface="Cambria" panose="02040503050406030204" pitchFamily="18" charset="0"/>
              </a:rPr>
              <a:t>Qua câu chuyện, </a:t>
            </a:r>
          </a:p>
          <a:p>
            <a:pPr algn="ctr"/>
            <a:r>
              <a:rPr lang="en-US" sz="4000" b="1">
                <a:solidFill>
                  <a:srgbClr val="0099CC"/>
                </a:solidFill>
                <a:latin typeface="Cambria" panose="02040503050406030204" pitchFamily="18" charset="0"/>
                <a:ea typeface="Cambria" panose="02040503050406030204" pitchFamily="18" charset="0"/>
              </a:rPr>
              <a:t>em thấy khỉ con là người như thế </a:t>
            </a:r>
          </a:p>
          <a:p>
            <a:pPr algn="ctr"/>
            <a:r>
              <a:rPr lang="en-US" sz="4000" b="1">
                <a:solidFill>
                  <a:srgbClr val="0099CC"/>
                </a:solidFill>
                <a:latin typeface="Cambria" panose="02040503050406030204" pitchFamily="18" charset="0"/>
                <a:ea typeface="Cambria" panose="02040503050406030204" pitchFamily="18" charset="0"/>
              </a:rPr>
              <a:t>nào?</a:t>
            </a:r>
          </a:p>
        </p:txBody>
      </p:sp>
      <p:grpSp>
        <p:nvGrpSpPr>
          <p:cNvPr id="4" name="Group 3">
            <a:extLst>
              <a:ext uri="{FF2B5EF4-FFF2-40B4-BE49-F238E27FC236}">
                <a16:creationId xmlns:a16="http://schemas.microsoft.com/office/drawing/2014/main" id="{3E543A0B-E972-0D4A-B032-08CCCFDD452B}"/>
              </a:ext>
            </a:extLst>
          </p:cNvPr>
          <p:cNvGrpSpPr/>
          <p:nvPr/>
        </p:nvGrpSpPr>
        <p:grpSpPr>
          <a:xfrm>
            <a:off x="4217267" y="3849182"/>
            <a:ext cx="7543323" cy="2017046"/>
            <a:chOff x="7055427" y="1629296"/>
            <a:chExt cx="4741382" cy="3663619"/>
          </a:xfrm>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296"/>
              <a:ext cx="4741382" cy="3663619"/>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CD4DF022-03B6-2C13-C899-C3F0C93339E7}"/>
                </a:ext>
              </a:extLst>
            </p:cNvPr>
            <p:cNvSpPr txBox="1"/>
            <p:nvPr/>
          </p:nvSpPr>
          <p:spPr>
            <a:xfrm>
              <a:off x="7197067" y="1899693"/>
              <a:ext cx="4496297" cy="3018726"/>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Khỉ con là người rất tốt bụng, biết quan tâm, cảm thông và giúp đỡ bạn khi gặp hoàn cảnh khó khăn.</a:t>
              </a:r>
            </a:p>
          </p:txBody>
        </p:sp>
      </p:grpSp>
    </p:spTree>
    <p:extLst>
      <p:ext uri="{BB962C8B-B14F-4D97-AF65-F5344CB8AC3E}">
        <p14:creationId xmlns:p14="http://schemas.microsoft.com/office/powerpoint/2010/main" val="3355081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90" y="2944907"/>
            <a:ext cx="5423244" cy="3700840"/>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59943"/>
            <a:ext cx="11073655" cy="719671"/>
            <a:chOff x="7055427" y="1553445"/>
            <a:chExt cx="4741382" cy="2963167"/>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553445"/>
              <a:ext cx="4599743" cy="2914643"/>
            </a:xfrm>
            <a:prstGeom prst="rect">
              <a:avLst/>
            </a:prstGeom>
            <a:noFill/>
          </p:spPr>
          <p:txBody>
            <a:bodyPr wrap="square" rtlCol="0">
              <a:spAutoFit/>
            </a:bodyPr>
            <a:lstStyle/>
            <a:p>
              <a:pPr algn="ctr"/>
              <a:r>
                <a:rPr lang="en-US" sz="4000" b="1" i="1">
                  <a:latin typeface="Cambria" panose="02040503050406030204" pitchFamily="18" charset="0"/>
                  <a:ea typeface="Cambria" panose="02040503050406030204" pitchFamily="18" charset="0"/>
                </a:rPr>
                <a:t>Thảo luận nhóm và trả lời câu hỏi:</a:t>
              </a:r>
              <a:endParaRPr lang="en-US" sz="40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172677" y="1809365"/>
            <a:ext cx="5560264" cy="3744271"/>
            <a:chOff x="7055427" y="1629296"/>
            <a:chExt cx="4741382" cy="4915647"/>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4915647"/>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7197067" y="1797485"/>
              <a:ext cx="4496297" cy="4646724"/>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Em sẽ làm gì nếu những người xung quanh em gặp khó khăn? </a:t>
              </a:r>
            </a:p>
            <a:p>
              <a:pPr algn="just"/>
              <a:r>
                <a:rPr lang="en-US" sz="3200" b="1">
                  <a:latin typeface="Cambria" panose="02040503050406030204" pitchFamily="18" charset="0"/>
                  <a:ea typeface="Cambria" panose="02040503050406030204" pitchFamily="18" charset="0"/>
                </a:rPr>
                <a:t>+ Theo em, sự cảm thông, giúp đỡ có ý nghĩa như thế nào đối với những người đang gặp khó khăn?</a:t>
              </a:r>
            </a:p>
          </p:txBody>
        </p:sp>
      </p:grpSp>
    </p:spTree>
    <p:extLst>
      <p:ext uri="{BB962C8B-B14F-4D97-AF65-F5344CB8AC3E}">
        <p14:creationId xmlns:p14="http://schemas.microsoft.com/office/powerpoint/2010/main" val="1021031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34" y="900247"/>
            <a:ext cx="5495043" cy="5602790"/>
          </a:xfrm>
          <a:prstGeom prst="rect">
            <a:avLst/>
          </a:prstGeom>
        </p:spPr>
      </p:pic>
      <p:pic>
        <p:nvPicPr>
          <p:cNvPr id="6" name="Picture 5"/>
          <p:cNvPicPr>
            <a:picLocks noChangeAspect="1"/>
          </p:cNvPicPr>
          <p:nvPr/>
        </p:nvPicPr>
        <p:blipFill>
          <a:blip r:embed="rId3"/>
          <a:stretch>
            <a:fillRect/>
          </a:stretch>
        </p:blipFill>
        <p:spPr>
          <a:xfrm>
            <a:off x="5521782" y="1058704"/>
            <a:ext cx="6876884" cy="4767485"/>
          </a:xfrm>
          <a:prstGeom prst="rect">
            <a:avLst/>
          </a:prstGeom>
        </p:spPr>
      </p:pic>
    </p:spTree>
    <p:extLst>
      <p:ext uri="{BB962C8B-B14F-4D97-AF65-F5344CB8AC3E}">
        <p14:creationId xmlns:p14="http://schemas.microsoft.com/office/powerpoint/2010/main" val="3948962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465307"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048871" y="1707776"/>
            <a:ext cx="9883588" cy="2308324"/>
          </a:xfrm>
          <a:prstGeom prst="rect">
            <a:avLst/>
          </a:prstGeom>
          <a:solidFill>
            <a:schemeClr val="bg1">
              <a:alpha val="90000"/>
            </a:schemeClr>
          </a:solidFill>
        </p:spPr>
        <p:txBody>
          <a:bodyPr wrap="square" rtlCol="0">
            <a:spAutoFit/>
          </a:bodyPr>
          <a:lstStyle/>
          <a:p>
            <a:pPr algn="just"/>
            <a:r>
              <a:rPr lang="en-US" sz="3600" b="1" i="1">
                <a:latin typeface="Cambria" panose="02040503050406030204" pitchFamily="18" charset="0"/>
                <a:ea typeface="Cambria" panose="02040503050406030204" pitchFamily="18" charset="0"/>
              </a:rPr>
              <a:t>Nếu những người xung quanh em gặp khó khăn, em cần biết thể hiện sự quan tâm, cảm thông, chia sẻ bằng lời nói và việc làm phù hợp với khả năng để giúp đỡ họ trong cuộc sống.</a:t>
            </a:r>
            <a:endParaRPr lang="en-US" sz="36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859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465307"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048871" y="1707776"/>
            <a:ext cx="9883588" cy="2554545"/>
          </a:xfrm>
          <a:prstGeom prst="rect">
            <a:avLst/>
          </a:prstGeom>
          <a:solidFill>
            <a:schemeClr val="bg1">
              <a:alpha val="90000"/>
            </a:schemeClr>
          </a:solidFill>
        </p:spPr>
        <p:txBody>
          <a:bodyPr wrap="square" rtlCol="0">
            <a:spAutoFit/>
          </a:bodyPr>
          <a:lstStyle/>
          <a:p>
            <a:pPr algn="just"/>
            <a:r>
              <a:rPr lang="en-US" sz="3200" b="1" i="1">
                <a:latin typeface="Cambria" panose="02040503050406030204" pitchFamily="18" charset="0"/>
                <a:ea typeface="Cambria" panose="02040503050406030204" pitchFamily="18" charset="0"/>
              </a:rPr>
              <a:t>  Đối với những người đang gặp khó khăn, sự cảm thông giúp đỡ sẻ chia sẽ giúp họ vượt qua nghịch cảnh trong cuộc sống, giúp họ vơi bớt đi những mất mát hay tổn thương. Nhờ có sự đồng cảm và sẻ chia, con người sẽ xích lại gần nhau hơn. </a:t>
            </a:r>
            <a:endParaRPr lang="en-US" sz="32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022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l="2178"/>
          <a:stretch/>
        </p:blipFill>
        <p:spPr>
          <a:xfrm>
            <a:off x="0" y="0"/>
            <a:ext cx="12191999" cy="6858000"/>
          </a:xfrm>
          <a:prstGeom prst="rect">
            <a:avLst/>
          </a:prstGeom>
        </p:spPr>
      </p:pic>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161898" y="91440"/>
            <a:ext cx="7014757" cy="1468366"/>
          </a:xfrm>
          <a:prstGeom prst="rect">
            <a:avLst/>
          </a:prstGeom>
        </p:spPr>
      </p:pic>
      <p:sp>
        <p:nvSpPr>
          <p:cNvPr id="4" name="TextBox 3"/>
          <p:cNvSpPr txBox="1"/>
          <p:nvPr/>
        </p:nvSpPr>
        <p:spPr>
          <a:xfrm>
            <a:off x="888274" y="1191184"/>
            <a:ext cx="10319657" cy="4031873"/>
          </a:xfrm>
          <a:prstGeom prst="rect">
            <a:avLst/>
          </a:prstGeom>
          <a:solidFill>
            <a:schemeClr val="bg1">
              <a:alpha val="52000"/>
            </a:schemeClr>
          </a:solid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Nêu được một số biểu hiện của sự cảm thông, giúp đỡ người gặp khó khăn.</a:t>
            </a:r>
          </a:p>
          <a:p>
            <a:pPr algn="just"/>
            <a:r>
              <a:rPr lang="en-US" sz="3200" b="1">
                <a:solidFill>
                  <a:schemeClr val="accent1">
                    <a:lumMod val="50000"/>
                  </a:schemeClr>
                </a:solidFill>
                <a:latin typeface="Cambria" panose="02040503050406030204" pitchFamily="18" charset="0"/>
                <a:ea typeface="Cambria" panose="02040503050406030204" pitchFamily="18" charset="0"/>
              </a:rPr>
              <a:t>+ Biết vì sao phải cảm thông, giúp đỡ người gặp khó khăn.</a:t>
            </a:r>
          </a:p>
          <a:p>
            <a:pPr algn="just"/>
            <a:r>
              <a:rPr lang="en-US" sz="3200" b="1">
                <a:solidFill>
                  <a:schemeClr val="accent1">
                    <a:lumMod val="50000"/>
                  </a:schemeClr>
                </a:solidFill>
                <a:latin typeface="Cambria" panose="02040503050406030204" pitchFamily="18" charset="0"/>
                <a:ea typeface="Cambria" panose="02040503050406030204" pitchFamily="18" charset="0"/>
              </a:rPr>
              <a:t>+ Cảm thông, giúp đỡ người gặp khó khăn bằng những lời nói, việc làm cụ thể phù hợp với lứa tuổi.</a:t>
            </a:r>
          </a:p>
          <a:p>
            <a:pPr algn="just"/>
            <a:r>
              <a:rPr lang="en-US" sz="3200" b="1">
                <a:solidFill>
                  <a:schemeClr val="accent1">
                    <a:lumMod val="50000"/>
                  </a:schemeClr>
                </a:solidFill>
                <a:latin typeface="Cambria" panose="02040503050406030204" pitchFamily="18" charset="0"/>
                <a:ea typeface="Cambria" panose="02040503050406030204" pitchFamily="18" charset="0"/>
              </a:rPr>
              <a:t>+ Sẵn sàng giúp đỡ người gặp khó khăn phù hợp với khả năng của bản thân.</a:t>
            </a:r>
          </a:p>
        </p:txBody>
      </p:sp>
      <p:sp>
        <p:nvSpPr>
          <p:cNvPr id="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08285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70" y="1506028"/>
            <a:ext cx="8955800" cy="3694496"/>
          </a:xfrm>
          <a:prstGeom prst="rect">
            <a:avLst/>
          </a:prstGeom>
        </p:spPr>
      </p:pic>
    </p:spTree>
    <p:extLst>
      <p:ext uri="{BB962C8B-B14F-4D97-AF65-F5344CB8AC3E}">
        <p14:creationId xmlns:p14="http://schemas.microsoft.com/office/powerpoint/2010/main" val="2505117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416860" y="552306"/>
            <a:ext cx="11376210" cy="2123658"/>
            <a:chOff x="7055427" y="1565748"/>
            <a:chExt cx="4741382" cy="342846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3299791"/>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26246" y="1565748"/>
              <a:ext cx="4599743" cy="3428466"/>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 </a:t>
              </a:r>
              <a:r>
                <a:rPr lang="en-US" sz="4400" b="1" u="sng">
                  <a:latin typeface="Cambria" panose="02040503050406030204" pitchFamily="18" charset="0"/>
                  <a:ea typeface="Cambria" panose="02040503050406030204" pitchFamily="18" charset="0"/>
                </a:rPr>
                <a:t>Về nhà:</a:t>
              </a:r>
              <a:r>
                <a:rPr lang="en-US" sz="4400" b="1">
                  <a:latin typeface="Cambria" panose="02040503050406030204" pitchFamily="18" charset="0"/>
                  <a:ea typeface="Cambria" panose="02040503050406030204" pitchFamily="18" charset="0"/>
                </a:rPr>
                <a:t> Trao đổi cùng người thân lập kế hoạch giúp đỡ hoàn cảnh còn gặp khó khăn gần nhà.</a:t>
              </a:r>
            </a:p>
          </p:txBody>
        </p:sp>
      </p:grpSp>
      <p:pic>
        <p:nvPicPr>
          <p:cNvPr id="5"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990" y="3482790"/>
            <a:ext cx="9385238" cy="2953220"/>
          </a:xfrm>
          <a:prstGeom prst="rect">
            <a:avLst/>
          </a:prstGeom>
        </p:spPr>
      </p:pic>
    </p:spTree>
    <p:extLst>
      <p:ext uri="{BB962C8B-B14F-4D97-AF65-F5344CB8AC3E}">
        <p14:creationId xmlns:p14="http://schemas.microsoft.com/office/powerpoint/2010/main" val="59084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ppt_x</p:attrName>
                                        </p:attrNameLst>
                                      </p:cBhvr>
                                      <p:tavLst>
                                        <p:tav tm="0">
                                          <p:val>
                                            <p:strVal val="#ppt_x+#ppt_w*1.125000"/>
                                          </p:val>
                                        </p:tav>
                                        <p:tav tm="100000">
                                          <p:val>
                                            <p:strVal val="#ppt_x"/>
                                          </p:val>
                                        </p:tav>
                                      </p:tavLst>
                                    </p:anim>
                                    <p:animEffect transition="in" filter="wipe(left)">
                                      <p:cBhvr>
                                        <p:cTn id="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9EE79-B207-B02A-683E-4F7A6969512A}"/>
              </a:ext>
            </a:extLst>
          </p:cNvPr>
          <p:cNvPicPr>
            <a:picLocks noChangeAspect="1"/>
          </p:cNvPicPr>
          <p:nvPr/>
        </p:nvPicPr>
        <p:blipFill>
          <a:blip r:embed="rId2"/>
          <a:stretch>
            <a:fillRect/>
          </a:stretch>
        </p:blipFill>
        <p:spPr>
          <a:xfrm>
            <a:off x="1089212" y="1319046"/>
            <a:ext cx="8388702" cy="4655817"/>
          </a:xfrm>
          <a:prstGeom prst="rect">
            <a:avLst/>
          </a:prstGeom>
        </p:spPr>
      </p:pic>
    </p:spTree>
    <p:extLst>
      <p:ext uri="{BB962C8B-B14F-4D97-AF65-F5344CB8AC3E}">
        <p14:creationId xmlns:p14="http://schemas.microsoft.com/office/powerpoint/2010/main" val="40071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845" y="1542563"/>
            <a:ext cx="9126503" cy="3694496"/>
          </a:xfrm>
          <a:prstGeom prst="rect">
            <a:avLst/>
          </a:prstGeom>
        </p:spPr>
      </p:pic>
    </p:spTree>
    <p:extLst>
      <p:ext uri="{BB962C8B-B14F-4D97-AF65-F5344CB8AC3E}">
        <p14:creationId xmlns:p14="http://schemas.microsoft.com/office/powerpoint/2010/main" val="187234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128042" y="511284"/>
            <a:ext cx="10362640" cy="1729514"/>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76545" y="850704"/>
              <a:ext cx="9916025" cy="1280126"/>
            </a:xfrm>
            <a:prstGeom prst="rect">
              <a:avLst/>
            </a:prstGeom>
            <a:noFill/>
          </p:spPr>
          <p:txBody>
            <a:bodyPr wrap="square" rtlCol="0">
              <a:spAutoFit/>
            </a:bodyPr>
            <a:lstStyle/>
            <a:p>
              <a:pPr algn="ctr"/>
              <a:r>
                <a:rPr lang="en-US" sz="4400" b="1">
                  <a:solidFill>
                    <a:schemeClr val="accent6">
                      <a:lumMod val="75000"/>
                    </a:schemeClr>
                  </a:solidFill>
                  <a:latin typeface="Cambria" panose="02040503050406030204" pitchFamily="18" charset="0"/>
                  <a:ea typeface="Cambria" panose="02040503050406030204" pitchFamily="18" charset="0"/>
                </a:rPr>
                <a:t>Câu 1: Khi thấy ai đó gặp khó khăn, em sẽ làm gì trước tiên?</a:t>
              </a:r>
              <a:endParaRPr lang="en-US" sz="4400" b="1" dirty="0">
                <a:solidFill>
                  <a:schemeClr val="accent6">
                    <a:lumMod val="75000"/>
                  </a:schemeClr>
                </a:solidFill>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873492" y="2490890"/>
            <a:ext cx="5009148" cy="1152000"/>
            <a:chOff x="873492" y="2490890"/>
            <a:chExt cx="5009148" cy="1152000"/>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152000"/>
              <a:chOff x="873492" y="2490890"/>
              <a:chExt cx="5009148" cy="1152000"/>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075768" y="2664161"/>
              <a:ext cx="3762462" cy="978729"/>
            </a:xfrm>
            <a:prstGeom prst="rect">
              <a:avLst/>
            </a:prstGeom>
            <a:noFill/>
          </p:spPr>
          <p:txBody>
            <a:bodyPr wrap="square" rtlCol="0">
              <a:spAutoFit/>
            </a:bodyPr>
            <a:lstStyle/>
            <a:p>
              <a:pPr algn="ctr">
                <a:lnSpc>
                  <a:spcPct val="80000"/>
                </a:lnSpc>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Nhìn và đi ngang qua</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309362" y="2482076"/>
            <a:ext cx="5007210" cy="1152000"/>
            <a:chOff x="6309362" y="2482076"/>
            <a:chExt cx="5007210" cy="1152000"/>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4734694" cy="1152000"/>
              <a:chOff x="6309362" y="2463371"/>
              <a:chExt cx="4734694" cy="1152000"/>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355866"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latin typeface="Cambria" panose="02040503050406030204" pitchFamily="18" charset="0"/>
                  <a:ea typeface="Cambria" panose="02040503050406030204" pitchFamily="18" charset="0"/>
                </a:endParaRPr>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357432" y="2701066"/>
              <a:ext cx="3959140" cy="646331"/>
            </a:xfrm>
            <a:prstGeom prst="rect">
              <a:avLst/>
            </a:prstGeom>
            <a:noFill/>
          </p:spPr>
          <p:txBody>
            <a:bodyPr wrap="square" rtlCol="0">
              <a:spAutoFit/>
            </a:bodyPr>
            <a:lstStyle/>
            <a:p>
              <a:pPr algn="just">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Không quan tâm</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958238" y="4423396"/>
            <a:ext cx="4924401" cy="1152000"/>
            <a:chOff x="958238" y="4423396"/>
            <a:chExt cx="4924401" cy="1152000"/>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152000"/>
              <a:chOff x="958238" y="4423396"/>
              <a:chExt cx="4924401" cy="1152000"/>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035429" y="4579891"/>
              <a:ext cx="3525512" cy="978729"/>
            </a:xfrm>
            <a:prstGeom prst="rect">
              <a:avLst/>
            </a:prstGeom>
            <a:noFill/>
          </p:spPr>
          <p:txBody>
            <a:bodyPr wrap="square" rtlCol="0">
              <a:spAutoFit/>
            </a:bodyPr>
            <a:lstStyle/>
            <a:p>
              <a:pPr algn="ctr">
                <a:lnSpc>
                  <a:spcPct val="80000"/>
                </a:lnSpc>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Trách móc và chỉ trích</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309362" y="4453999"/>
            <a:ext cx="4734694" cy="1153269"/>
            <a:chOff x="6309362" y="4453999"/>
            <a:chExt cx="4734694" cy="1153269"/>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153269"/>
              <a:chOff x="6309362" y="4395154"/>
              <a:chExt cx="4734694" cy="1153269"/>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386553" y="4579890"/>
              <a:ext cx="3245242" cy="978729"/>
            </a:xfrm>
            <a:prstGeom prst="rect">
              <a:avLst/>
            </a:prstGeom>
            <a:noFill/>
          </p:spPr>
          <p:txBody>
            <a:bodyPr wrap="square" rtlCol="0">
              <a:spAutoFit/>
            </a:bodyPr>
            <a:lstStyle/>
            <a:p>
              <a:pPr algn="ctr">
                <a:lnSpc>
                  <a:spcPct val="80000"/>
                </a:lnSpc>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Hỏi xem cần giúp đỡ gì</a:t>
              </a:r>
              <a:endParaRPr lang="vi-VN" sz="3600" b="1" dirty="0">
                <a:solidFill>
                  <a:srgbClr val="002060"/>
                </a:solidFill>
                <a:latin typeface="Cambria" panose="02040503050406030204" pitchFamily="18" charset="0"/>
                <a:ea typeface="Cambria" panose="02040503050406030204" pitchFamily="18" charset="0"/>
              </a:endParaRPr>
            </a:p>
          </p:txBody>
        </p:sp>
      </p:grpSp>
      <p:pic>
        <p:nvPicPr>
          <p:cNvPr id="28"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4731" t="-545" r="-2689" b="64569"/>
          <a:stretch/>
        </p:blipFill>
        <p:spPr>
          <a:xfrm flipH="1">
            <a:off x="43705" y="95007"/>
            <a:ext cx="1463717" cy="1737944"/>
          </a:xfrm>
          <a:prstGeom prst="rect">
            <a:avLst/>
          </a:prstGeom>
        </p:spPr>
      </p:pic>
    </p:spTree>
    <p:extLst>
      <p:ext uri="{BB962C8B-B14F-4D97-AF65-F5344CB8AC3E}">
        <p14:creationId xmlns:p14="http://schemas.microsoft.com/office/powerpoint/2010/main" val="2525445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128042" y="470263"/>
            <a:ext cx="10362640" cy="1770535"/>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18901" y="908612"/>
              <a:ext cx="9794348" cy="1250467"/>
            </a:xfrm>
            <a:prstGeom prst="rect">
              <a:avLst/>
            </a:prstGeom>
            <a:noFill/>
          </p:spPr>
          <p:txBody>
            <a:bodyPr wrap="square" rtlCol="0">
              <a:spAutoFit/>
            </a:bodyPr>
            <a:lstStyle/>
            <a:p>
              <a:pPr algn="ctr"/>
              <a:r>
                <a:rPr lang="en-US" sz="4400" b="1">
                  <a:solidFill>
                    <a:schemeClr val="accent6">
                      <a:lumMod val="75000"/>
                    </a:schemeClr>
                  </a:solidFill>
                  <a:latin typeface="Cambria" panose="02040503050406030204" pitchFamily="18" charset="0"/>
                  <a:ea typeface="Cambria" panose="02040503050406030204" pitchFamily="18" charset="0"/>
                </a:rPr>
                <a:t>Câu 2. Khi thấy bạn bè có chuyện buồn, em sẽ làm gì?</a:t>
              </a:r>
              <a:endParaRPr lang="en-US" sz="4400" b="1" dirty="0">
                <a:solidFill>
                  <a:schemeClr val="accent6">
                    <a:lumMod val="75000"/>
                  </a:schemeClr>
                </a:solidFill>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873492" y="2490890"/>
            <a:ext cx="5009148" cy="1152000"/>
            <a:chOff x="873492" y="2490890"/>
            <a:chExt cx="5009148" cy="1152000"/>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152000"/>
              <a:chOff x="873492" y="2490890"/>
              <a:chExt cx="5009148" cy="1152000"/>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232213" y="2696389"/>
              <a:ext cx="3517980" cy="646331"/>
            </a:xfrm>
            <a:prstGeom prst="rect">
              <a:avLst/>
            </a:prstGeom>
            <a:noFill/>
          </p:spPr>
          <p:txBody>
            <a:bodyPr wrap="square" rtlCol="0">
              <a:spAutoFit/>
            </a:bodyPr>
            <a:lstStyle/>
            <a:p>
              <a:pPr algn="ctr">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Không làm gì cả</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309362" y="2482076"/>
            <a:ext cx="4734695" cy="1152000"/>
            <a:chOff x="6309362" y="2482076"/>
            <a:chExt cx="4734695" cy="1152000"/>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4734694" cy="1152000"/>
              <a:chOff x="6309362" y="2463371"/>
              <a:chExt cx="4734694" cy="1152000"/>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355866"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latin typeface="Cambria" panose="02040503050406030204" pitchFamily="18" charset="0"/>
                  <a:ea typeface="Cambria" panose="02040503050406030204" pitchFamily="18" charset="0"/>
                </a:endParaRPr>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516907" y="2691401"/>
              <a:ext cx="3527150" cy="646331"/>
            </a:xfrm>
            <a:prstGeom prst="rect">
              <a:avLst/>
            </a:prstGeom>
            <a:noFill/>
          </p:spPr>
          <p:txBody>
            <a:bodyPr wrap="square" rtlCol="0">
              <a:spAutoFit/>
            </a:bodyPr>
            <a:lstStyle/>
            <a:p>
              <a:pPr algn="just">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Cười nhạo bạn</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958238" y="4423396"/>
            <a:ext cx="4924401" cy="1152000"/>
            <a:chOff x="958238" y="4423396"/>
            <a:chExt cx="4924401" cy="1152000"/>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152000"/>
              <a:chOff x="958238" y="4423396"/>
              <a:chExt cx="4924401" cy="1152000"/>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018570" y="4591270"/>
              <a:ext cx="3672625" cy="978729"/>
            </a:xfrm>
            <a:prstGeom prst="rect">
              <a:avLst/>
            </a:prstGeom>
            <a:noFill/>
          </p:spPr>
          <p:txBody>
            <a:bodyPr wrap="square" rtlCol="0">
              <a:spAutoFit/>
            </a:bodyPr>
            <a:lstStyle/>
            <a:p>
              <a:pPr algn="ctr">
                <a:lnSpc>
                  <a:spcPct val="80000"/>
                </a:lnSpc>
                <a:spcBef>
                  <a:spcPts val="600"/>
                </a:spcBef>
                <a:spcAft>
                  <a:spcPts val="600"/>
                </a:spcAft>
              </a:pPr>
              <a:r>
                <a:rPr lang="en-US" sz="3600" b="1">
                  <a:solidFill>
                    <a:srgbClr val="002060"/>
                  </a:solidFill>
                  <a:latin typeface="Cambria" panose="02040503050406030204" pitchFamily="18" charset="0"/>
                  <a:ea typeface="Cambria" panose="02040503050406030204" pitchFamily="18" charset="0"/>
                </a:rPr>
                <a:t>Nói với bạn đừng buồn</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309362" y="4453999"/>
            <a:ext cx="4734694" cy="1153269"/>
            <a:chOff x="6309362" y="4453999"/>
            <a:chExt cx="4734694" cy="1153269"/>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153269"/>
              <a:chOff x="6309362" y="4395154"/>
              <a:chExt cx="4734694" cy="1153269"/>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386553" y="4512203"/>
              <a:ext cx="3428999" cy="1077218"/>
            </a:xfrm>
            <a:prstGeom prst="rect">
              <a:avLst/>
            </a:prstGeom>
            <a:noFill/>
          </p:spPr>
          <p:txBody>
            <a:bodyPr wrap="square" rtlCol="0">
              <a:spAutoFit/>
            </a:bodyPr>
            <a:lstStyle/>
            <a:p>
              <a:pPr algn="ctr">
                <a:spcBef>
                  <a:spcPts val="600"/>
                </a:spcBef>
                <a:spcAft>
                  <a:spcPts val="600"/>
                </a:spcAft>
              </a:pPr>
              <a:r>
                <a:rPr lang="en-US" sz="3200" b="1">
                  <a:solidFill>
                    <a:srgbClr val="002060"/>
                  </a:solidFill>
                  <a:latin typeface="Cambria" panose="02040503050406030204" pitchFamily="18" charset="0"/>
                  <a:ea typeface="Cambria" panose="02040503050406030204" pitchFamily="18" charset="0"/>
                </a:rPr>
                <a:t>Hỏi thăm, an ủi và động viên bạn</a:t>
              </a:r>
              <a:endParaRPr lang="vi-VN" sz="3200" b="1" dirty="0">
                <a:solidFill>
                  <a:srgbClr val="002060"/>
                </a:solidFill>
                <a:latin typeface="Cambria" panose="02040503050406030204" pitchFamily="18" charset="0"/>
                <a:ea typeface="Cambria" panose="02040503050406030204" pitchFamily="18" charset="0"/>
              </a:endParaRPr>
            </a:p>
          </p:txBody>
        </p:sp>
      </p:grpSp>
      <p:pic>
        <p:nvPicPr>
          <p:cNvPr id="28"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4731" t="-545" r="-2689" b="64569"/>
          <a:stretch/>
        </p:blipFill>
        <p:spPr>
          <a:xfrm flipH="1">
            <a:off x="-26394" y="77644"/>
            <a:ext cx="1463717" cy="1737944"/>
          </a:xfrm>
          <a:prstGeom prst="rect">
            <a:avLst/>
          </a:prstGeom>
        </p:spPr>
      </p:pic>
    </p:spTree>
    <p:extLst>
      <p:ext uri="{BB962C8B-B14F-4D97-AF65-F5344CB8AC3E}">
        <p14:creationId xmlns:p14="http://schemas.microsoft.com/office/powerpoint/2010/main" val="3364295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731" t="-545" r="-2689" b="64569"/>
          <a:stretch/>
        </p:blipFill>
        <p:spPr>
          <a:xfrm flipH="1">
            <a:off x="43705" y="95007"/>
            <a:ext cx="1463717" cy="1737944"/>
          </a:xfrm>
          <a:prstGeom prst="rect">
            <a:avLst/>
          </a:prstGeom>
        </p:spPr>
      </p:pic>
      <p:grpSp>
        <p:nvGrpSpPr>
          <p:cNvPr id="3" name="Nhóm 37">
            <a:extLst>
              <a:ext uri="{FF2B5EF4-FFF2-40B4-BE49-F238E27FC236}">
                <a16:creationId xmlns:a16="http://schemas.microsoft.com/office/drawing/2014/main" id="{A7A052B7-A5F5-290D-70D1-9C208797CD5E}"/>
              </a:ext>
            </a:extLst>
          </p:cNvPr>
          <p:cNvGrpSpPr/>
          <p:nvPr/>
        </p:nvGrpSpPr>
        <p:grpSpPr>
          <a:xfrm>
            <a:off x="1312469" y="480755"/>
            <a:ext cx="10401450" cy="1764657"/>
            <a:chOff x="834682" y="817645"/>
            <a:chExt cx="10401450" cy="1530535"/>
          </a:xfrm>
        </p:grpSpPr>
        <p:grpSp>
          <p:nvGrpSpPr>
            <p:cNvPr id="4"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6"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7"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sz="4400"/>
              </a:p>
            </p:txBody>
          </p:sp>
          <p:sp>
            <p:nvSpPr>
              <p:cNvPr id="8"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5" name="Hộp Văn bản 23">
              <a:extLst>
                <a:ext uri="{FF2B5EF4-FFF2-40B4-BE49-F238E27FC236}">
                  <a16:creationId xmlns:a16="http://schemas.microsoft.com/office/drawing/2014/main" id="{EEDD4267-A89F-8448-271A-A2ED16DEECC9}"/>
                </a:ext>
              </a:extLst>
            </p:cNvPr>
            <p:cNvSpPr txBox="1"/>
            <p:nvPr/>
          </p:nvSpPr>
          <p:spPr>
            <a:xfrm>
              <a:off x="834682" y="871344"/>
              <a:ext cx="10345786" cy="1147855"/>
            </a:xfrm>
            <a:prstGeom prst="rect">
              <a:avLst/>
            </a:prstGeom>
            <a:noFill/>
          </p:spPr>
          <p:txBody>
            <a:bodyPr wrap="square" rtlCol="0">
              <a:spAutoFit/>
            </a:bodyPr>
            <a:lstStyle/>
            <a:p>
              <a:pPr algn="ctr"/>
              <a:r>
                <a:rPr lang="en-US" sz="4000" b="1" err="1">
                  <a:solidFill>
                    <a:schemeClr val="accent4">
                      <a:lumMod val="50000"/>
                    </a:schemeClr>
                  </a:solidFill>
                  <a:latin typeface="Cambria" panose="02040503050406030204" pitchFamily="18" charset="0"/>
                  <a:ea typeface="Cambria" panose="02040503050406030204" pitchFamily="18" charset="0"/>
                </a:rPr>
                <a:t>Câu</a:t>
              </a:r>
              <a:r>
                <a:rPr lang="en-US" sz="4000" b="1">
                  <a:solidFill>
                    <a:schemeClr val="accent4">
                      <a:lumMod val="50000"/>
                    </a:schemeClr>
                  </a:solidFill>
                  <a:latin typeface="Cambria" panose="02040503050406030204" pitchFamily="18" charset="0"/>
                  <a:ea typeface="Cambria" panose="02040503050406030204" pitchFamily="18" charset="0"/>
                </a:rPr>
                <a:t> 3:</a:t>
              </a:r>
              <a:r>
                <a:rPr lang="en-US" sz="4000" b="1">
                  <a:solidFill>
                    <a:srgbClr val="002060"/>
                  </a:solidFill>
                  <a:latin typeface="Cambria" panose="02040503050406030204" pitchFamily="18" charset="0"/>
                  <a:ea typeface="Cambria" panose="02040503050406030204" pitchFamily="18" charset="0"/>
                </a:rPr>
                <a:t> Trên đường đi học em thấy một bà cụ đang loay hoay qua đường, </a:t>
              </a:r>
              <a:r>
                <a:rPr lang="en-US" sz="4000" b="1">
                  <a:solidFill>
                    <a:schemeClr val="accent4">
                      <a:lumMod val="50000"/>
                    </a:schemeClr>
                  </a:solidFill>
                  <a:latin typeface="Cambria" panose="02040503050406030204" pitchFamily="18" charset="0"/>
                  <a:ea typeface="Cambria" panose="02040503050406030204" pitchFamily="18" charset="0"/>
                </a:rPr>
                <a:t>em sẽ làm gì?</a:t>
              </a:r>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p:grpSp>
      <p:grpSp>
        <p:nvGrpSpPr>
          <p:cNvPr id="9" name="Nhóm 1">
            <a:extLst>
              <a:ext uri="{FF2B5EF4-FFF2-40B4-BE49-F238E27FC236}">
                <a16:creationId xmlns:a16="http://schemas.microsoft.com/office/drawing/2014/main" id="{62DB8E11-419E-A43C-EED0-262F708A0651}"/>
              </a:ext>
            </a:extLst>
          </p:cNvPr>
          <p:cNvGrpSpPr/>
          <p:nvPr/>
        </p:nvGrpSpPr>
        <p:grpSpPr>
          <a:xfrm>
            <a:off x="873492" y="2490890"/>
            <a:ext cx="5009148" cy="1152000"/>
            <a:chOff x="873492" y="2490890"/>
            <a:chExt cx="5009148" cy="1152000"/>
          </a:xfrm>
        </p:grpSpPr>
        <p:grpSp>
          <p:nvGrpSpPr>
            <p:cNvPr id="10"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12"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13" name="Đồ họa 5">
                <a:extLst>
                  <a:ext uri="{FF2B5EF4-FFF2-40B4-BE49-F238E27FC236}">
                    <a16:creationId xmlns:a16="http://schemas.microsoft.com/office/drawing/2014/main" id="{16255886-0686-8A3F-B7E0-3E20397EF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92" y="2490890"/>
                <a:ext cx="1246685" cy="1152000"/>
              </a:xfrm>
              <a:prstGeom prst="rect">
                <a:avLst/>
              </a:prstGeom>
            </p:spPr>
          </p:pic>
        </p:grpSp>
        <p:sp>
          <p:nvSpPr>
            <p:cNvPr id="11" name="Hộp Văn bản 3">
              <a:extLst>
                <a:ext uri="{FF2B5EF4-FFF2-40B4-BE49-F238E27FC236}">
                  <a16:creationId xmlns:a16="http://schemas.microsoft.com/office/drawing/2014/main" id="{E94ED575-5FF2-57FD-CEF4-59821C47A061}"/>
                </a:ext>
              </a:extLst>
            </p:cNvPr>
            <p:cNvSpPr txBox="1"/>
            <p:nvPr/>
          </p:nvSpPr>
          <p:spPr>
            <a:xfrm>
              <a:off x="2175160" y="2693203"/>
              <a:ext cx="3295103"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Nhìn và đi qua</a:t>
              </a:r>
              <a:endParaRPr lang="en-US" sz="3600" b="1" dirty="0">
                <a:latin typeface="Cambria" panose="02040503050406030204" pitchFamily="18" charset="0"/>
                <a:ea typeface="Cambria" panose="02040503050406030204" pitchFamily="18" charset="0"/>
              </a:endParaRPr>
            </a:p>
          </p:txBody>
        </p:sp>
      </p:grpSp>
      <p:grpSp>
        <p:nvGrpSpPr>
          <p:cNvPr id="14" name="Nhóm 6">
            <a:extLst>
              <a:ext uri="{FF2B5EF4-FFF2-40B4-BE49-F238E27FC236}">
                <a16:creationId xmlns:a16="http://schemas.microsoft.com/office/drawing/2014/main" id="{3886914E-946F-9E78-DB52-75EC976B7127}"/>
              </a:ext>
            </a:extLst>
          </p:cNvPr>
          <p:cNvGrpSpPr/>
          <p:nvPr/>
        </p:nvGrpSpPr>
        <p:grpSpPr>
          <a:xfrm>
            <a:off x="6309362" y="2482076"/>
            <a:ext cx="4926770" cy="1152000"/>
            <a:chOff x="6309362" y="2482076"/>
            <a:chExt cx="4926770" cy="1152000"/>
          </a:xfrm>
        </p:grpSpPr>
        <p:grpSp>
          <p:nvGrpSpPr>
            <p:cNvPr id="15"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17"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a:latin typeface="Cambria" panose="02040503050406030204" pitchFamily="18" charset="0"/>
                  <a:ea typeface="Cambria" panose="02040503050406030204" pitchFamily="18" charset="0"/>
                </a:endParaRPr>
              </a:p>
            </p:txBody>
          </p:sp>
          <p:pic>
            <p:nvPicPr>
              <p:cNvPr id="18" name="Đồ họa 40">
                <a:extLst>
                  <a:ext uri="{FF2B5EF4-FFF2-40B4-BE49-F238E27FC236}">
                    <a16:creationId xmlns:a16="http://schemas.microsoft.com/office/drawing/2014/main" id="{8C8458EE-8507-F166-5706-396A4D27C5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9362" y="2463371"/>
                <a:ext cx="1061053" cy="1152000"/>
              </a:xfrm>
              <a:prstGeom prst="rect">
                <a:avLst/>
              </a:prstGeom>
            </p:spPr>
          </p:pic>
        </p:grpSp>
        <p:sp>
          <p:nvSpPr>
            <p:cNvPr id="16" name="Hộp Văn bản 38">
              <a:extLst>
                <a:ext uri="{FF2B5EF4-FFF2-40B4-BE49-F238E27FC236}">
                  <a16:creationId xmlns:a16="http://schemas.microsoft.com/office/drawing/2014/main" id="{CE65AC0C-348F-EBCF-95FE-E29AA50CC901}"/>
                </a:ext>
              </a:extLst>
            </p:cNvPr>
            <p:cNvSpPr txBox="1"/>
            <p:nvPr/>
          </p:nvSpPr>
          <p:spPr>
            <a:xfrm>
              <a:off x="7170925" y="2584654"/>
              <a:ext cx="3948093" cy="978729"/>
            </a:xfrm>
            <a:prstGeom prst="rect">
              <a:avLst/>
            </a:prstGeom>
            <a:noFill/>
          </p:spPr>
          <p:txBody>
            <a:bodyPr wrap="square" rtlCol="0">
              <a:spAutoFit/>
            </a:bodyPr>
            <a:lstStyle/>
            <a:p>
              <a:pPr algn="ctr">
                <a:lnSpc>
                  <a:spcPct val="80000"/>
                </a:lnSpc>
              </a:pPr>
              <a:r>
                <a:rPr lang="en-US" sz="3600" b="1">
                  <a:latin typeface="Cambria" panose="02040503050406030204" pitchFamily="18" charset="0"/>
                  <a:ea typeface="Cambria" panose="02040503050406030204" pitchFamily="18" charset="0"/>
                </a:rPr>
                <a:t>Tới giúp bà cụ qua đường</a:t>
              </a:r>
              <a:endParaRPr lang="vi-VN" sz="3600" b="1" dirty="0">
                <a:latin typeface="Cambria" panose="02040503050406030204" pitchFamily="18" charset="0"/>
                <a:ea typeface="Cambria" panose="02040503050406030204" pitchFamily="18" charset="0"/>
              </a:endParaRPr>
            </a:p>
          </p:txBody>
        </p:sp>
      </p:grpSp>
      <p:grpSp>
        <p:nvGrpSpPr>
          <p:cNvPr id="19" name="Nhóm 41">
            <a:extLst>
              <a:ext uri="{FF2B5EF4-FFF2-40B4-BE49-F238E27FC236}">
                <a16:creationId xmlns:a16="http://schemas.microsoft.com/office/drawing/2014/main" id="{084C21AB-7D0B-6E15-076A-ACC9B00756EB}"/>
              </a:ext>
            </a:extLst>
          </p:cNvPr>
          <p:cNvGrpSpPr/>
          <p:nvPr/>
        </p:nvGrpSpPr>
        <p:grpSpPr>
          <a:xfrm>
            <a:off x="958238" y="4423396"/>
            <a:ext cx="4924401" cy="1152000"/>
            <a:chOff x="958238" y="4423396"/>
            <a:chExt cx="4924401" cy="1152000"/>
          </a:xfrm>
        </p:grpSpPr>
        <p:grpSp>
          <p:nvGrpSpPr>
            <p:cNvPr id="20"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22"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23" name="Đồ họa 45">
                <a:extLst>
                  <a:ext uri="{FF2B5EF4-FFF2-40B4-BE49-F238E27FC236}">
                    <a16:creationId xmlns:a16="http://schemas.microsoft.com/office/drawing/2014/main" id="{31B2ABD0-2B5B-850D-AFF7-7A75E1F951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8238" y="4423396"/>
                <a:ext cx="1077191" cy="1152000"/>
              </a:xfrm>
              <a:prstGeom prst="rect">
                <a:avLst/>
              </a:prstGeom>
            </p:spPr>
          </p:pic>
        </p:grpSp>
        <p:sp>
          <p:nvSpPr>
            <p:cNvPr id="21" name="Hộp Văn bản 43">
              <a:extLst>
                <a:ext uri="{FF2B5EF4-FFF2-40B4-BE49-F238E27FC236}">
                  <a16:creationId xmlns:a16="http://schemas.microsoft.com/office/drawing/2014/main" id="{1C9CB0A0-200C-0B42-D4B5-C57DBDBDDC0E}"/>
                </a:ext>
              </a:extLst>
            </p:cNvPr>
            <p:cNvSpPr txBox="1"/>
            <p:nvPr/>
          </p:nvSpPr>
          <p:spPr>
            <a:xfrm>
              <a:off x="2035427" y="4646547"/>
              <a:ext cx="3574567"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Mặc kệ bà cụ</a:t>
              </a:r>
              <a:endParaRPr lang="en-US" sz="3600" b="1" dirty="0">
                <a:latin typeface="Cambria" panose="02040503050406030204" pitchFamily="18" charset="0"/>
                <a:ea typeface="Cambria" panose="02040503050406030204" pitchFamily="18" charset="0"/>
              </a:endParaRPr>
            </a:p>
          </p:txBody>
        </p:sp>
      </p:grpSp>
      <p:grpSp>
        <p:nvGrpSpPr>
          <p:cNvPr id="24" name="Nhóm 46">
            <a:extLst>
              <a:ext uri="{FF2B5EF4-FFF2-40B4-BE49-F238E27FC236}">
                <a16:creationId xmlns:a16="http://schemas.microsoft.com/office/drawing/2014/main" id="{DF43F926-6653-CBC6-F3E8-99F6E4202C79}"/>
              </a:ext>
            </a:extLst>
          </p:cNvPr>
          <p:cNvGrpSpPr/>
          <p:nvPr/>
        </p:nvGrpSpPr>
        <p:grpSpPr>
          <a:xfrm>
            <a:off x="6309362" y="4453999"/>
            <a:ext cx="5106417" cy="1153269"/>
            <a:chOff x="6309362" y="4453999"/>
            <a:chExt cx="5106417" cy="1153269"/>
          </a:xfrm>
        </p:grpSpPr>
        <p:grpSp>
          <p:nvGrpSpPr>
            <p:cNvPr id="25" name="Nhóm 47">
              <a:extLst>
                <a:ext uri="{FF2B5EF4-FFF2-40B4-BE49-F238E27FC236}">
                  <a16:creationId xmlns:a16="http://schemas.microsoft.com/office/drawing/2014/main" id="{8DC20CD2-12BC-EABE-82B2-C0E7A43C09EB}"/>
                </a:ext>
              </a:extLst>
            </p:cNvPr>
            <p:cNvGrpSpPr/>
            <p:nvPr/>
          </p:nvGrpSpPr>
          <p:grpSpPr>
            <a:xfrm>
              <a:off x="6309362" y="4453999"/>
              <a:ext cx="4987834" cy="1153269"/>
              <a:chOff x="6309362" y="4395154"/>
              <a:chExt cx="4987834" cy="1153269"/>
            </a:xfrm>
          </p:grpSpPr>
          <p:sp>
            <p:nvSpPr>
              <p:cNvPr id="27"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28" name="Đồ họa 50">
                <a:extLst>
                  <a:ext uri="{FF2B5EF4-FFF2-40B4-BE49-F238E27FC236}">
                    <a16:creationId xmlns:a16="http://schemas.microsoft.com/office/drawing/2014/main" id="{47A0F72D-0213-C1E1-88C4-ACC21935C5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09362" y="4396423"/>
                <a:ext cx="1077191" cy="1152000"/>
              </a:xfrm>
              <a:prstGeom prst="rect">
                <a:avLst/>
              </a:prstGeom>
            </p:spPr>
          </p:pic>
        </p:grpSp>
        <p:sp>
          <p:nvSpPr>
            <p:cNvPr id="26" name="Hộp Văn bản 48">
              <a:extLst>
                <a:ext uri="{FF2B5EF4-FFF2-40B4-BE49-F238E27FC236}">
                  <a16:creationId xmlns:a16="http://schemas.microsoft.com/office/drawing/2014/main" id="{8360AA65-5513-46B8-37E6-0443393612EE}"/>
                </a:ext>
              </a:extLst>
            </p:cNvPr>
            <p:cNvSpPr txBox="1"/>
            <p:nvPr/>
          </p:nvSpPr>
          <p:spPr>
            <a:xfrm>
              <a:off x="7170925" y="4541903"/>
              <a:ext cx="4244854" cy="978729"/>
            </a:xfrm>
            <a:prstGeom prst="rect">
              <a:avLst/>
            </a:prstGeom>
            <a:noFill/>
          </p:spPr>
          <p:txBody>
            <a:bodyPr wrap="square" rtlCol="0">
              <a:spAutoFit/>
            </a:bodyPr>
            <a:lstStyle/>
            <a:p>
              <a:pPr algn="ctr">
                <a:lnSpc>
                  <a:spcPct val="80000"/>
                </a:lnSpc>
              </a:pPr>
              <a:r>
                <a:rPr lang="en-US" sz="3600" b="1">
                  <a:latin typeface="Cambria" panose="02040503050406030204" pitchFamily="18" charset="0"/>
                  <a:ea typeface="Cambria" panose="02040503050406030204" pitchFamily="18" charset="0"/>
                </a:rPr>
                <a:t>Chê bà cụ không biết qua đường</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7073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9"/>
                                        </p:tgtEl>
                                      </p:cBhvr>
                                    </p:animEffect>
                                    <p:anim calcmode="lin" valueType="num">
                                      <p:cBhvr>
                                        <p:cTn id="30" dur="1000"/>
                                        <p:tgtEl>
                                          <p:spTgt spid="19"/>
                                        </p:tgtEl>
                                        <p:attrNameLst>
                                          <p:attrName>ppt_x</p:attrName>
                                        </p:attrNameLst>
                                      </p:cBhvr>
                                      <p:tavLst>
                                        <p:tav tm="0">
                                          <p:val>
                                            <p:strVal val="ppt_x"/>
                                          </p:val>
                                        </p:tav>
                                        <p:tav tm="100000">
                                          <p:val>
                                            <p:strVal val="ppt_x"/>
                                          </p:val>
                                        </p:tav>
                                      </p:tavLst>
                                    </p:anim>
                                    <p:anim calcmode="lin" valueType="num">
                                      <p:cBhvr>
                                        <p:cTn id="31" dur="1000"/>
                                        <p:tgtEl>
                                          <p:spTgt spid="19"/>
                                        </p:tgtEl>
                                        <p:attrNameLst>
                                          <p:attrName>ppt_y</p:attrName>
                                        </p:attrNameLst>
                                      </p:cBhvr>
                                      <p:tavLst>
                                        <p:tav tm="0">
                                          <p:val>
                                            <p:strVal val="ppt_y"/>
                                          </p:val>
                                        </p:tav>
                                        <p:tav tm="100000">
                                          <p:val>
                                            <p:strVal val="ppt_y+.1"/>
                                          </p:val>
                                        </p:tav>
                                      </p:tavLst>
                                    </p:anim>
                                    <p:set>
                                      <p:cBhvr>
                                        <p:cTn id="32" dur="1" fill="hold">
                                          <p:stCondLst>
                                            <p:cond delay="999"/>
                                          </p:stCondLst>
                                        </p:cTn>
                                        <p:tgtEl>
                                          <p:spTgt spid="19"/>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4"/>
                                        </p:tgtEl>
                                      </p:cBhvr>
                                    </p:animEffect>
                                    <p:anim calcmode="lin" valueType="num">
                                      <p:cBhvr>
                                        <p:cTn id="35" dur="1000"/>
                                        <p:tgtEl>
                                          <p:spTgt spid="24"/>
                                        </p:tgtEl>
                                        <p:attrNameLst>
                                          <p:attrName>ppt_x</p:attrName>
                                        </p:attrNameLst>
                                      </p:cBhvr>
                                      <p:tavLst>
                                        <p:tav tm="0">
                                          <p:val>
                                            <p:strVal val="ppt_x"/>
                                          </p:val>
                                        </p:tav>
                                        <p:tav tm="100000">
                                          <p:val>
                                            <p:strVal val="ppt_x"/>
                                          </p:val>
                                        </p:tav>
                                      </p:tavLst>
                                    </p:anim>
                                    <p:anim calcmode="lin" valueType="num">
                                      <p:cBhvr>
                                        <p:cTn id="36" dur="1000"/>
                                        <p:tgtEl>
                                          <p:spTgt spid="24"/>
                                        </p:tgtEl>
                                        <p:attrNameLst>
                                          <p:attrName>ppt_y</p:attrName>
                                        </p:attrNameLst>
                                      </p:cBhvr>
                                      <p:tavLst>
                                        <p:tav tm="0">
                                          <p:val>
                                            <p:strVal val="ppt_y"/>
                                          </p:val>
                                        </p:tav>
                                        <p:tav tm="100000">
                                          <p:val>
                                            <p:strVal val="ppt_y+.1"/>
                                          </p:val>
                                        </p:tav>
                                      </p:tavLst>
                                    </p:anim>
                                    <p:set>
                                      <p:cBhvr>
                                        <p:cTn id="37" dur="1" fill="hold">
                                          <p:stCondLst>
                                            <p:cond delay="999"/>
                                          </p:stCondLst>
                                        </p:cTn>
                                        <p:tgtEl>
                                          <p:spTgt spid="24"/>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9"/>
                                        </p:tgtEl>
                                      </p:cBhvr>
                                    </p:animEffect>
                                    <p:anim calcmode="lin" valueType="num">
                                      <p:cBhvr>
                                        <p:cTn id="46" dur="1000"/>
                                        <p:tgtEl>
                                          <p:spTgt spid="9"/>
                                        </p:tgtEl>
                                        <p:attrNameLst>
                                          <p:attrName>ppt_x</p:attrName>
                                        </p:attrNameLst>
                                      </p:cBhvr>
                                      <p:tavLst>
                                        <p:tav tm="0">
                                          <p:val>
                                            <p:strVal val="ppt_x"/>
                                          </p:val>
                                        </p:tav>
                                        <p:tav tm="100000">
                                          <p:val>
                                            <p:strVal val="ppt_x"/>
                                          </p:val>
                                        </p:tav>
                                      </p:tavLst>
                                    </p:anim>
                                    <p:anim calcmode="lin" valueType="num">
                                      <p:cBhvr>
                                        <p:cTn id="47" dur="1000"/>
                                        <p:tgtEl>
                                          <p:spTgt spid="9"/>
                                        </p:tgtEl>
                                        <p:attrNameLst>
                                          <p:attrName>ppt_y</p:attrName>
                                        </p:attrNameLst>
                                      </p:cBhvr>
                                      <p:tavLst>
                                        <p:tav tm="0">
                                          <p:val>
                                            <p:strVal val="ppt_y"/>
                                          </p:val>
                                        </p:tav>
                                        <p:tav tm="100000">
                                          <p:val>
                                            <p:strVal val="ppt_y+.1"/>
                                          </p:val>
                                        </p:tav>
                                      </p:tavLst>
                                    </p:anim>
                                    <p:set>
                                      <p:cBhvr>
                                        <p:cTn id="4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731" t="-545" r="-2689" b="64569"/>
          <a:stretch/>
        </p:blipFill>
        <p:spPr>
          <a:xfrm flipH="1">
            <a:off x="-112438" y="154188"/>
            <a:ext cx="1463717" cy="1737944"/>
          </a:xfrm>
          <a:prstGeom prst="rect">
            <a:avLst/>
          </a:prstGeom>
        </p:spPr>
      </p:pic>
      <p:grpSp>
        <p:nvGrpSpPr>
          <p:cNvPr id="3" name="Nhóm 37">
            <a:extLst>
              <a:ext uri="{FF2B5EF4-FFF2-40B4-BE49-F238E27FC236}">
                <a16:creationId xmlns:a16="http://schemas.microsoft.com/office/drawing/2014/main" id="{A7A052B7-A5F5-290D-70D1-9C208797CD5E}"/>
              </a:ext>
            </a:extLst>
          </p:cNvPr>
          <p:cNvGrpSpPr/>
          <p:nvPr/>
        </p:nvGrpSpPr>
        <p:grpSpPr>
          <a:xfrm>
            <a:off x="1128042" y="590893"/>
            <a:ext cx="10362640" cy="1764657"/>
            <a:chOff x="873492" y="817645"/>
            <a:chExt cx="10362640" cy="1530535"/>
          </a:xfrm>
        </p:grpSpPr>
        <p:grpSp>
          <p:nvGrpSpPr>
            <p:cNvPr id="4"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6"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7"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sz="4400"/>
              </a:p>
            </p:txBody>
          </p:sp>
          <p:sp>
            <p:nvSpPr>
              <p:cNvPr id="8"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5" name="Hộp Văn bản 23">
              <a:extLst>
                <a:ext uri="{FF2B5EF4-FFF2-40B4-BE49-F238E27FC236}">
                  <a16:creationId xmlns:a16="http://schemas.microsoft.com/office/drawing/2014/main" id="{EEDD4267-A89F-8448-271A-A2ED16DEECC9}"/>
                </a:ext>
              </a:extLst>
            </p:cNvPr>
            <p:cNvSpPr txBox="1"/>
            <p:nvPr/>
          </p:nvSpPr>
          <p:spPr>
            <a:xfrm>
              <a:off x="1009839" y="844040"/>
              <a:ext cx="9934039" cy="1094466"/>
            </a:xfrm>
            <a:prstGeom prst="rect">
              <a:avLst/>
            </a:prstGeom>
            <a:noFill/>
          </p:spPr>
          <p:txBody>
            <a:bodyPr wrap="square" rtlCol="0">
              <a:spAutoFit/>
            </a:bodyPr>
            <a:lstStyle/>
            <a:p>
              <a:pPr algn="ctr"/>
              <a:r>
                <a:rPr lang="en-US" sz="3800" b="1" err="1">
                  <a:solidFill>
                    <a:schemeClr val="accent4">
                      <a:lumMod val="50000"/>
                    </a:schemeClr>
                  </a:solidFill>
                  <a:latin typeface="Cambria" panose="02040503050406030204" pitchFamily="18" charset="0"/>
                  <a:ea typeface="Cambria" panose="02040503050406030204" pitchFamily="18" charset="0"/>
                </a:rPr>
                <a:t>Câu</a:t>
              </a:r>
              <a:r>
                <a:rPr lang="en-US" sz="3800" b="1">
                  <a:solidFill>
                    <a:schemeClr val="accent4">
                      <a:lumMod val="50000"/>
                    </a:schemeClr>
                  </a:solidFill>
                  <a:latin typeface="Cambria" panose="02040503050406030204" pitchFamily="18" charset="0"/>
                  <a:ea typeface="Cambria" panose="02040503050406030204" pitchFamily="18" charset="0"/>
                </a:rPr>
                <a:t> 4: </a:t>
              </a:r>
              <a:r>
                <a:rPr lang="en-US" sz="3800" b="1">
                  <a:solidFill>
                    <a:srgbClr val="002060"/>
                  </a:solidFill>
                  <a:latin typeface="Cambria" panose="02040503050406030204" pitchFamily="18" charset="0"/>
                  <a:ea typeface="Cambria" panose="02040503050406030204" pitchFamily="18" charset="0"/>
                </a:rPr>
                <a:t>Đang đi chơi thì em nhìn thấy một cô gái đi trước đánh rơi ví tiền, </a:t>
              </a:r>
              <a:r>
                <a:rPr lang="en-US" sz="3800" b="1">
                  <a:solidFill>
                    <a:schemeClr val="accent4">
                      <a:lumMod val="50000"/>
                    </a:schemeClr>
                  </a:solidFill>
                  <a:latin typeface="Cambria" panose="02040503050406030204" pitchFamily="18" charset="0"/>
                  <a:ea typeface="Cambria" panose="02040503050406030204" pitchFamily="18" charset="0"/>
                </a:rPr>
                <a:t>em sẽ làm gì?</a:t>
              </a:r>
              <a:endParaRPr lang="en-US" sz="3800" b="1" dirty="0">
                <a:solidFill>
                  <a:schemeClr val="accent4">
                    <a:lumMod val="50000"/>
                  </a:schemeClr>
                </a:solidFill>
                <a:latin typeface="Cambria" panose="02040503050406030204" pitchFamily="18" charset="0"/>
                <a:ea typeface="Cambria" panose="02040503050406030204" pitchFamily="18" charset="0"/>
              </a:endParaRPr>
            </a:p>
          </p:txBody>
        </p:sp>
      </p:grpSp>
      <p:grpSp>
        <p:nvGrpSpPr>
          <p:cNvPr id="9"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10"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12"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latin typeface="Cambria" panose="02040503050406030204" pitchFamily="18" charset="0"/>
                  <a:ea typeface="Cambria" panose="02040503050406030204" pitchFamily="18" charset="0"/>
                </a:endParaRPr>
              </a:p>
            </p:txBody>
          </p:sp>
          <p:pic>
            <p:nvPicPr>
              <p:cNvPr id="13" name="Đồ họa 9">
                <a:extLst>
                  <a:ext uri="{FF2B5EF4-FFF2-40B4-BE49-F238E27FC236}">
                    <a16:creationId xmlns:a16="http://schemas.microsoft.com/office/drawing/2014/main" id="{2C9DD5BC-4BCB-4B25-466C-AE5BF3D11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92" y="2490890"/>
                <a:ext cx="1246685" cy="1152000"/>
              </a:xfrm>
              <a:prstGeom prst="rect">
                <a:avLst/>
              </a:prstGeom>
            </p:spPr>
          </p:pic>
        </p:grpSp>
        <p:sp>
          <p:nvSpPr>
            <p:cNvPr id="11" name="Hộp Văn bản 23">
              <a:extLst>
                <a:ext uri="{FF2B5EF4-FFF2-40B4-BE49-F238E27FC236}">
                  <a16:creationId xmlns:a16="http://schemas.microsoft.com/office/drawing/2014/main" id="{AE8A3198-B922-95C5-0759-8657347CC3AA}"/>
                </a:ext>
              </a:extLst>
            </p:cNvPr>
            <p:cNvSpPr txBox="1"/>
            <p:nvPr/>
          </p:nvSpPr>
          <p:spPr>
            <a:xfrm>
              <a:off x="2136315" y="2635467"/>
              <a:ext cx="3502649" cy="978729"/>
            </a:xfrm>
            <a:prstGeom prst="rect">
              <a:avLst/>
            </a:prstGeom>
            <a:noFill/>
          </p:spPr>
          <p:txBody>
            <a:bodyPr wrap="square" rtlCol="0">
              <a:spAutoFit/>
            </a:bodyPr>
            <a:lstStyle/>
            <a:p>
              <a:pPr algn="ctr">
                <a:lnSpc>
                  <a:spcPct val="80000"/>
                </a:lnSpc>
                <a:spcBef>
                  <a:spcPts val="600"/>
                </a:spcBef>
                <a:spcAft>
                  <a:spcPts val="600"/>
                </a:spcAft>
              </a:pPr>
              <a:r>
                <a:rPr lang="en-US" sz="3600" b="1">
                  <a:latin typeface="Cambria" panose="02040503050406030204" pitchFamily="18" charset="0"/>
                  <a:ea typeface="Cambria" panose="02040503050406030204" pitchFamily="18" charset="0"/>
                </a:rPr>
                <a:t>Nhặt và gọi cô gái trả lại</a:t>
              </a:r>
              <a:endParaRPr lang="vi-VN" sz="3600" b="1" dirty="0">
                <a:latin typeface="Cambria" panose="02040503050406030204" pitchFamily="18" charset="0"/>
                <a:ea typeface="Cambria" panose="02040503050406030204" pitchFamily="18" charset="0"/>
              </a:endParaRPr>
            </a:p>
          </p:txBody>
        </p:sp>
      </p:grpSp>
      <p:grpSp>
        <p:nvGrpSpPr>
          <p:cNvPr id="14"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15"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17"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latin typeface="Cambria" panose="02040503050406030204" pitchFamily="18" charset="0"/>
                  <a:ea typeface="Cambria" panose="02040503050406030204" pitchFamily="18" charset="0"/>
                </a:endParaRPr>
              </a:p>
            </p:txBody>
          </p:sp>
          <p:pic>
            <p:nvPicPr>
              <p:cNvPr id="18" name="Đồ họa 12">
                <a:extLst>
                  <a:ext uri="{FF2B5EF4-FFF2-40B4-BE49-F238E27FC236}">
                    <a16:creationId xmlns:a16="http://schemas.microsoft.com/office/drawing/2014/main" id="{BF458DFC-396D-4F2C-B38F-9FDE1B3662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9362" y="2463371"/>
                <a:ext cx="1061053" cy="1152000"/>
              </a:xfrm>
              <a:prstGeom prst="rect">
                <a:avLst/>
              </a:prstGeom>
            </p:spPr>
          </p:pic>
        </p:grpSp>
        <p:sp>
          <p:nvSpPr>
            <p:cNvPr id="16" name="Hộp Văn bản 24">
              <a:extLst>
                <a:ext uri="{FF2B5EF4-FFF2-40B4-BE49-F238E27FC236}">
                  <a16:creationId xmlns:a16="http://schemas.microsoft.com/office/drawing/2014/main" id="{709D10A9-E0E4-1F61-B017-5E54D7949015}"/>
                </a:ext>
              </a:extLst>
            </p:cNvPr>
            <p:cNvSpPr txBox="1"/>
            <p:nvPr/>
          </p:nvSpPr>
          <p:spPr>
            <a:xfrm>
              <a:off x="7386553" y="2648550"/>
              <a:ext cx="3522823" cy="978729"/>
            </a:xfrm>
            <a:prstGeom prst="rect">
              <a:avLst/>
            </a:prstGeom>
            <a:noFill/>
          </p:spPr>
          <p:txBody>
            <a:bodyPr wrap="square" rtlCol="0">
              <a:spAutoFit/>
            </a:bodyPr>
            <a:lstStyle/>
            <a:p>
              <a:pPr algn="ctr">
                <a:lnSpc>
                  <a:spcPct val="80000"/>
                </a:lnSpc>
                <a:spcBef>
                  <a:spcPts val="600"/>
                </a:spcBef>
                <a:spcAft>
                  <a:spcPts val="600"/>
                </a:spcAft>
              </a:pPr>
              <a:r>
                <a:rPr lang="en-US" sz="3600" b="1">
                  <a:latin typeface="Cambria" panose="02040503050406030204" pitchFamily="18" charset="0"/>
                  <a:ea typeface="Cambria" panose="02040503050406030204" pitchFamily="18" charset="0"/>
                </a:rPr>
                <a:t>Nhặt và giữ làm của mình</a:t>
              </a:r>
              <a:endParaRPr lang="vi-VN" sz="3600" b="1" dirty="0">
                <a:latin typeface="Cambria" panose="02040503050406030204" pitchFamily="18" charset="0"/>
                <a:ea typeface="Cambria" panose="02040503050406030204" pitchFamily="18" charset="0"/>
              </a:endParaRPr>
            </a:p>
          </p:txBody>
        </p:sp>
      </p:grpSp>
      <p:grpSp>
        <p:nvGrpSpPr>
          <p:cNvPr id="19" name="Nhóm 21">
            <a:extLst>
              <a:ext uri="{FF2B5EF4-FFF2-40B4-BE49-F238E27FC236}">
                <a16:creationId xmlns:a16="http://schemas.microsoft.com/office/drawing/2014/main" id="{E1B3EBE0-1A03-71FF-4EF6-BBC720D376FD}"/>
              </a:ext>
            </a:extLst>
          </p:cNvPr>
          <p:cNvGrpSpPr/>
          <p:nvPr/>
        </p:nvGrpSpPr>
        <p:grpSpPr>
          <a:xfrm>
            <a:off x="958238" y="4423396"/>
            <a:ext cx="4924401" cy="1152000"/>
            <a:chOff x="958238" y="4423396"/>
            <a:chExt cx="4924401" cy="1152000"/>
          </a:xfrm>
        </p:grpSpPr>
        <p:grpSp>
          <p:nvGrpSpPr>
            <p:cNvPr id="20"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22"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latin typeface="Cambria" panose="02040503050406030204" pitchFamily="18" charset="0"/>
                  <a:ea typeface="Cambria" panose="02040503050406030204" pitchFamily="18" charset="0"/>
                </a:endParaRPr>
              </a:p>
            </p:txBody>
          </p:sp>
          <p:pic>
            <p:nvPicPr>
              <p:cNvPr id="23" name="Đồ họa 18">
                <a:extLst>
                  <a:ext uri="{FF2B5EF4-FFF2-40B4-BE49-F238E27FC236}">
                    <a16:creationId xmlns:a16="http://schemas.microsoft.com/office/drawing/2014/main" id="{C6821B68-802E-2C33-43DE-528B28C561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8238" y="4423396"/>
                <a:ext cx="1077191" cy="1152000"/>
              </a:xfrm>
              <a:prstGeom prst="rect">
                <a:avLst/>
              </a:prstGeom>
            </p:spPr>
          </p:pic>
        </p:grpSp>
        <p:sp>
          <p:nvSpPr>
            <p:cNvPr id="21" name="Hộp Văn bản 25">
              <a:extLst>
                <a:ext uri="{FF2B5EF4-FFF2-40B4-BE49-F238E27FC236}">
                  <a16:creationId xmlns:a16="http://schemas.microsoft.com/office/drawing/2014/main" id="{21AB69C4-0A06-7DD8-3B9F-558523C22576}"/>
                </a:ext>
              </a:extLst>
            </p:cNvPr>
            <p:cNvSpPr txBox="1"/>
            <p:nvPr/>
          </p:nvSpPr>
          <p:spPr>
            <a:xfrm>
              <a:off x="2035429" y="4695728"/>
              <a:ext cx="3673209" cy="646331"/>
            </a:xfrm>
            <a:prstGeom prst="rect">
              <a:avLst/>
            </a:prstGeom>
            <a:noFill/>
          </p:spPr>
          <p:txBody>
            <a:bodyPr wrap="square" rtlCol="0">
              <a:spAutoFit/>
            </a:bodyPr>
            <a:lstStyle/>
            <a:p>
              <a:pPr algn="ctr">
                <a:spcBef>
                  <a:spcPts val="600"/>
                </a:spcBef>
                <a:spcAft>
                  <a:spcPts val="600"/>
                </a:spcAft>
              </a:pPr>
              <a:r>
                <a:rPr lang="en-US" sz="3600" b="1">
                  <a:latin typeface="Cambria" panose="02040503050406030204" pitchFamily="18" charset="0"/>
                  <a:ea typeface="Cambria" panose="02040503050406030204" pitchFamily="18" charset="0"/>
                </a:rPr>
                <a:t>Mặc kệ và đi qua</a:t>
              </a:r>
              <a:endParaRPr lang="vi-VN" sz="3600" b="1" dirty="0">
                <a:latin typeface="Cambria" panose="02040503050406030204" pitchFamily="18" charset="0"/>
                <a:ea typeface="Cambria" panose="02040503050406030204" pitchFamily="18" charset="0"/>
              </a:endParaRPr>
            </a:p>
          </p:txBody>
        </p:sp>
      </p:grpSp>
      <p:grpSp>
        <p:nvGrpSpPr>
          <p:cNvPr id="24" name="Nhóm 22">
            <a:extLst>
              <a:ext uri="{FF2B5EF4-FFF2-40B4-BE49-F238E27FC236}">
                <a16:creationId xmlns:a16="http://schemas.microsoft.com/office/drawing/2014/main" id="{2EB559FE-FECD-11B4-CC5C-F13D7860583D}"/>
              </a:ext>
            </a:extLst>
          </p:cNvPr>
          <p:cNvGrpSpPr/>
          <p:nvPr/>
        </p:nvGrpSpPr>
        <p:grpSpPr>
          <a:xfrm>
            <a:off x="6309362" y="4453999"/>
            <a:ext cx="4987834" cy="1153269"/>
            <a:chOff x="6309362" y="4453999"/>
            <a:chExt cx="4987834" cy="1153269"/>
          </a:xfrm>
        </p:grpSpPr>
        <p:grpSp>
          <p:nvGrpSpPr>
            <p:cNvPr id="25" name="Nhóm 13">
              <a:extLst>
                <a:ext uri="{FF2B5EF4-FFF2-40B4-BE49-F238E27FC236}">
                  <a16:creationId xmlns:a16="http://schemas.microsoft.com/office/drawing/2014/main" id="{20EACA63-A1F6-E8E1-6CDE-EB245D7AB3E6}"/>
                </a:ext>
              </a:extLst>
            </p:cNvPr>
            <p:cNvGrpSpPr/>
            <p:nvPr/>
          </p:nvGrpSpPr>
          <p:grpSpPr>
            <a:xfrm>
              <a:off x="6309362" y="4453999"/>
              <a:ext cx="4987834" cy="1153269"/>
              <a:chOff x="6309362" y="4395154"/>
              <a:chExt cx="4987834" cy="1153269"/>
            </a:xfrm>
          </p:grpSpPr>
          <p:sp>
            <p:nvSpPr>
              <p:cNvPr id="27" name="Hình chữ nhật: Góc Tròn 14">
                <a:extLst>
                  <a:ext uri="{FF2B5EF4-FFF2-40B4-BE49-F238E27FC236}">
                    <a16:creationId xmlns:a16="http://schemas.microsoft.com/office/drawing/2014/main" id="{13F08971-0BB0-D010-61C5-D79ECECBE847}"/>
                  </a:ext>
                </a:extLst>
              </p:cNvPr>
              <p:cNvSpPr/>
              <p:nvPr/>
            </p:nvSpPr>
            <p:spPr>
              <a:xfrm>
                <a:off x="6688190" y="4395154"/>
                <a:ext cx="460900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latin typeface="Cambria" panose="02040503050406030204" pitchFamily="18" charset="0"/>
                  <a:ea typeface="Cambria" panose="02040503050406030204" pitchFamily="18" charset="0"/>
                </a:endParaRPr>
              </a:p>
            </p:txBody>
          </p:sp>
          <p:pic>
            <p:nvPicPr>
              <p:cNvPr id="28" name="Đồ họa 15">
                <a:extLst>
                  <a:ext uri="{FF2B5EF4-FFF2-40B4-BE49-F238E27FC236}">
                    <a16:creationId xmlns:a16="http://schemas.microsoft.com/office/drawing/2014/main" id="{4E32717F-2AB4-DB99-1DF3-404F98DD55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09362" y="4396423"/>
                <a:ext cx="1077191" cy="1152000"/>
              </a:xfrm>
              <a:prstGeom prst="rect">
                <a:avLst/>
              </a:prstGeom>
            </p:spPr>
          </p:pic>
        </p:grpSp>
        <p:sp>
          <p:nvSpPr>
            <p:cNvPr id="26" name="Hộp Văn bản 26">
              <a:extLst>
                <a:ext uri="{FF2B5EF4-FFF2-40B4-BE49-F238E27FC236}">
                  <a16:creationId xmlns:a16="http://schemas.microsoft.com/office/drawing/2014/main" id="{4F2B5AA1-5E36-362D-4100-84A2F8E87422}"/>
                </a:ext>
              </a:extLst>
            </p:cNvPr>
            <p:cNvSpPr txBox="1"/>
            <p:nvPr/>
          </p:nvSpPr>
          <p:spPr>
            <a:xfrm>
              <a:off x="7278284" y="4541903"/>
              <a:ext cx="3920144" cy="978729"/>
            </a:xfrm>
            <a:prstGeom prst="rect">
              <a:avLst/>
            </a:prstGeom>
            <a:noFill/>
          </p:spPr>
          <p:txBody>
            <a:bodyPr wrap="square" rtlCol="0">
              <a:spAutoFit/>
            </a:bodyPr>
            <a:lstStyle/>
            <a:p>
              <a:pPr algn="ctr">
                <a:lnSpc>
                  <a:spcPct val="80000"/>
                </a:lnSpc>
                <a:spcBef>
                  <a:spcPts val="600"/>
                </a:spcBef>
                <a:spcAft>
                  <a:spcPts val="600"/>
                </a:spcAft>
              </a:pPr>
              <a:r>
                <a:rPr lang="it-IT" sz="3600" b="1">
                  <a:latin typeface="Cambria" panose="02040503050406030204" pitchFamily="18" charset="0"/>
                  <a:ea typeface="Cambria" panose="02040503050406030204" pitchFamily="18" charset="0"/>
                </a:rPr>
                <a:t>Nhặt và đem giao cho công an</a:t>
              </a:r>
              <a:endParaRPr lang="vi-VN"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32546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4"/>
                                        </p:tgtEl>
                                      </p:cBhvr>
                                    </p:animEffect>
                                    <p:anim calcmode="lin" valueType="num">
                                      <p:cBhvr>
                                        <p:cTn id="30" dur="1000"/>
                                        <p:tgtEl>
                                          <p:spTgt spid="14"/>
                                        </p:tgtEl>
                                        <p:attrNameLst>
                                          <p:attrName>ppt_x</p:attrName>
                                        </p:attrNameLst>
                                      </p:cBhvr>
                                      <p:tavLst>
                                        <p:tav tm="0">
                                          <p:val>
                                            <p:strVal val="ppt_x"/>
                                          </p:val>
                                        </p:tav>
                                        <p:tav tm="100000">
                                          <p:val>
                                            <p:strVal val="ppt_x"/>
                                          </p:val>
                                        </p:tav>
                                      </p:tavLst>
                                    </p:anim>
                                    <p:anim calcmode="lin" valueType="num">
                                      <p:cBhvr>
                                        <p:cTn id="31" dur="1000"/>
                                        <p:tgtEl>
                                          <p:spTgt spid="14"/>
                                        </p:tgtEl>
                                        <p:attrNameLst>
                                          <p:attrName>ppt_y</p:attrName>
                                        </p:attrNameLst>
                                      </p:cBhvr>
                                      <p:tavLst>
                                        <p:tav tm="0">
                                          <p:val>
                                            <p:strVal val="ppt_y"/>
                                          </p:val>
                                        </p:tav>
                                        <p:tav tm="100000">
                                          <p:val>
                                            <p:strVal val="ppt_y+.1"/>
                                          </p:val>
                                        </p:tav>
                                      </p:tavLst>
                                    </p:anim>
                                    <p:set>
                                      <p:cBhvr>
                                        <p:cTn id="32" dur="1" fill="hold">
                                          <p:stCondLst>
                                            <p:cond delay="999"/>
                                          </p:stCondLst>
                                        </p:cTn>
                                        <p:tgtEl>
                                          <p:spTgt spid="14"/>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9"/>
                                        </p:tgtEl>
                                      </p:cBhvr>
                                    </p:animEffect>
                                    <p:anim calcmode="lin" valueType="num">
                                      <p:cBhvr>
                                        <p:cTn id="35" dur="1000"/>
                                        <p:tgtEl>
                                          <p:spTgt spid="19"/>
                                        </p:tgtEl>
                                        <p:attrNameLst>
                                          <p:attrName>ppt_x</p:attrName>
                                        </p:attrNameLst>
                                      </p:cBhvr>
                                      <p:tavLst>
                                        <p:tav tm="0">
                                          <p:val>
                                            <p:strVal val="ppt_x"/>
                                          </p:val>
                                        </p:tav>
                                        <p:tav tm="100000">
                                          <p:val>
                                            <p:strVal val="ppt_x"/>
                                          </p:val>
                                        </p:tav>
                                      </p:tavLst>
                                    </p:anim>
                                    <p:anim calcmode="lin" valueType="num">
                                      <p:cBhvr>
                                        <p:cTn id="36" dur="1000"/>
                                        <p:tgtEl>
                                          <p:spTgt spid="19"/>
                                        </p:tgtEl>
                                        <p:attrNameLst>
                                          <p:attrName>ppt_y</p:attrName>
                                        </p:attrNameLst>
                                      </p:cBhvr>
                                      <p:tavLst>
                                        <p:tav tm="0">
                                          <p:val>
                                            <p:strVal val="ppt_y"/>
                                          </p:val>
                                        </p:tav>
                                        <p:tav tm="100000">
                                          <p:val>
                                            <p:strVal val="ppt_y+.1"/>
                                          </p:val>
                                        </p:tav>
                                      </p:tavLst>
                                    </p:anim>
                                    <p:set>
                                      <p:cBhvr>
                                        <p:cTn id="37" dur="1" fill="hold">
                                          <p:stCondLst>
                                            <p:cond delay="999"/>
                                          </p:stCondLst>
                                        </p:cTn>
                                        <p:tgtEl>
                                          <p:spTgt spid="19"/>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24"/>
                                        </p:tgtEl>
                                      </p:cBhvr>
                                    </p:animEffect>
                                    <p:anim calcmode="lin" valueType="num">
                                      <p:cBhvr>
                                        <p:cTn id="40" dur="1000"/>
                                        <p:tgtEl>
                                          <p:spTgt spid="24"/>
                                        </p:tgtEl>
                                        <p:attrNameLst>
                                          <p:attrName>ppt_x</p:attrName>
                                        </p:attrNameLst>
                                      </p:cBhvr>
                                      <p:tavLst>
                                        <p:tav tm="0">
                                          <p:val>
                                            <p:strVal val="ppt_x"/>
                                          </p:val>
                                        </p:tav>
                                        <p:tav tm="100000">
                                          <p:val>
                                            <p:strVal val="ppt_x"/>
                                          </p:val>
                                        </p:tav>
                                      </p:tavLst>
                                    </p:anim>
                                    <p:anim calcmode="lin" valueType="num">
                                      <p:cBhvr>
                                        <p:cTn id="41" dur="1000"/>
                                        <p:tgtEl>
                                          <p:spTgt spid="24"/>
                                        </p:tgtEl>
                                        <p:attrNameLst>
                                          <p:attrName>ppt_y</p:attrName>
                                        </p:attrNameLst>
                                      </p:cBhvr>
                                      <p:tavLst>
                                        <p:tav tm="0">
                                          <p:val>
                                            <p:strVal val="ppt_y"/>
                                          </p:val>
                                        </p:tav>
                                        <p:tav tm="100000">
                                          <p:val>
                                            <p:strVal val="ppt_y+.1"/>
                                          </p:val>
                                        </p:tav>
                                      </p:tavLst>
                                    </p:anim>
                                    <p:set>
                                      <p:cBhvr>
                                        <p:cTn id="42" dur="1" fill="hold">
                                          <p:stCondLst>
                                            <p:cond delay="999"/>
                                          </p:stCondLst>
                                        </p:cTn>
                                        <p:tgtEl>
                                          <p:spTgt spid="24"/>
                                        </p:tgtEl>
                                        <p:attrNameLst>
                                          <p:attrName>style.visibility</p:attrName>
                                        </p:attrNameLst>
                                      </p:cBhvr>
                                      <p:to>
                                        <p:strVal val="hidden"/>
                                      </p:to>
                                    </p:set>
                                  </p:childTnLst>
                                </p:cTn>
                              </p:par>
                              <p:par>
                                <p:cTn id="43" presetID="32" presetClass="emph" presetSubtype="0" fill="hold" nodeType="withEffect">
                                  <p:stCondLst>
                                    <p:cond delay="0"/>
                                  </p:stCondLst>
                                  <p:childTnLst>
                                    <p:animRot by="120000">
                                      <p:cBhvr>
                                        <p:cTn id="44" dur="100" fill="hold">
                                          <p:stCondLst>
                                            <p:cond delay="0"/>
                                          </p:stCondLst>
                                        </p:cTn>
                                        <p:tgtEl>
                                          <p:spTgt spid="9"/>
                                        </p:tgtEl>
                                        <p:attrNameLst>
                                          <p:attrName>r</p:attrName>
                                        </p:attrNameLst>
                                      </p:cBhvr>
                                    </p:animRot>
                                    <p:animRot by="-240000">
                                      <p:cBhvr>
                                        <p:cTn id="45" dur="200" fill="hold">
                                          <p:stCondLst>
                                            <p:cond delay="200"/>
                                          </p:stCondLst>
                                        </p:cTn>
                                        <p:tgtEl>
                                          <p:spTgt spid="9"/>
                                        </p:tgtEl>
                                        <p:attrNameLst>
                                          <p:attrName>r</p:attrName>
                                        </p:attrNameLst>
                                      </p:cBhvr>
                                    </p:animRot>
                                    <p:animRot by="240000">
                                      <p:cBhvr>
                                        <p:cTn id="46" dur="200" fill="hold">
                                          <p:stCondLst>
                                            <p:cond delay="400"/>
                                          </p:stCondLst>
                                        </p:cTn>
                                        <p:tgtEl>
                                          <p:spTgt spid="9"/>
                                        </p:tgtEl>
                                        <p:attrNameLst>
                                          <p:attrName>r</p:attrName>
                                        </p:attrNameLst>
                                      </p:cBhvr>
                                    </p:animRot>
                                    <p:animRot by="-240000">
                                      <p:cBhvr>
                                        <p:cTn id="47" dur="200" fill="hold">
                                          <p:stCondLst>
                                            <p:cond delay="600"/>
                                          </p:stCondLst>
                                        </p:cTn>
                                        <p:tgtEl>
                                          <p:spTgt spid="9"/>
                                        </p:tgtEl>
                                        <p:attrNameLst>
                                          <p:attrName>r</p:attrName>
                                        </p:attrNameLst>
                                      </p:cBhvr>
                                    </p:animRot>
                                    <p:animRot by="120000">
                                      <p:cBhvr>
                                        <p:cTn id="48" dur="200" fill="hold">
                                          <p:stCondLst>
                                            <p:cond delay="800"/>
                                          </p:stCondLst>
                                        </p:cTn>
                                        <p:tgtEl>
                                          <p:spTgt spid="9"/>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362" y="1420387"/>
            <a:ext cx="9303302" cy="3694496"/>
          </a:xfrm>
          <a:prstGeom prst="rect">
            <a:avLst/>
          </a:prstGeom>
        </p:spPr>
      </p:pic>
    </p:spTree>
    <p:extLst>
      <p:ext uri="{BB962C8B-B14F-4D97-AF65-F5344CB8AC3E}">
        <p14:creationId xmlns:p14="http://schemas.microsoft.com/office/powerpoint/2010/main" val="193861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7813" y="955228"/>
            <a:ext cx="3353091" cy="1182727"/>
          </a:xfrm>
          <a:prstGeom prst="rect">
            <a:avLst/>
          </a:prstGeom>
        </p:spPr>
      </p:pic>
      <p:pic>
        <p:nvPicPr>
          <p:cNvPr id="7" name="Picture 6"/>
          <p:cNvPicPr>
            <a:picLocks noChangeAspect="1"/>
          </p:cNvPicPr>
          <p:nvPr/>
        </p:nvPicPr>
        <p:blipFill>
          <a:blip r:embed="rId3"/>
          <a:stretch>
            <a:fillRect/>
          </a:stretch>
        </p:blipFill>
        <p:spPr>
          <a:xfrm>
            <a:off x="1036111" y="1917312"/>
            <a:ext cx="8256494" cy="3876053"/>
          </a:xfrm>
          <a:prstGeom prst="rect">
            <a:avLst/>
          </a:prstGeom>
        </p:spPr>
      </p:pic>
    </p:spTree>
    <p:extLst>
      <p:ext uri="{BB962C8B-B14F-4D97-AF65-F5344CB8AC3E}">
        <p14:creationId xmlns:p14="http://schemas.microsoft.com/office/powerpoint/2010/main" val="1282536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Widescreen</PresentationFormat>
  <Paragraphs>55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#9Slide07 HoneyCream</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1</cp:revision>
  <dcterms:created xsi:type="dcterms:W3CDTF">2023-10-20T02:17:54Z</dcterms:created>
  <dcterms:modified xsi:type="dcterms:W3CDTF">2023-10-20T02:18:12Z</dcterms:modified>
</cp:coreProperties>
</file>