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85" r:id="rId3"/>
    <p:sldId id="258" r:id="rId4"/>
    <p:sldId id="280" r:id="rId5"/>
    <p:sldId id="282" r:id="rId6"/>
    <p:sldId id="281" r:id="rId7"/>
    <p:sldId id="283" r:id="rId8"/>
    <p:sldId id="256" r:id="rId9"/>
    <p:sldId id="259" r:id="rId10"/>
    <p:sldId id="287" r:id="rId11"/>
    <p:sldId id="262" r:id="rId12"/>
    <p:sldId id="288" r:id="rId13"/>
    <p:sldId id="260" r:id="rId14"/>
    <p:sldId id="264" r:id="rId15"/>
    <p:sldId id="263" r:id="rId16"/>
    <p:sldId id="289" r:id="rId17"/>
    <p:sldId id="265" r:id="rId18"/>
    <p:sldId id="29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Aharoni" panose="02010803020104030203" pitchFamily="2" charset="-79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Grado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  <p:embeddedFont>
      <p:font typeface="UTM Windsor BT" panose="02040603050506020204" pitchFamily="18" charset="0"/>
      <p:regular r:id="rId30"/>
    </p:embeddedFont>
    <p:embeddedFont>
      <p:font typeface="UTM Yen Tu" panose="02040603050506020204" pitchFamily="18" charset="0"/>
      <p:regular r:id="rId31"/>
    </p:embeddedFont>
    <p:embeddedFont>
      <p:font typeface="UVN Mang Cau Nang" panose="03060902050402020B05" pitchFamily="66" charset="0"/>
      <p:regular r:id="rId32"/>
      <p: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C97"/>
    <a:srgbClr val="F8B7A6"/>
    <a:srgbClr val="9B54A9"/>
    <a:srgbClr val="F5803B"/>
    <a:srgbClr val="958730"/>
    <a:srgbClr val="9900CC"/>
    <a:srgbClr val="FF0066"/>
    <a:srgbClr val="E6E6E6"/>
    <a:srgbClr val="F34F07"/>
    <a:srgbClr val="E54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374" autoAdjust="0"/>
  </p:normalViewPr>
  <p:slideViewPr>
    <p:cSldViewPr snapToGrid="0" showGuides="1">
      <p:cViewPr varScale="1">
        <p:scale>
          <a:sx n="77" d="100"/>
          <a:sy n="77" d="100"/>
        </p:scale>
        <p:origin x="10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BBC3C-1DFC-49A3-AFA8-0A9DF729C065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7B773-FD8E-4B7E-A923-5D189AD9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2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</a:t>
            </a:r>
            <a:r>
              <a:rPr lang="en-US" baseline="0"/>
              <a:t> Úm ba la ô chữ hiện ra để hiện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7B773-FD8E-4B7E-A923-5D189AD94D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257129" y="6457890"/>
            <a:ext cx="9348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7AC9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KTUTS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401" y="-715981"/>
            <a:ext cx="895019" cy="715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8" y="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177" y="-459285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64681" y="1174331"/>
            <a:ext cx="6331092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1500" b="1">
                <a:solidFill>
                  <a:srgbClr val="9D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字魂27号-布丁体" panose="00000500000000000000" pitchFamily="2" charset="-122"/>
              </a:rPr>
              <a:t>ÔN TẬP</a:t>
            </a:r>
            <a:endParaRPr lang="zh-CN" altLang="en-US" sz="11500" b="1" dirty="0">
              <a:solidFill>
                <a:srgbClr val="9D5C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02" y="2006687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54" y="827497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43317" y="-61212"/>
            <a:ext cx="4158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>
                <a:solidFill>
                  <a:srgbClr val="F47F3B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Yen Tu" panose="02040603050506020204" pitchFamily="18" charset="0"/>
                <a:ea typeface="思源黑体 CN Regular" panose="020B0500000000000000" pitchFamily="34" charset="-122"/>
              </a:rPr>
              <a:t>Lịch sử</a:t>
            </a:r>
            <a:endParaRPr lang="zh-CN" altLang="en-US" sz="8800" spc="600" dirty="0">
              <a:solidFill>
                <a:srgbClr val="F47F3B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TM Yen Tu" panose="02040603050506020204" pitchFamily="18" charset="0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3644273" y="101239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2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91" y="2480948"/>
            <a:ext cx="3170630" cy="317062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3" y="1856016"/>
            <a:ext cx="3060700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2900" y="381665"/>
            <a:ext cx="10056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b="1">
                <a:solidFill>
                  <a:srgbClr val="FA6A0A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kẻ trục thời gian và ghi các sự kiện tiêu biểu đã học tương ứng với các mốc thời gian cho trước.</a:t>
            </a:r>
            <a:endParaRPr lang="zh-CN" altLang="en-US" sz="3200" b="1" dirty="0">
              <a:solidFill>
                <a:srgbClr val="FA6A0A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725" y="3095857"/>
            <a:ext cx="2171655" cy="297029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888384" y="4445089"/>
            <a:ext cx="870611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6-Point Star 20"/>
          <p:cNvSpPr/>
          <p:nvPr/>
        </p:nvSpPr>
        <p:spPr>
          <a:xfrm>
            <a:off x="5868828" y="4355089"/>
            <a:ext cx="180000" cy="180000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7178157" y="4355089"/>
            <a:ext cx="180000" cy="180000"/>
          </a:xfrm>
          <a:prstGeom prst="star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3558975" y="4372591"/>
            <a:ext cx="180000" cy="1800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10569684" y="4355241"/>
            <a:ext cx="180000" cy="180000"/>
          </a:xfrm>
          <a:prstGeom prst="star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11380" y="4534948"/>
            <a:ext cx="226215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</a:t>
            </a:r>
          </a:p>
          <a:p>
            <a:pPr algn="ctr"/>
            <a:r>
              <a:rPr lang="en-US" sz="28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2814" y="4555768"/>
            <a:ext cx="1552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179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40582" y="4555768"/>
            <a:ext cx="7040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2800" b="1" cap="none" spc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93671" y="4555768"/>
            <a:ext cx="1552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  <a:endParaRPr lang="en-US" sz="28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2263687" y="2697495"/>
            <a:ext cx="2736938" cy="953453"/>
          </a:xfrm>
          <a:prstGeom prst="wedgeRoundRectCallout">
            <a:avLst>
              <a:gd name="adj1" fmla="val -1772"/>
              <a:gd name="adj2" fmla="val 115842"/>
              <a:gd name="adj3" fmla="val 16667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Văn Lang ra đời.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272605" y="2459131"/>
            <a:ext cx="2372016" cy="1430179"/>
          </a:xfrm>
          <a:prstGeom prst="wedgeRoundRectCallout">
            <a:avLst>
              <a:gd name="adj1" fmla="val -22653"/>
              <a:gd name="adj2" fmla="val 79878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Âu Lạc rơi vào tay Triệu Đà.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7826151" y="2459130"/>
            <a:ext cx="3935039" cy="1430179"/>
          </a:xfrm>
          <a:prstGeom prst="wedgeRoundRectCallout">
            <a:avLst>
              <a:gd name="adj1" fmla="val 22204"/>
              <a:gd name="adj2" fmla="val 7813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 kết thúc hơn 1000 năm dân ta bị đô hộ.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3" grpId="0" animBg="1"/>
      <p:bldP spid="24" grpId="0" animBg="1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3644273" y="101239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3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70" y="1545392"/>
            <a:ext cx="1268026" cy="126802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229667" y="3029919"/>
            <a:ext cx="3442970" cy="38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0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4160"/>
            <a:ext cx="1478915" cy="14789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4796" y="363370"/>
            <a:ext cx="10279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kể lại bằng lời hoặc bằng bài viết ngắn hay </a:t>
            </a:r>
            <a:b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</a:br>
            <a: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 vẽ về một trong ba nội dung sau:</a:t>
            </a:r>
            <a:endParaRPr lang="zh-CN" altLang="en-US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2540000" y="1556907"/>
            <a:ext cx="8548913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1478171"/>
            <a:ext cx="1951048" cy="22052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022" y="2064278"/>
            <a:ext cx="1299094" cy="12990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09523" y="1647871"/>
            <a:ext cx="877024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E54237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a) Đời sống người Lạc Việt dưới thời Văn Lang (sản xuất, ăn mặc, ở, ca hát, lễ hội).</a:t>
            </a:r>
            <a:endParaRPr lang="zh-CN" altLang="en-US" sz="2000" dirty="0">
              <a:solidFill>
                <a:srgbClr val="E5423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1260772" y="3391821"/>
            <a:ext cx="981448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b) Khởi nghĩa Hai Bà Trưng nổ ra trong hoàn cảnh nào? Nêu diễn biến và kết quả của cuộc khởi nghĩa.</a:t>
            </a:r>
            <a:endParaRPr lang="zh-CN" altLang="en-US" sz="2000" dirty="0">
              <a:solidFill>
                <a:srgbClr val="00206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945554" y="5111100"/>
            <a:ext cx="948321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34F07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c) Trình bày diễn biến và nêu ý nghĩa của chiến thắng Bạch Đằng.</a:t>
            </a:r>
            <a:endParaRPr lang="zh-CN" altLang="en-US" sz="2000" dirty="0">
              <a:solidFill>
                <a:srgbClr val="F34F0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6" name="图文框 2"/>
          <p:cNvSpPr/>
          <p:nvPr/>
        </p:nvSpPr>
        <p:spPr>
          <a:xfrm>
            <a:off x="1138430" y="3279870"/>
            <a:ext cx="10241334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7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2546" y="3826335"/>
            <a:ext cx="1299094" cy="1299094"/>
          </a:xfrm>
          <a:prstGeom prst="rect">
            <a:avLst/>
          </a:prstGeom>
        </p:spPr>
      </p:pic>
      <p:sp>
        <p:nvSpPr>
          <p:cNvPr id="18" name="图文框 2"/>
          <p:cNvSpPr/>
          <p:nvPr/>
        </p:nvSpPr>
        <p:spPr>
          <a:xfrm>
            <a:off x="666554" y="5077111"/>
            <a:ext cx="10241334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9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670" y="5623576"/>
            <a:ext cx="1299094" cy="12990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11" grpId="0"/>
      <p:bldP spid="14" grpId="0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0851" y="690527"/>
            <a:ext cx="170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4400" b="1" i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GỢI Ý</a:t>
            </a:r>
            <a:endParaRPr lang="zh-CN" altLang="en-US" sz="4400" b="1" i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16" y="4312714"/>
            <a:ext cx="1424940" cy="22754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6472" y="2885413"/>
            <a:ext cx="2108836" cy="24236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 Lạc Việt </a:t>
            </a:r>
          </a:p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thời Văn Lang 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383472" y="2103986"/>
            <a:ext cx="1854243" cy="1708243"/>
            <a:chOff x="2383472" y="2103986"/>
            <a:chExt cx="1854243" cy="1708243"/>
          </a:xfrm>
        </p:grpSpPr>
        <p:sp>
          <p:nvSpPr>
            <p:cNvPr id="20" name="Rounded Rectangle 19"/>
            <p:cNvSpPr/>
            <p:nvPr/>
          </p:nvSpPr>
          <p:spPr>
            <a:xfrm>
              <a:off x="2662915" y="2103986"/>
              <a:ext cx="1574800" cy="47672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Sản xuất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2383472" y="2417564"/>
              <a:ext cx="279399" cy="13946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2410977" y="3218719"/>
            <a:ext cx="2478364" cy="953453"/>
            <a:chOff x="2410977" y="3218719"/>
            <a:chExt cx="2478364" cy="953453"/>
          </a:xfrm>
        </p:grpSpPr>
        <p:sp>
          <p:nvSpPr>
            <p:cNvPr id="22" name="Rounded Rectangle 21"/>
            <p:cNvSpPr/>
            <p:nvPr/>
          </p:nvSpPr>
          <p:spPr>
            <a:xfrm>
              <a:off x="2662871" y="3218719"/>
              <a:ext cx="2226470" cy="95345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Ăn mặc, phong tục</a:t>
              </a:r>
            </a:p>
          </p:txBody>
        </p:sp>
        <p:cxnSp>
          <p:nvCxnSpPr>
            <p:cNvPr id="28" name="Straight Arrow Connector 27"/>
            <p:cNvCxnSpPr>
              <a:endCxn id="22" idx="1"/>
            </p:cNvCxnSpPr>
            <p:nvPr/>
          </p:nvCxnSpPr>
          <p:spPr>
            <a:xfrm>
              <a:off x="2410977" y="3679471"/>
              <a:ext cx="251894" cy="159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446553" y="3743447"/>
            <a:ext cx="1527022" cy="1212608"/>
            <a:chOff x="2446553" y="3743447"/>
            <a:chExt cx="1527022" cy="1212608"/>
          </a:xfrm>
        </p:grpSpPr>
        <p:sp>
          <p:nvSpPr>
            <p:cNvPr id="21" name="Rounded Rectangle 20"/>
            <p:cNvSpPr/>
            <p:nvPr/>
          </p:nvSpPr>
          <p:spPr>
            <a:xfrm>
              <a:off x="2778558" y="4479329"/>
              <a:ext cx="1195017" cy="476726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Ở</a:t>
              </a:r>
            </a:p>
          </p:txBody>
        </p:sp>
        <p:cxnSp>
          <p:nvCxnSpPr>
            <p:cNvPr id="30" name="Straight Arrow Connector 29"/>
            <p:cNvCxnSpPr>
              <a:endCxn id="21" idx="1"/>
            </p:cNvCxnSpPr>
            <p:nvPr/>
          </p:nvCxnSpPr>
          <p:spPr>
            <a:xfrm>
              <a:off x="2446553" y="3743447"/>
              <a:ext cx="332005" cy="9742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383472" y="3654823"/>
            <a:ext cx="2537144" cy="2263077"/>
            <a:chOff x="2383472" y="3654823"/>
            <a:chExt cx="2537144" cy="2263077"/>
          </a:xfrm>
        </p:grpSpPr>
        <p:sp>
          <p:nvSpPr>
            <p:cNvPr id="24" name="Rounded Rectangle 23"/>
            <p:cNvSpPr/>
            <p:nvPr/>
          </p:nvSpPr>
          <p:spPr>
            <a:xfrm>
              <a:off x="2694146" y="5441174"/>
              <a:ext cx="2226470" cy="476726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Lễ hội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383472" y="3654823"/>
              <a:ext cx="285307" cy="21312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237715" y="854105"/>
            <a:ext cx="7379044" cy="1471501"/>
            <a:chOff x="4237715" y="854105"/>
            <a:chExt cx="7379044" cy="1471501"/>
          </a:xfrm>
        </p:grpSpPr>
        <p:sp>
          <p:nvSpPr>
            <p:cNvPr id="12" name="Rectangle 11"/>
            <p:cNvSpPr/>
            <p:nvPr/>
          </p:nvSpPr>
          <p:spPr>
            <a:xfrm>
              <a:off x="4998312" y="854105"/>
              <a:ext cx="66184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Trồng: lúa, khoai, đỗ, sắn, cây ăn quả, rau,…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4237715" y="1093309"/>
              <a:ext cx="760597" cy="123229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233720" y="1402932"/>
            <a:ext cx="7769318" cy="933689"/>
            <a:chOff x="4233720" y="1402932"/>
            <a:chExt cx="7769318" cy="933689"/>
          </a:xfrm>
        </p:grpSpPr>
        <p:sp>
          <p:nvSpPr>
            <p:cNvPr id="13" name="Rectangle 12"/>
            <p:cNvSpPr/>
            <p:nvPr/>
          </p:nvSpPr>
          <p:spPr>
            <a:xfrm>
              <a:off x="4795969" y="1402932"/>
              <a:ext cx="72070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Nấu xôi, gói bánh chưng, làm bánh giầy, làm mắm,…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233720" y="1653817"/>
              <a:ext cx="601811" cy="68280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237715" y="1885970"/>
            <a:ext cx="7066557" cy="461665"/>
            <a:chOff x="4237715" y="1885970"/>
            <a:chExt cx="7066557" cy="461665"/>
          </a:xfrm>
        </p:grpSpPr>
        <p:sp>
          <p:nvSpPr>
            <p:cNvPr id="14" name="Rectangle 13"/>
            <p:cNvSpPr/>
            <p:nvPr/>
          </p:nvSpPr>
          <p:spPr>
            <a:xfrm>
              <a:off x="4920616" y="1885970"/>
              <a:ext cx="63836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Trồng đay, gai, dâu; nuôi tằm, ươm tơ, dệt vải.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20" idx="3"/>
            </p:cNvCxnSpPr>
            <p:nvPr/>
          </p:nvCxnSpPr>
          <p:spPr>
            <a:xfrm flipV="1">
              <a:off x="4237715" y="2110894"/>
              <a:ext cx="721794" cy="23145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237715" y="2342349"/>
            <a:ext cx="7665598" cy="837905"/>
            <a:chOff x="4237715" y="2342349"/>
            <a:chExt cx="7665598" cy="837905"/>
          </a:xfrm>
        </p:grpSpPr>
        <p:sp>
          <p:nvSpPr>
            <p:cNvPr id="16" name="Rectangle 15"/>
            <p:cNvSpPr/>
            <p:nvPr/>
          </p:nvSpPr>
          <p:spPr>
            <a:xfrm>
              <a:off x="4946640" y="2349257"/>
              <a:ext cx="69566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Đúc đồng làm giáo, mác, mũi tên, lưỡi rìu, lưỡi cày; nặn nồi niêu; đóng thuyền,…</a:t>
              </a:r>
            </a:p>
          </p:txBody>
        </p:sp>
        <p:cxnSp>
          <p:nvCxnSpPr>
            <p:cNvPr id="42" name="Straight Arrow Connector 41"/>
            <p:cNvCxnSpPr>
              <a:stCxn id="20" idx="3"/>
            </p:cNvCxnSpPr>
            <p:nvPr/>
          </p:nvCxnSpPr>
          <p:spPr>
            <a:xfrm>
              <a:off x="4237715" y="2342349"/>
              <a:ext cx="760597" cy="23135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853797" y="3298974"/>
            <a:ext cx="7062103" cy="830997"/>
            <a:chOff x="4853797" y="3298974"/>
            <a:chExt cx="7062103" cy="830997"/>
          </a:xfrm>
        </p:grpSpPr>
        <p:sp>
          <p:nvSpPr>
            <p:cNvPr id="17" name="Rectangle 16"/>
            <p:cNvSpPr/>
            <p:nvPr/>
          </p:nvSpPr>
          <p:spPr>
            <a:xfrm>
              <a:off x="5512158" y="3298974"/>
              <a:ext cx="64037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Búi tóc, cạo trọc đầu, phụ nữ thích đeo hoa tai, vòng tay đá, đồng; ăn trầu, nhuộm răng đen.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4853797" y="3640558"/>
              <a:ext cx="658361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904539" y="4391196"/>
            <a:ext cx="7964663" cy="461665"/>
            <a:chOff x="3904539" y="4391196"/>
            <a:chExt cx="7964663" cy="461665"/>
          </a:xfrm>
        </p:grpSpPr>
        <p:sp>
          <p:nvSpPr>
            <p:cNvPr id="18" name="Rectangle 17"/>
            <p:cNvSpPr/>
            <p:nvPr/>
          </p:nvSpPr>
          <p:spPr>
            <a:xfrm>
              <a:off x="5485546" y="4391196"/>
              <a:ext cx="63836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Ở nhà sàn.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3904539" y="4609818"/>
              <a:ext cx="1607619" cy="0"/>
            </a:xfrm>
            <a:prstGeom prst="straightConnector1">
              <a:avLst/>
            </a:prstGeom>
            <a:ln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889341" y="5264038"/>
            <a:ext cx="6492626" cy="830997"/>
            <a:chOff x="4889341" y="5264038"/>
            <a:chExt cx="6492626" cy="830997"/>
          </a:xfrm>
        </p:grpSpPr>
        <p:sp>
          <p:nvSpPr>
            <p:cNvPr id="19" name="Rectangle 18"/>
            <p:cNvSpPr/>
            <p:nvPr/>
          </p:nvSpPr>
          <p:spPr>
            <a:xfrm>
              <a:off x="5383368" y="5264038"/>
              <a:ext cx="59985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9900CC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Vui chơi, nhảy múa theo nhịp trống, </a:t>
              </a:r>
            </a:p>
            <a:p>
              <a:r>
                <a:rPr lang="en-US" sz="2400" b="1">
                  <a:solidFill>
                    <a:srgbClr val="9900CC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đua thuyền, đấu vật trong lễ hội.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889341" y="5650860"/>
              <a:ext cx="494027" cy="0"/>
            </a:xfrm>
            <a:prstGeom prst="straightConnector1">
              <a:avLst/>
            </a:prstGeom>
            <a:ln>
              <a:solidFill>
                <a:srgbClr val="99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98" y="3235168"/>
            <a:ext cx="1986931" cy="19869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058" y="3579086"/>
            <a:ext cx="1299094" cy="12990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824" y="2836576"/>
            <a:ext cx="3686175" cy="4166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42715" y="1089592"/>
            <a:ext cx="63898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Thực hành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98" y="3235168"/>
            <a:ext cx="1986931" cy="19869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058" y="3579086"/>
            <a:ext cx="1299094" cy="129909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42715" y="1089592"/>
            <a:ext cx="54056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Nhận xét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52" y="2061224"/>
            <a:ext cx="2900840" cy="4822510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62" y="2656069"/>
            <a:ext cx="2649773" cy="42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34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2900" y="394187"/>
            <a:ext cx="3834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8000">
                <a:ln w="38100">
                  <a:solidFill>
                    <a:prstClr val="white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Dặn dò</a:t>
            </a:r>
            <a:endParaRPr lang="zh-CN" altLang="en-US" sz="8000" dirty="0">
              <a:ln w="38100">
                <a:solidFill>
                  <a:prstClr val="white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3140" y="2740660"/>
            <a:ext cx="3442970" cy="3853815"/>
          </a:xfrm>
          <a:prstGeom prst="rect">
            <a:avLst/>
          </a:prstGeom>
        </p:spPr>
      </p:pic>
      <p:sp>
        <p:nvSpPr>
          <p:cNvPr id="2" name="云形标注 1"/>
          <p:cNvSpPr/>
          <p:nvPr/>
        </p:nvSpPr>
        <p:spPr>
          <a:xfrm>
            <a:off x="4817745" y="1601470"/>
            <a:ext cx="6577100" cy="4399280"/>
          </a:xfrm>
          <a:prstGeom prst="cloudCallout">
            <a:avLst>
              <a:gd name="adj1" fmla="val -69759"/>
              <a:gd name="adj2" fmla="val 41858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8310" y="2385133"/>
            <a:ext cx="5866535" cy="2485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Xem lại bài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</a:t>
            </a:r>
            <a:r>
              <a:rPr lang="en-US" altLang="zh-CN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Đinh Bộ Lĩnh dẹp loạn 12 sứ quân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8" y="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177" y="-459285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93841" y="734734"/>
            <a:ext cx="680462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1500" b="1">
                <a:solidFill>
                  <a:srgbClr val="9D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字魂27号-布丁体" panose="00000500000000000000" pitchFamily="2" charset="-122"/>
              </a:rPr>
              <a:t>Tạm biệt!</a:t>
            </a:r>
            <a:endParaRPr lang="zh-CN" altLang="en-US" sz="11500" b="1" dirty="0">
              <a:solidFill>
                <a:srgbClr val="9D5C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02" y="2006687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54" y="827497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898705" y="118520"/>
            <a:ext cx="6840334" cy="600164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b="1" spc="30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altLang="zh-CN" sz="8000" b="1" spc="300">
                <a:solidFill>
                  <a:srgbClr val="975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Úm ba la </a:t>
            </a:r>
          </a:p>
          <a:p>
            <a:pPr algn="ctr">
              <a:lnSpc>
                <a:spcPct val="150000"/>
              </a:lnSpc>
            </a:pPr>
            <a:r>
              <a:rPr lang="en-US" altLang="zh-CN" sz="8000" b="1" spc="300">
                <a:solidFill>
                  <a:srgbClr val="975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ô chữ hiện ra</a:t>
            </a:r>
            <a:endParaRPr lang="zh-CN" altLang="en-US" sz="8000" b="1" spc="300" dirty="0">
              <a:solidFill>
                <a:srgbClr val="9757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841252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979967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470586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95602"/>
              </p:ext>
            </p:extLst>
          </p:nvPr>
        </p:nvGraphicFramePr>
        <p:xfrm>
          <a:off x="409002" y="5071891"/>
          <a:ext cx="508173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962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</a:tblGrid>
              <a:tr h="665505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090838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85" name="Picture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365481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10" y="3429000"/>
            <a:ext cx="3365706" cy="3365706"/>
          </a:xfrm>
          <a:prstGeom prst="rect">
            <a:avLst/>
          </a:prstGeom>
        </p:spPr>
      </p:pic>
      <p:sp>
        <p:nvSpPr>
          <p:cNvPr id="132" name="Rounded Rectangular Callout 131"/>
          <p:cNvSpPr/>
          <p:nvPr/>
        </p:nvSpPr>
        <p:spPr>
          <a:xfrm>
            <a:off x="8647323" y="347746"/>
            <a:ext cx="3299005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F78E2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700 TCN, nước nào ra đời? </a:t>
            </a:r>
            <a:endParaRPr lang="en-US" sz="40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11286" y="5112014"/>
            <a:ext cx="4981234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2" grpId="0" animBg="1"/>
      <p:bldP spid="134" grpId="0" animBg="1"/>
      <p:bldP spid="134" grpId="1" animBg="1"/>
      <p:bldP spid="135" grpId="0" animBg="1"/>
      <p:bldP spid="1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4" name="Rounded Rectangular Callout 43"/>
          <p:cNvSpPr/>
          <p:nvPr/>
        </p:nvSpPr>
        <p:spPr>
          <a:xfrm>
            <a:off x="8399423" y="152047"/>
            <a:ext cx="3655704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2F9C3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đứng đầu nhà nước thời Văn Lang gọi là ….</a:t>
            </a:r>
            <a:endParaRPr lang="en-US" sz="4000" b="1" cap="none" spc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31" y="2848298"/>
            <a:ext cx="3609026" cy="3609026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998195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89567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68135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877664" y="2948254"/>
            <a:ext cx="6417468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44" grpId="0" animBg="1"/>
      <p:bldP spid="86" grpId="0" animBg="1"/>
      <p:bldP spid="86" grpId="1" animBg="1"/>
      <p:bldP spid="88" grpId="0" animBg="1"/>
      <p:bldP spid="8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468220" y="82023"/>
            <a:ext cx="3658682" cy="4050506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9442A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 lũy kiên cố do An Dương Vương cho xây dựng thời Âu Lạc tên gì? </a:t>
            </a:r>
            <a:endParaRPr lang="en-US" sz="40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56" y="3802728"/>
            <a:ext cx="3402372" cy="3402372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30092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68135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07953" y="3588734"/>
            <a:ext cx="3574058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800" decel="100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800" decel="10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555498" y="459049"/>
            <a:ext cx="3526517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67194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của Hai Bà Trưng thuộc huyện nào?</a:t>
            </a:r>
            <a:endParaRPr lang="en-US" sz="40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40" y="3128486"/>
            <a:ext cx="3645064" cy="3645064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70434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36732" y="2203063"/>
            <a:ext cx="4258399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575464" y="330747"/>
            <a:ext cx="3526517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C2E1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 Quyền đánh tan quân Nam Hán trên con sông nào?</a:t>
            </a:r>
            <a:endParaRPr lang="en-US" sz="4000" b="1" cap="none" spc="0">
              <a:ln w="0"/>
              <a:solidFill>
                <a:srgbClr val="C2E1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62" y="3054897"/>
            <a:ext cx="3914692" cy="3914692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64833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63637"/>
              </p:ext>
            </p:extLst>
          </p:nvPr>
        </p:nvGraphicFramePr>
        <p:xfrm>
          <a:off x="410497" y="5073219"/>
          <a:ext cx="504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159457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 rot="16200000">
            <a:off x="-621585" y="3295053"/>
            <a:ext cx="5739429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824" y="2836576"/>
            <a:ext cx="3686175" cy="41665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sp>
        <p:nvSpPr>
          <p:cNvPr id="11" name="文本框 27"/>
          <p:cNvSpPr txBox="1"/>
          <p:nvPr/>
        </p:nvSpPr>
        <p:spPr>
          <a:xfrm>
            <a:off x="1783117" y="135598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1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09506" y="4149577"/>
            <a:ext cx="2180500" cy="24409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71213" y="488809"/>
            <a:ext cx="993701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A6A0A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kẻ băng thời gian dưới đây, ghi vào chỗ chấm tên hai giai đoạn lịch sử em đã học từ bài 1 đến bài 5.</a:t>
            </a:r>
            <a:endParaRPr lang="zh-CN" altLang="en-US" sz="3200" b="1" dirty="0">
              <a:solidFill>
                <a:srgbClr val="FA6A0A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4" y="991731"/>
            <a:ext cx="11994962" cy="55848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25833" y="4058333"/>
            <a:ext cx="1745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179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31813" y="4058333"/>
            <a:ext cx="7777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011362" y="3412236"/>
            <a:ext cx="10188000" cy="0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90621" y="2423611"/>
            <a:ext cx="0" cy="1620000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57880" y="2438333"/>
            <a:ext cx="0" cy="1620000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5562" y="4058333"/>
            <a:ext cx="25539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</a:t>
            </a:r>
          </a:p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43114" y="4058333"/>
            <a:ext cx="1745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08481" y="2606543"/>
            <a:ext cx="36101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đầu dựng nước và giữ nước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97179" y="2631696"/>
            <a:ext cx="4937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 một nghìn năm đấu tranh giành độc lập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"/>
                            </p:stCondLst>
                            <p:childTnLst>
                              <p:par>
                                <p:cTn id="6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1443</TotalTime>
  <Words>726</Words>
  <Application>Microsoft Office PowerPoint</Application>
  <PresentationFormat>Widescreen</PresentationFormat>
  <Paragraphs>292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UTM Gradoo</vt:lpstr>
      <vt:lpstr>思源黑体 CN Regular</vt:lpstr>
      <vt:lpstr>Times New Roman</vt:lpstr>
      <vt:lpstr>Calibri</vt:lpstr>
      <vt:lpstr>UTM Yen Tu</vt:lpstr>
      <vt:lpstr>Arial</vt:lpstr>
      <vt:lpstr>UTM Showcard</vt:lpstr>
      <vt:lpstr>UVN Mang Cau Nang</vt:lpstr>
      <vt:lpstr>UTM Windsor BT</vt:lpstr>
      <vt:lpstr>等线</vt:lpstr>
      <vt:lpstr>Aharoni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Lich su</dc:subject>
  <dc:creator>KTUTS</dc:creator>
  <cp:keywords>Thy Tho</cp:keywords>
  <cp:lastModifiedBy>Nguyen Huu Hieu</cp:lastModifiedBy>
  <cp:revision>53</cp:revision>
  <dcterms:created xsi:type="dcterms:W3CDTF">2021-10-04T13:05:00Z</dcterms:created>
  <dcterms:modified xsi:type="dcterms:W3CDTF">2021-10-22T03:36:46Z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2052-11.1.0.10938</vt:lpwstr>
  </property>
</Properties>
</file>