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59" r:id="rId6"/>
    <p:sldId id="269" r:id="rId7"/>
    <p:sldId id="268" r:id="rId8"/>
    <p:sldId id="271" r:id="rId9"/>
    <p:sldId id="270" r:id="rId10"/>
    <p:sldId id="272" r:id="rId11"/>
    <p:sldId id="266" r:id="rId12"/>
    <p:sldId id="273" r:id="rId13"/>
    <p:sldId id="265" r:id="rId14"/>
    <p:sldId id="264" r:id="rId15"/>
    <p:sldId id="263" r:id="rId16"/>
    <p:sldId id="262" r:id="rId17"/>
    <p:sldId id="260" r:id="rId18"/>
    <p:sldId id="261" r:id="rId19"/>
    <p:sldId id="275" r:id="rId20"/>
    <p:sldId id="274" r:id="rId21"/>
    <p:sldId id="276" r:id="rId22"/>
    <p:sldId id="278" r:id="rId23"/>
    <p:sldId id="279" r:id="rId24"/>
    <p:sldId id="280" r:id="rId25"/>
    <p:sldId id="28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5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6" y="-789800"/>
            <a:ext cx="2531799" cy="361579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440667"/>
            <a:ext cx="2375502" cy="3392601"/>
          </a:xfrm>
          <a:prstGeom prst="rect">
            <a:avLst/>
          </a:prstGeom>
          <a:noFill/>
          <a:ln>
            <a:noFill/>
          </a:ln>
        </p:spPr>
      </p:pic>
      <p:sp>
        <p:nvSpPr>
          <p:cNvPr id="11" name="Google Shape;11;p2"/>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txBox="1">
            <a:spLocks noGrp="1"/>
          </p:cNvSpPr>
          <p:nvPr>
            <p:ph type="ctrTitle"/>
          </p:nvPr>
        </p:nvSpPr>
        <p:spPr>
          <a:xfrm>
            <a:off x="2137200" y="1780151"/>
            <a:ext cx="4869600" cy="2012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r>
              <a:rPr lang="en-US"/>
              <a:t>Click to edit Master title style</a:t>
            </a:r>
            <a:endParaRPr/>
          </a:p>
        </p:txBody>
      </p:sp>
      <p:sp>
        <p:nvSpPr>
          <p:cNvPr id="13" name="Google Shape;13;p2"/>
          <p:cNvSpPr txBox="1">
            <a:spLocks noGrp="1"/>
          </p:cNvSpPr>
          <p:nvPr>
            <p:ph type="subTitle" idx="1"/>
          </p:nvPr>
        </p:nvSpPr>
        <p:spPr>
          <a:xfrm>
            <a:off x="2865150" y="4220700"/>
            <a:ext cx="3413700" cy="6712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grpSp>
        <p:nvGrpSpPr>
          <p:cNvPr id="14" name="Google Shape;14;p2"/>
          <p:cNvGrpSpPr/>
          <p:nvPr/>
        </p:nvGrpSpPr>
        <p:grpSpPr>
          <a:xfrm>
            <a:off x="66977" y="65365"/>
            <a:ext cx="9010049" cy="6715436"/>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341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533933"/>
            <a:ext cx="2680274" cy="3675900"/>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2306796"/>
            <a:ext cx="2501438" cy="3430667"/>
          </a:xfrm>
          <a:prstGeom prst="rect">
            <a:avLst/>
          </a:prstGeom>
          <a:noFill/>
          <a:ln>
            <a:noFill/>
          </a:ln>
        </p:spPr>
      </p:pic>
      <p:grpSp>
        <p:nvGrpSpPr>
          <p:cNvPr id="345" name="Google Shape;345;p23"/>
          <p:cNvGrpSpPr/>
          <p:nvPr/>
        </p:nvGrpSpPr>
        <p:grpSpPr>
          <a:xfrm>
            <a:off x="66977" y="65365"/>
            <a:ext cx="9010049" cy="6715436"/>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6" name="Google Shape;356;p23"/>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57" name="Google Shape;357;p23"/>
          <p:cNvSpPr txBox="1">
            <a:spLocks noGrp="1"/>
          </p:cNvSpPr>
          <p:nvPr>
            <p:ph type="subTitle" idx="1"/>
          </p:nvPr>
        </p:nvSpPr>
        <p:spPr>
          <a:xfrm>
            <a:off x="1056982" y="4211967"/>
            <a:ext cx="2255400" cy="5792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58" name="Google Shape;358;p23"/>
          <p:cNvSpPr txBox="1">
            <a:spLocks noGrp="1"/>
          </p:cNvSpPr>
          <p:nvPr>
            <p:ph type="subTitle" idx="2"/>
          </p:nvPr>
        </p:nvSpPr>
        <p:spPr>
          <a:xfrm>
            <a:off x="1113682" y="4872467"/>
            <a:ext cx="2198700" cy="5792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r>
              <a:rPr lang="en-US"/>
              <a:t>Click to edit Master subtitle style</a:t>
            </a:r>
            <a:endParaRPr/>
          </a:p>
        </p:txBody>
      </p:sp>
      <p:sp>
        <p:nvSpPr>
          <p:cNvPr id="359" name="Google Shape;359;p23"/>
          <p:cNvSpPr txBox="1">
            <a:spLocks noGrp="1"/>
          </p:cNvSpPr>
          <p:nvPr>
            <p:ph type="subTitle" idx="3"/>
          </p:nvPr>
        </p:nvSpPr>
        <p:spPr>
          <a:xfrm>
            <a:off x="5819782" y="4211967"/>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60" name="Google Shape;360;p23"/>
          <p:cNvSpPr txBox="1">
            <a:spLocks noGrp="1"/>
          </p:cNvSpPr>
          <p:nvPr>
            <p:ph type="subTitle" idx="4"/>
          </p:nvPr>
        </p:nvSpPr>
        <p:spPr>
          <a:xfrm>
            <a:off x="5819782" y="4872467"/>
            <a:ext cx="21987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361" name="Google Shape;361;p23"/>
          <p:cNvSpPr txBox="1">
            <a:spLocks noGrp="1"/>
          </p:cNvSpPr>
          <p:nvPr>
            <p:ph type="subTitle" idx="5"/>
          </p:nvPr>
        </p:nvSpPr>
        <p:spPr>
          <a:xfrm>
            <a:off x="1056982" y="2185333"/>
            <a:ext cx="2255400" cy="5792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62" name="Google Shape;362;p23"/>
          <p:cNvSpPr txBox="1">
            <a:spLocks noGrp="1"/>
          </p:cNvSpPr>
          <p:nvPr>
            <p:ph type="subTitle" idx="6"/>
          </p:nvPr>
        </p:nvSpPr>
        <p:spPr>
          <a:xfrm>
            <a:off x="1113682" y="2845833"/>
            <a:ext cx="2198700" cy="5792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r>
              <a:rPr lang="en-US"/>
              <a:t>Click to edit Master subtitle style</a:t>
            </a:r>
            <a:endParaRPr/>
          </a:p>
        </p:txBody>
      </p:sp>
      <p:sp>
        <p:nvSpPr>
          <p:cNvPr id="363" name="Google Shape;363;p23"/>
          <p:cNvSpPr txBox="1">
            <a:spLocks noGrp="1"/>
          </p:cNvSpPr>
          <p:nvPr>
            <p:ph type="subTitle" idx="7"/>
          </p:nvPr>
        </p:nvSpPr>
        <p:spPr>
          <a:xfrm>
            <a:off x="5819782" y="2185333"/>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64" name="Google Shape;364;p23"/>
          <p:cNvSpPr txBox="1">
            <a:spLocks noGrp="1"/>
          </p:cNvSpPr>
          <p:nvPr>
            <p:ph type="subTitle" idx="8"/>
          </p:nvPr>
        </p:nvSpPr>
        <p:spPr>
          <a:xfrm>
            <a:off x="5819782" y="2845833"/>
            <a:ext cx="21987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112361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6871523" y="1395301"/>
            <a:ext cx="3047404"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216206"/>
            <a:ext cx="3025424" cy="4149303"/>
          </a:xfrm>
          <a:prstGeom prst="rect">
            <a:avLst/>
          </a:prstGeom>
          <a:noFill/>
          <a:ln>
            <a:noFill/>
          </a:ln>
        </p:spPr>
      </p:pic>
      <p:grpSp>
        <p:nvGrpSpPr>
          <p:cNvPr id="368" name="Google Shape;368;p24"/>
          <p:cNvGrpSpPr/>
          <p:nvPr/>
        </p:nvGrpSpPr>
        <p:grpSpPr>
          <a:xfrm>
            <a:off x="66977" y="65365"/>
            <a:ext cx="9010049" cy="6715436"/>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7" name="Google Shape;377;p24"/>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24"/>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79" name="Google Shape;379;p24"/>
          <p:cNvSpPr txBox="1">
            <a:spLocks noGrp="1"/>
          </p:cNvSpPr>
          <p:nvPr>
            <p:ph type="subTitle" idx="1"/>
          </p:nvPr>
        </p:nvSpPr>
        <p:spPr>
          <a:xfrm>
            <a:off x="1391825" y="1837467"/>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80" name="Google Shape;380;p24"/>
          <p:cNvSpPr txBox="1">
            <a:spLocks noGrp="1"/>
          </p:cNvSpPr>
          <p:nvPr>
            <p:ph type="subTitle" idx="2"/>
          </p:nvPr>
        </p:nvSpPr>
        <p:spPr>
          <a:xfrm>
            <a:off x="4179775" y="196366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381" name="Google Shape;381;p24"/>
          <p:cNvSpPr txBox="1">
            <a:spLocks noGrp="1"/>
          </p:cNvSpPr>
          <p:nvPr>
            <p:ph type="subTitle" idx="3"/>
          </p:nvPr>
        </p:nvSpPr>
        <p:spPr>
          <a:xfrm>
            <a:off x="1391825" y="2693400"/>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82" name="Google Shape;382;p24"/>
          <p:cNvSpPr txBox="1">
            <a:spLocks noGrp="1"/>
          </p:cNvSpPr>
          <p:nvPr>
            <p:ph type="subTitle" idx="4"/>
          </p:nvPr>
        </p:nvSpPr>
        <p:spPr>
          <a:xfrm>
            <a:off x="4179775" y="2820392"/>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383" name="Google Shape;383;p24"/>
          <p:cNvSpPr txBox="1">
            <a:spLocks noGrp="1"/>
          </p:cNvSpPr>
          <p:nvPr>
            <p:ph type="subTitle" idx="5"/>
          </p:nvPr>
        </p:nvSpPr>
        <p:spPr>
          <a:xfrm>
            <a:off x="1391825" y="3549333"/>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84" name="Google Shape;384;p24"/>
          <p:cNvSpPr txBox="1">
            <a:spLocks noGrp="1"/>
          </p:cNvSpPr>
          <p:nvPr>
            <p:ph type="subTitle" idx="6"/>
          </p:nvPr>
        </p:nvSpPr>
        <p:spPr>
          <a:xfrm>
            <a:off x="4179775" y="367711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385" name="Google Shape;385;p24"/>
          <p:cNvSpPr txBox="1">
            <a:spLocks noGrp="1"/>
          </p:cNvSpPr>
          <p:nvPr>
            <p:ph type="subTitle" idx="7"/>
          </p:nvPr>
        </p:nvSpPr>
        <p:spPr>
          <a:xfrm>
            <a:off x="1391825" y="4405267"/>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86" name="Google Shape;386;p24"/>
          <p:cNvSpPr txBox="1">
            <a:spLocks noGrp="1"/>
          </p:cNvSpPr>
          <p:nvPr>
            <p:ph type="subTitle" idx="8"/>
          </p:nvPr>
        </p:nvSpPr>
        <p:spPr>
          <a:xfrm>
            <a:off x="4179775" y="4533841"/>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387" name="Google Shape;387;p24"/>
          <p:cNvSpPr txBox="1">
            <a:spLocks noGrp="1"/>
          </p:cNvSpPr>
          <p:nvPr>
            <p:ph type="subTitle" idx="9"/>
          </p:nvPr>
        </p:nvSpPr>
        <p:spPr>
          <a:xfrm>
            <a:off x="1391825" y="5261200"/>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88" name="Google Shape;388;p24"/>
          <p:cNvSpPr txBox="1">
            <a:spLocks noGrp="1"/>
          </p:cNvSpPr>
          <p:nvPr>
            <p:ph type="subTitle" idx="13"/>
          </p:nvPr>
        </p:nvSpPr>
        <p:spPr>
          <a:xfrm>
            <a:off x="4179775" y="539056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249963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357132"/>
            <a:ext cx="2726698" cy="3700565"/>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2484992"/>
            <a:ext cx="3687327" cy="5057065"/>
          </a:xfrm>
          <a:prstGeom prst="rect">
            <a:avLst/>
          </a:prstGeom>
          <a:noFill/>
          <a:ln>
            <a:noFill/>
          </a:ln>
        </p:spPr>
      </p:pic>
      <p:grpSp>
        <p:nvGrpSpPr>
          <p:cNvPr id="459" name="Google Shape;459;p28"/>
          <p:cNvGrpSpPr/>
          <p:nvPr/>
        </p:nvGrpSpPr>
        <p:grpSpPr>
          <a:xfrm>
            <a:off x="66977" y="65365"/>
            <a:ext cx="9010049" cy="6715436"/>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2733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4587067"/>
            <a:ext cx="2285552" cy="3101867"/>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343801"/>
            <a:ext cx="1997675" cy="2739760"/>
          </a:xfrm>
          <a:prstGeom prst="rect">
            <a:avLst/>
          </a:prstGeom>
          <a:noFill/>
          <a:ln>
            <a:noFill/>
          </a:ln>
        </p:spPr>
      </p:pic>
      <p:grpSp>
        <p:nvGrpSpPr>
          <p:cNvPr id="473" name="Google Shape;473;p29"/>
          <p:cNvGrpSpPr/>
          <p:nvPr/>
        </p:nvGrpSpPr>
        <p:grpSpPr>
          <a:xfrm>
            <a:off x="66977" y="65365"/>
            <a:ext cx="9010049" cy="6715436"/>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82" name="Google Shape;482;p29"/>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2534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F120F8-1260-4069-BCAE-5AD31F764D29}" type="slidenum">
              <a:rPr lang="en-US" altLang="en-US"/>
              <a:pPr>
                <a:defRPr/>
              </a:pPr>
              <a:t>‹#›</a:t>
            </a:fld>
            <a:endParaRPr lang="en-US" altLang="en-US"/>
          </a:p>
        </p:txBody>
      </p:sp>
    </p:spTree>
    <p:extLst>
      <p:ext uri="{BB962C8B-B14F-4D97-AF65-F5344CB8AC3E}">
        <p14:creationId xmlns:p14="http://schemas.microsoft.com/office/powerpoint/2010/main" val="303473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5FF5D4-3B2C-4717-BFFB-00E443E08306}" type="slidenum">
              <a:rPr lang="en-US" altLang="en-US"/>
              <a:pPr>
                <a:defRPr/>
              </a:pPr>
              <a:t>‹#›</a:t>
            </a:fld>
            <a:endParaRPr lang="en-US" altLang="en-US"/>
          </a:p>
        </p:txBody>
      </p:sp>
    </p:spTree>
    <p:extLst>
      <p:ext uri="{BB962C8B-B14F-4D97-AF65-F5344CB8AC3E}">
        <p14:creationId xmlns:p14="http://schemas.microsoft.com/office/powerpoint/2010/main" val="31002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7F1D222-CE94-43A3-8208-6749B8037FC0}" type="slidenum">
              <a:rPr lang="en-US" altLang="en-US"/>
              <a:pPr>
                <a:defRPr/>
              </a:pPr>
              <a:t>‹#›</a:t>
            </a:fld>
            <a:endParaRPr lang="en-US" altLang="en-US"/>
          </a:p>
        </p:txBody>
      </p:sp>
    </p:spTree>
    <p:extLst>
      <p:ext uri="{BB962C8B-B14F-4D97-AF65-F5344CB8AC3E}">
        <p14:creationId xmlns:p14="http://schemas.microsoft.com/office/powerpoint/2010/main" val="7392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357132"/>
            <a:ext cx="2726698" cy="3700565"/>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2484992"/>
            <a:ext cx="3687327" cy="5057065"/>
          </a:xfrm>
          <a:prstGeom prst="rect">
            <a:avLst/>
          </a:prstGeom>
          <a:noFill/>
          <a:ln>
            <a:noFill/>
          </a:ln>
        </p:spPr>
      </p:pic>
      <p:grpSp>
        <p:nvGrpSpPr>
          <p:cNvPr id="26" name="Google Shape;26;p3"/>
          <p:cNvGrpSpPr/>
          <p:nvPr/>
        </p:nvGrpSpPr>
        <p:grpSpPr>
          <a:xfrm>
            <a:off x="66977" y="65365"/>
            <a:ext cx="9010049" cy="6715436"/>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 name="Google Shape;37;p3"/>
          <p:cNvSpPr txBox="1">
            <a:spLocks noGrp="1"/>
          </p:cNvSpPr>
          <p:nvPr>
            <p:ph type="title"/>
          </p:nvPr>
        </p:nvSpPr>
        <p:spPr>
          <a:xfrm>
            <a:off x="4047675" y="2556733"/>
            <a:ext cx="3681600" cy="9636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r>
              <a:rPr lang="en-US"/>
              <a:t>Click to edit Master title style</a:t>
            </a:r>
            <a:endParaRPr/>
          </a:p>
        </p:txBody>
      </p:sp>
      <p:sp>
        <p:nvSpPr>
          <p:cNvPr id="38" name="Google Shape;38;p3"/>
          <p:cNvSpPr txBox="1">
            <a:spLocks noGrp="1"/>
          </p:cNvSpPr>
          <p:nvPr>
            <p:ph type="subTitle" idx="1"/>
          </p:nvPr>
        </p:nvSpPr>
        <p:spPr>
          <a:xfrm>
            <a:off x="4047675" y="3499267"/>
            <a:ext cx="3154800" cy="802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en-US"/>
              <a:t>Click to edit Master subtitle style</a:t>
            </a:r>
            <a:endParaRPr/>
          </a:p>
        </p:txBody>
      </p:sp>
      <p:sp>
        <p:nvSpPr>
          <p:cNvPr id="39" name="Google Shape;39;p3"/>
          <p:cNvSpPr txBox="1">
            <a:spLocks noGrp="1"/>
          </p:cNvSpPr>
          <p:nvPr>
            <p:ph type="title" idx="2" hasCustomPrompt="1"/>
          </p:nvPr>
        </p:nvSpPr>
        <p:spPr>
          <a:xfrm>
            <a:off x="1414725" y="2331800"/>
            <a:ext cx="1946700" cy="21944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8861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4587067"/>
            <a:ext cx="2285552" cy="3101867"/>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343801"/>
            <a:ext cx="1997675" cy="2739760"/>
          </a:xfrm>
          <a:prstGeom prst="rect">
            <a:avLst/>
          </a:prstGeom>
          <a:noFill/>
          <a:ln>
            <a:noFill/>
          </a:ln>
        </p:spPr>
      </p:pic>
      <p:sp>
        <p:nvSpPr>
          <p:cNvPr id="43" name="Google Shape;43;p4"/>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4" name="Google Shape;44;p4"/>
          <p:cNvSpPr txBox="1">
            <a:spLocks noGrp="1"/>
          </p:cNvSpPr>
          <p:nvPr>
            <p:ph type="body" idx="1"/>
          </p:nvPr>
        </p:nvSpPr>
        <p:spPr>
          <a:xfrm>
            <a:off x="720000" y="1466567"/>
            <a:ext cx="7704000" cy="4625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pPr lvl="0"/>
            <a:r>
              <a:rPr lang="en-US"/>
              <a:t>Edit Master text styles</a:t>
            </a:r>
          </a:p>
        </p:txBody>
      </p:sp>
      <p:grpSp>
        <p:nvGrpSpPr>
          <p:cNvPr id="45" name="Google Shape;45;p4"/>
          <p:cNvGrpSpPr/>
          <p:nvPr/>
        </p:nvGrpSpPr>
        <p:grpSpPr>
          <a:xfrm>
            <a:off x="66977" y="65365"/>
            <a:ext cx="9010049" cy="6715436"/>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8137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692866"/>
            <a:ext cx="3232600" cy="4387164"/>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886468"/>
            <a:ext cx="2433077" cy="3336901"/>
          </a:xfrm>
          <a:prstGeom prst="rect">
            <a:avLst/>
          </a:prstGeom>
          <a:noFill/>
          <a:ln>
            <a:noFill/>
          </a:ln>
        </p:spPr>
      </p:pic>
      <p:sp>
        <p:nvSpPr>
          <p:cNvPr id="58" name="Google Shape;58;p5"/>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59" name="Google Shape;59;p5"/>
          <p:cNvSpPr txBox="1">
            <a:spLocks noGrp="1"/>
          </p:cNvSpPr>
          <p:nvPr>
            <p:ph type="subTitle" idx="1"/>
          </p:nvPr>
        </p:nvSpPr>
        <p:spPr>
          <a:xfrm>
            <a:off x="2333393" y="2881233"/>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60" name="Google Shape;60;p5"/>
          <p:cNvSpPr txBox="1">
            <a:spLocks noGrp="1"/>
          </p:cNvSpPr>
          <p:nvPr>
            <p:ph type="subTitle" idx="2"/>
          </p:nvPr>
        </p:nvSpPr>
        <p:spPr>
          <a:xfrm>
            <a:off x="3960068" y="2663567"/>
            <a:ext cx="3978000" cy="1076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61" name="Google Shape;61;p5"/>
          <p:cNvSpPr txBox="1">
            <a:spLocks noGrp="1"/>
          </p:cNvSpPr>
          <p:nvPr>
            <p:ph type="subTitle" idx="3"/>
          </p:nvPr>
        </p:nvSpPr>
        <p:spPr>
          <a:xfrm>
            <a:off x="2333393" y="4365084"/>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62" name="Google Shape;62;p5"/>
          <p:cNvSpPr txBox="1">
            <a:spLocks noGrp="1"/>
          </p:cNvSpPr>
          <p:nvPr>
            <p:ph type="subTitle" idx="4"/>
          </p:nvPr>
        </p:nvSpPr>
        <p:spPr>
          <a:xfrm>
            <a:off x="3960068" y="4147367"/>
            <a:ext cx="3978000" cy="1076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grpSp>
        <p:nvGrpSpPr>
          <p:cNvPr id="63" name="Google Shape;63;p5"/>
          <p:cNvGrpSpPr/>
          <p:nvPr/>
        </p:nvGrpSpPr>
        <p:grpSpPr>
          <a:xfrm>
            <a:off x="66977" y="65365"/>
            <a:ext cx="9010049" cy="6715436"/>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5"/>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21189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3213500"/>
            <a:ext cx="3104224" cy="4212933"/>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827297"/>
            <a:ext cx="3042676" cy="4172936"/>
          </a:xfrm>
          <a:prstGeom prst="rect">
            <a:avLst/>
          </a:prstGeom>
          <a:noFill/>
          <a:ln>
            <a:noFill/>
          </a:ln>
        </p:spPr>
      </p:pic>
      <p:grpSp>
        <p:nvGrpSpPr>
          <p:cNvPr id="91" name="Google Shape;91;p7"/>
          <p:cNvGrpSpPr/>
          <p:nvPr/>
        </p:nvGrpSpPr>
        <p:grpSpPr>
          <a:xfrm>
            <a:off x="66977" y="65365"/>
            <a:ext cx="9010049" cy="6715436"/>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7"/>
          <p:cNvSpPr txBox="1">
            <a:spLocks noGrp="1"/>
          </p:cNvSpPr>
          <p:nvPr>
            <p:ph type="body" idx="1"/>
          </p:nvPr>
        </p:nvSpPr>
        <p:spPr>
          <a:xfrm>
            <a:off x="2182924" y="2821833"/>
            <a:ext cx="6081900" cy="29908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pPr lvl="0"/>
            <a:r>
              <a:rPr lang="en-US"/>
              <a:t>Edit Master text styles</a:t>
            </a:r>
          </a:p>
        </p:txBody>
      </p:sp>
      <p:sp>
        <p:nvSpPr>
          <p:cNvPr id="103" name="Google Shape;103;p7"/>
          <p:cNvSpPr txBox="1">
            <a:spLocks noGrp="1"/>
          </p:cNvSpPr>
          <p:nvPr>
            <p:ph type="title"/>
          </p:nvPr>
        </p:nvSpPr>
        <p:spPr>
          <a:xfrm>
            <a:off x="2182924" y="1045367"/>
            <a:ext cx="4620300" cy="12860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377494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3276729"/>
            <a:ext cx="2680274" cy="3675900"/>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494281" y="2073067"/>
            <a:ext cx="3335251" cy="2573000"/>
          </a:xfrm>
          <a:prstGeom prst="rect">
            <a:avLst/>
          </a:prstGeom>
          <a:noFill/>
          <a:ln>
            <a:noFill/>
          </a:ln>
        </p:spPr>
      </p:pic>
      <p:sp>
        <p:nvSpPr>
          <p:cNvPr id="122" name="Google Shape;122;p9"/>
          <p:cNvSpPr txBox="1">
            <a:spLocks noGrp="1"/>
          </p:cNvSpPr>
          <p:nvPr>
            <p:ph type="title"/>
          </p:nvPr>
        </p:nvSpPr>
        <p:spPr>
          <a:xfrm>
            <a:off x="4274097" y="1644233"/>
            <a:ext cx="4045200" cy="19764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r>
              <a:rPr lang="en-US"/>
              <a:t>Click to edit Master title style</a:t>
            </a:r>
            <a:endParaRPr/>
          </a:p>
        </p:txBody>
      </p:sp>
      <p:sp>
        <p:nvSpPr>
          <p:cNvPr id="123" name="Google Shape;123;p9"/>
          <p:cNvSpPr txBox="1">
            <a:spLocks noGrp="1"/>
          </p:cNvSpPr>
          <p:nvPr>
            <p:ph type="subTitle" idx="1"/>
          </p:nvPr>
        </p:nvSpPr>
        <p:spPr>
          <a:xfrm>
            <a:off x="4499847" y="3737433"/>
            <a:ext cx="3593700" cy="13112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r>
              <a:rPr lang="en-US"/>
              <a:t>Click to edit Master subtitle style</a:t>
            </a:r>
            <a:endParaRPr/>
          </a:p>
        </p:txBody>
      </p:sp>
      <p:grpSp>
        <p:nvGrpSpPr>
          <p:cNvPr id="124" name="Google Shape;124;p9"/>
          <p:cNvGrpSpPr/>
          <p:nvPr/>
        </p:nvGrpSpPr>
        <p:grpSpPr>
          <a:xfrm>
            <a:off x="66977" y="65365"/>
            <a:ext cx="9010049" cy="6715436"/>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605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366254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53934"/>
            <a:ext cx="2285552" cy="3101867"/>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93695"/>
            <a:ext cx="2726874" cy="3739832"/>
          </a:xfrm>
          <a:prstGeom prst="rect">
            <a:avLst/>
          </a:prstGeom>
          <a:noFill/>
          <a:ln>
            <a:noFill/>
          </a:ln>
        </p:spPr>
      </p:pic>
      <p:sp>
        <p:nvSpPr>
          <p:cNvPr id="168" name="Google Shape;168;p13"/>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69" name="Google Shape;169;p13"/>
          <p:cNvSpPr txBox="1">
            <a:spLocks noGrp="1"/>
          </p:cNvSpPr>
          <p:nvPr>
            <p:ph type="subTitle" idx="1"/>
          </p:nvPr>
        </p:nvSpPr>
        <p:spPr>
          <a:xfrm>
            <a:off x="1980737" y="2279967"/>
            <a:ext cx="2255400" cy="5792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170" name="Google Shape;170;p13"/>
          <p:cNvSpPr txBox="1">
            <a:spLocks noGrp="1"/>
          </p:cNvSpPr>
          <p:nvPr>
            <p:ph type="subTitle" idx="2"/>
          </p:nvPr>
        </p:nvSpPr>
        <p:spPr>
          <a:xfrm>
            <a:off x="1223787" y="2940467"/>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171" name="Google Shape;171;p13"/>
          <p:cNvSpPr txBox="1">
            <a:spLocks noGrp="1"/>
          </p:cNvSpPr>
          <p:nvPr>
            <p:ph type="subTitle" idx="3"/>
          </p:nvPr>
        </p:nvSpPr>
        <p:spPr>
          <a:xfrm>
            <a:off x="5663837" y="2279967"/>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172" name="Google Shape;172;p13"/>
          <p:cNvSpPr txBox="1">
            <a:spLocks noGrp="1"/>
          </p:cNvSpPr>
          <p:nvPr>
            <p:ph type="subTitle" idx="4"/>
          </p:nvPr>
        </p:nvSpPr>
        <p:spPr>
          <a:xfrm>
            <a:off x="4906937" y="2940467"/>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173" name="Google Shape;173;p13"/>
          <p:cNvSpPr txBox="1">
            <a:spLocks noGrp="1"/>
          </p:cNvSpPr>
          <p:nvPr>
            <p:ph type="title" idx="5" hasCustomPrompt="1"/>
          </p:nvPr>
        </p:nvSpPr>
        <p:spPr>
          <a:xfrm>
            <a:off x="1223787" y="1933733"/>
            <a:ext cx="780600" cy="9012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785733"/>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4390300"/>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176" name="Google Shape;176;p13"/>
          <p:cNvSpPr txBox="1">
            <a:spLocks noGrp="1"/>
          </p:cNvSpPr>
          <p:nvPr>
            <p:ph type="subTitle" idx="8"/>
          </p:nvPr>
        </p:nvSpPr>
        <p:spPr>
          <a:xfrm>
            <a:off x="1223787" y="5050800"/>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177" name="Google Shape;177;p13"/>
          <p:cNvSpPr txBox="1">
            <a:spLocks noGrp="1"/>
          </p:cNvSpPr>
          <p:nvPr>
            <p:ph type="subTitle" idx="9"/>
          </p:nvPr>
        </p:nvSpPr>
        <p:spPr>
          <a:xfrm>
            <a:off x="5663837" y="4390300"/>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178" name="Google Shape;178;p13"/>
          <p:cNvSpPr txBox="1">
            <a:spLocks noGrp="1"/>
          </p:cNvSpPr>
          <p:nvPr>
            <p:ph type="subTitle" idx="13"/>
          </p:nvPr>
        </p:nvSpPr>
        <p:spPr>
          <a:xfrm>
            <a:off x="4906937" y="5050800"/>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a:t>Click to edit Master subtitle style</a:t>
            </a:r>
            <a:endParaRPr/>
          </a:p>
        </p:txBody>
      </p:sp>
      <p:sp>
        <p:nvSpPr>
          <p:cNvPr id="179" name="Google Shape;179;p13"/>
          <p:cNvSpPr txBox="1">
            <a:spLocks noGrp="1"/>
          </p:cNvSpPr>
          <p:nvPr>
            <p:ph type="title" idx="14" hasCustomPrompt="1"/>
          </p:nvPr>
        </p:nvSpPr>
        <p:spPr>
          <a:xfrm>
            <a:off x="1223787" y="3896067"/>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3896067"/>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7" y="65365"/>
            <a:ext cx="9010049" cy="6715436"/>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3896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4342667"/>
            <a:ext cx="2680274" cy="3675900"/>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657971"/>
            <a:ext cx="2501438" cy="3430667"/>
          </a:xfrm>
          <a:prstGeom prst="rect">
            <a:avLst/>
          </a:prstGeom>
          <a:noFill/>
          <a:ln>
            <a:noFill/>
          </a:ln>
        </p:spPr>
      </p:pic>
      <p:grpSp>
        <p:nvGrpSpPr>
          <p:cNvPr id="324" name="Google Shape;324;p22"/>
          <p:cNvGrpSpPr/>
          <p:nvPr/>
        </p:nvGrpSpPr>
        <p:grpSpPr>
          <a:xfrm>
            <a:off x="66977" y="65365"/>
            <a:ext cx="9010049" cy="6715436"/>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35" name="Google Shape;335;p22"/>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36" name="Google Shape;336;p22"/>
          <p:cNvSpPr txBox="1">
            <a:spLocks noGrp="1"/>
          </p:cNvSpPr>
          <p:nvPr>
            <p:ph type="subTitle" idx="1"/>
          </p:nvPr>
        </p:nvSpPr>
        <p:spPr>
          <a:xfrm>
            <a:off x="760193"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37" name="Google Shape;337;p22"/>
          <p:cNvSpPr txBox="1">
            <a:spLocks noGrp="1"/>
          </p:cNvSpPr>
          <p:nvPr>
            <p:ph type="subTitle" idx="2"/>
          </p:nvPr>
        </p:nvSpPr>
        <p:spPr>
          <a:xfrm>
            <a:off x="788543"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a:t>Click to edit Master subtitle style</a:t>
            </a:r>
            <a:endParaRPr/>
          </a:p>
        </p:txBody>
      </p:sp>
      <p:sp>
        <p:nvSpPr>
          <p:cNvPr id="338" name="Google Shape;338;p22"/>
          <p:cNvSpPr txBox="1">
            <a:spLocks noGrp="1"/>
          </p:cNvSpPr>
          <p:nvPr>
            <p:ph type="subTitle" idx="3"/>
          </p:nvPr>
        </p:nvSpPr>
        <p:spPr>
          <a:xfrm>
            <a:off x="3444293"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39" name="Google Shape;339;p22"/>
          <p:cNvSpPr txBox="1">
            <a:spLocks noGrp="1"/>
          </p:cNvSpPr>
          <p:nvPr>
            <p:ph type="subTitle" idx="4"/>
          </p:nvPr>
        </p:nvSpPr>
        <p:spPr>
          <a:xfrm>
            <a:off x="3472643"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a:t>Click to edit Master subtitle style</a:t>
            </a:r>
            <a:endParaRPr/>
          </a:p>
        </p:txBody>
      </p:sp>
      <p:sp>
        <p:nvSpPr>
          <p:cNvPr id="340" name="Google Shape;340;p22"/>
          <p:cNvSpPr txBox="1">
            <a:spLocks noGrp="1"/>
          </p:cNvSpPr>
          <p:nvPr>
            <p:ph type="subTitle" idx="5"/>
          </p:nvPr>
        </p:nvSpPr>
        <p:spPr>
          <a:xfrm>
            <a:off x="6128397"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a:t>Click to edit Master subtitle style</a:t>
            </a:r>
            <a:endParaRPr/>
          </a:p>
        </p:txBody>
      </p:sp>
      <p:sp>
        <p:nvSpPr>
          <p:cNvPr id="341" name="Google Shape;341;p22"/>
          <p:cNvSpPr txBox="1">
            <a:spLocks noGrp="1"/>
          </p:cNvSpPr>
          <p:nvPr>
            <p:ph type="subTitle" idx="6"/>
          </p:nvPr>
        </p:nvSpPr>
        <p:spPr>
          <a:xfrm>
            <a:off x="6156747"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365413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3367"/>
            <a:ext cx="7704000" cy="7636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536633"/>
            <a:ext cx="7704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extLst>
      <p:ext uri="{BB962C8B-B14F-4D97-AF65-F5344CB8AC3E}">
        <p14:creationId xmlns:p14="http://schemas.microsoft.com/office/powerpoint/2010/main" val="37446275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gomon-hongha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7037" y="328324"/>
            <a:ext cx="8783638" cy="5013325"/>
          </a:xfrm>
          <a:prstGeom prst="rect">
            <a:avLst/>
          </a:prstGeom>
          <a:noFill/>
          <a:ln>
            <a:noFill/>
          </a:ln>
        </p:spPr>
      </p:pic>
      <p:pic>
        <p:nvPicPr>
          <p:cNvPr id="5" name="Picture 4" descr="Cau 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7037" y="5298786"/>
            <a:ext cx="1195388" cy="1193800"/>
          </a:xfrm>
          <a:prstGeom prst="rect">
            <a:avLst/>
          </a:prstGeom>
          <a:noFill/>
        </p:spPr>
      </p:pic>
      <p:sp>
        <p:nvSpPr>
          <p:cNvPr id="6" name="Text Box 3"/>
          <p:cNvSpPr txBox="1">
            <a:spLocks noChangeArrowheads="1"/>
          </p:cNvSpPr>
          <p:nvPr/>
        </p:nvSpPr>
        <p:spPr bwMode="auto">
          <a:xfrm>
            <a:off x="1090325" y="5657561"/>
            <a:ext cx="6557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Đây là hình chụp di tích lịch sử nào?</a:t>
            </a:r>
          </a:p>
        </p:txBody>
      </p:sp>
      <p:sp>
        <p:nvSpPr>
          <p:cNvPr id="7" name="Text Box 5"/>
          <p:cNvSpPr txBox="1">
            <a:spLocks noChangeArrowheads="1"/>
          </p:cNvSpPr>
          <p:nvPr/>
        </p:nvSpPr>
        <p:spPr bwMode="auto">
          <a:xfrm>
            <a:off x="520412" y="5657561"/>
            <a:ext cx="8353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Ø"/>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cụm</a:t>
            </a:r>
            <a:r>
              <a:rPr lang="en-US" altLang="en-US" sz="2800" dirty="0">
                <a:latin typeface="Times New Roman" panose="02020603050405020304" pitchFamily="18" charset="0"/>
                <a:cs typeface="Times New Roman" panose="02020603050405020304" pitchFamily="18" charset="0"/>
              </a:rPr>
              <a:t> di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Huế</a:t>
            </a:r>
            <a:r>
              <a:rPr lang="en-US" altLang="en-US" sz="2800" dirty="0">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241012" y="515649"/>
            <a:ext cx="5678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Khám phá kiến thức mới</a:t>
            </a:r>
          </a:p>
        </p:txBody>
      </p:sp>
    </p:spTree>
    <p:extLst>
      <p:ext uri="{BB962C8B-B14F-4D97-AF65-F5344CB8AC3E}">
        <p14:creationId xmlns:p14="http://schemas.microsoft.com/office/powerpoint/2010/main" val="24944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6" grpId="1" bldLvl="0" autoUpdateAnimBg="0"/>
      <p:bldP spid="7" grpId="0" bldLvl="0" autoUpdateAnimBg="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428750" y="1813719"/>
            <a:ext cx="6286500" cy="4000500"/>
          </a:xfrm>
          <a:prstGeom prst="rect">
            <a:avLst/>
          </a:prstGeom>
          <a:noFill/>
          <a:ln>
            <a:noFill/>
          </a:ln>
        </p:spPr>
      </p:pic>
      <p:sp>
        <p:nvSpPr>
          <p:cNvPr id="3" name="Text Box 3"/>
          <p:cNvSpPr txBox="1">
            <a:spLocks noChangeArrowheads="1"/>
          </p:cNvSpPr>
          <p:nvPr/>
        </p:nvSpPr>
        <p:spPr bwMode="auto">
          <a:xfrm>
            <a:off x="179388" y="115888"/>
            <a:ext cx="88566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Ngọ Môn là cửa chính của Hoàng thành. Cửa này chỉ dành cho vua đi.</a:t>
            </a:r>
          </a:p>
        </p:txBody>
      </p:sp>
    </p:spTree>
    <p:extLst>
      <p:ext uri="{BB962C8B-B14F-4D97-AF65-F5344CB8AC3E}">
        <p14:creationId xmlns:p14="http://schemas.microsoft.com/office/powerpoint/2010/main" val="320217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3038" y="495300"/>
            <a:ext cx="8791575" cy="6246813"/>
          </a:xfrm>
          <a:prstGeom prst="rect">
            <a:avLst/>
          </a:prstGeom>
          <a:noFill/>
          <a:ln>
            <a:noFill/>
          </a:ln>
        </p:spPr>
      </p:pic>
      <p:sp>
        <p:nvSpPr>
          <p:cNvPr id="3" name="Text Box 3"/>
          <p:cNvSpPr txBox="1">
            <a:spLocks noChangeArrowheads="1"/>
          </p:cNvSpPr>
          <p:nvPr/>
        </p:nvSpPr>
        <p:spPr bwMode="auto">
          <a:xfrm>
            <a:off x="1382713" y="-22225"/>
            <a:ext cx="6305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Cửa Nam tòa thành có cột cờ cao 37m.</a:t>
            </a:r>
          </a:p>
        </p:txBody>
      </p:sp>
    </p:spTree>
    <p:extLst>
      <p:ext uri="{BB962C8B-B14F-4D97-AF65-F5344CB8AC3E}">
        <p14:creationId xmlns:p14="http://schemas.microsoft.com/office/powerpoint/2010/main" val="405335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3760579175_2df53eb49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908050"/>
            <a:ext cx="8928100" cy="5762625"/>
          </a:xfrm>
          <a:prstGeom prst="rect">
            <a:avLst/>
          </a:prstGeom>
          <a:noFill/>
          <a:ln>
            <a:noFill/>
          </a:ln>
        </p:spPr>
      </p:pic>
      <p:sp>
        <p:nvSpPr>
          <p:cNvPr id="3" name="Text Box 3"/>
          <p:cNvSpPr txBox="1">
            <a:spLocks noChangeArrowheads="1"/>
          </p:cNvSpPr>
          <p:nvPr/>
        </p:nvSpPr>
        <p:spPr bwMode="auto">
          <a:xfrm>
            <a:off x="796925" y="188913"/>
            <a:ext cx="7551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Hồ sen và ven hồ là hàng cây đại ở kinh thành Huế</a:t>
            </a:r>
          </a:p>
        </p:txBody>
      </p:sp>
    </p:spTree>
    <p:extLst>
      <p:ext uri="{BB962C8B-B14F-4D97-AF65-F5344CB8AC3E}">
        <p14:creationId xmlns:p14="http://schemas.microsoft.com/office/powerpoint/2010/main" val="60974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388" y="188913"/>
            <a:ext cx="88598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600">
                <a:latin typeface="Times New Roman" panose="02020603050405020304" pitchFamily="18" charset="0"/>
                <a:cs typeface="Times New Roman" panose="02020603050405020304" pitchFamily="18" charset="0"/>
              </a:rPr>
              <a:t>     Điện Thái Hòa là nơi tổ chức các cuộc lễ lớn. Quanh điện Thái Hòa là hệ thống cung điện dành riêng cho vua và hoàng tộc</a:t>
            </a:r>
          </a:p>
        </p:txBody>
      </p:sp>
      <p:pic>
        <p:nvPicPr>
          <p:cNvPr id="3" name="Picture 10" descr="dien thai ho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971040" y="1863249"/>
            <a:ext cx="5201920" cy="3901440"/>
          </a:xfrm>
          <a:prstGeom prst="rect">
            <a:avLst/>
          </a:prstGeom>
          <a:noFill/>
          <a:ln>
            <a:noFill/>
          </a:ln>
        </p:spPr>
      </p:pic>
    </p:spTree>
    <p:extLst>
      <p:ext uri="{BB962C8B-B14F-4D97-AF65-F5344CB8AC3E}">
        <p14:creationId xmlns:p14="http://schemas.microsoft.com/office/powerpoint/2010/main" val="145004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ang%20Gia%20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463" y="452438"/>
            <a:ext cx="9161463" cy="6376987"/>
          </a:xfrm>
          <a:prstGeom prst="rect">
            <a:avLst/>
          </a:prstGeom>
          <a:noFill/>
          <a:ln>
            <a:noFill/>
          </a:ln>
        </p:spPr>
      </p:pic>
      <p:sp>
        <p:nvSpPr>
          <p:cNvPr id="3" name="Text Box 3"/>
          <p:cNvSpPr txBox="1">
            <a:spLocks noChangeArrowheads="1"/>
          </p:cNvSpPr>
          <p:nvPr/>
        </p:nvSpPr>
        <p:spPr bwMode="auto">
          <a:xfrm>
            <a:off x="107950" y="28575"/>
            <a:ext cx="903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tẩm của vua Gia Long</a:t>
            </a:r>
          </a:p>
        </p:txBody>
      </p:sp>
    </p:spTree>
    <p:extLst>
      <p:ext uri="{BB962C8B-B14F-4D97-AF65-F5344CB8AC3E}">
        <p14:creationId xmlns:p14="http://schemas.microsoft.com/office/powerpoint/2010/main" val="172328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37363"/>
          </a:xfrm>
          <a:prstGeom prst="rect">
            <a:avLst/>
          </a:prstGeom>
          <a:noFill/>
          <a:ln>
            <a:noFill/>
          </a:ln>
        </p:spPr>
      </p:pic>
      <p:sp>
        <p:nvSpPr>
          <p:cNvPr id="3" name="Text Box 3"/>
          <p:cNvSpPr txBox="1">
            <a:spLocks noChangeArrowheads="1"/>
          </p:cNvSpPr>
          <p:nvPr/>
        </p:nvSpPr>
        <p:spPr bwMode="auto">
          <a:xfrm>
            <a:off x="-20638" y="6313488"/>
            <a:ext cx="8501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solidFill>
                  <a:srgbClr val="FFC000"/>
                </a:solidFill>
                <a:latin typeface="Times New Roman" panose="02020603050405020304" pitchFamily="18" charset="0"/>
                <a:cs typeface="Times New Roman" panose="02020603050405020304" pitchFamily="18" charset="0"/>
              </a:rPr>
              <a:t>Một góc lăng của vua Tự Đức</a:t>
            </a:r>
          </a:p>
        </p:txBody>
      </p:sp>
    </p:spTree>
    <p:extLst>
      <p:ext uri="{BB962C8B-B14F-4D97-AF65-F5344CB8AC3E}">
        <p14:creationId xmlns:p14="http://schemas.microsoft.com/office/powerpoint/2010/main" val="311621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0825" cy="6816725"/>
          </a:xfrm>
          <a:prstGeom prst="rect">
            <a:avLst/>
          </a:prstGeom>
          <a:noFill/>
          <a:ln>
            <a:noFill/>
          </a:ln>
        </p:spPr>
      </p:pic>
      <p:sp>
        <p:nvSpPr>
          <p:cNvPr id="3" name="Text Box 3"/>
          <p:cNvSpPr txBox="1">
            <a:spLocks noChangeArrowheads="1"/>
          </p:cNvSpPr>
          <p:nvPr/>
        </p:nvSpPr>
        <p:spPr bwMode="auto">
          <a:xfrm>
            <a:off x="468313" y="6218238"/>
            <a:ext cx="770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của vua Khải Định</a:t>
            </a:r>
          </a:p>
        </p:txBody>
      </p:sp>
    </p:spTree>
    <p:extLst>
      <p:ext uri="{BB962C8B-B14F-4D97-AF65-F5344CB8AC3E}">
        <p14:creationId xmlns:p14="http://schemas.microsoft.com/office/powerpoint/2010/main" val="211768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inh_Mạng_mausol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363" y="534988"/>
            <a:ext cx="8929687" cy="6207125"/>
          </a:xfrm>
          <a:prstGeom prst="rect">
            <a:avLst/>
          </a:prstGeom>
          <a:noFill/>
          <a:ln>
            <a:noFill/>
          </a:ln>
        </p:spPr>
      </p:pic>
      <p:sp>
        <p:nvSpPr>
          <p:cNvPr id="6" name="Text Box 3"/>
          <p:cNvSpPr txBox="1">
            <a:spLocks noChangeArrowheads="1"/>
          </p:cNvSpPr>
          <p:nvPr/>
        </p:nvSpPr>
        <p:spPr bwMode="auto">
          <a:xfrm>
            <a:off x="107950" y="11113"/>
            <a:ext cx="903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tẩm của vua Minh Mạng</a:t>
            </a:r>
          </a:p>
        </p:txBody>
      </p:sp>
    </p:spTree>
    <p:extLst>
      <p:ext uri="{BB962C8B-B14F-4D97-AF65-F5344CB8AC3E}">
        <p14:creationId xmlns:p14="http://schemas.microsoft.com/office/powerpoint/2010/main" val="7298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61963" y="1676400"/>
            <a:ext cx="8574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Ngày nay, kinh thành Huế như thế nào ?</a:t>
            </a:r>
          </a:p>
        </p:txBody>
      </p:sp>
      <p:sp>
        <p:nvSpPr>
          <p:cNvPr id="6" name="Text Box 7"/>
          <p:cNvSpPr txBox="1">
            <a:spLocks noChangeArrowheads="1"/>
          </p:cNvSpPr>
          <p:nvPr/>
        </p:nvSpPr>
        <p:spPr bwMode="auto">
          <a:xfrm>
            <a:off x="458788" y="2270125"/>
            <a:ext cx="80375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b="1">
                <a:latin typeface="Times New Roman" panose="02020603050405020304" pitchFamily="18" charset="0"/>
                <a:cs typeface="Times New Roman" panose="02020603050405020304" pitchFamily="18" charset="0"/>
              </a:rPr>
              <a:t> Ngày nay, kinh thành Huế không được nguyên vẹn như xưa nhưng vẫn còn những dấu tích của một công trình lao động sáng tạo và tài hoa của nhân dân ta.</a:t>
            </a:r>
          </a:p>
        </p:txBody>
      </p:sp>
      <p:sp>
        <p:nvSpPr>
          <p:cNvPr id="7" name="Text Box 9"/>
          <p:cNvSpPr txBox="1">
            <a:spLocks noChangeArrowheads="1"/>
          </p:cNvSpPr>
          <p:nvPr/>
        </p:nvSpPr>
        <p:spPr bwMode="auto">
          <a:xfrm>
            <a:off x="434975" y="4138613"/>
            <a:ext cx="8493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Kinh thành Huế được UNESCO công nhận là Di sản Văn hóa thế giới vào thời gian nào ?</a:t>
            </a:r>
          </a:p>
        </p:txBody>
      </p:sp>
      <p:sp>
        <p:nvSpPr>
          <p:cNvPr id="8" name="Text Box 11"/>
          <p:cNvSpPr txBox="1">
            <a:spLocks noChangeArrowheads="1"/>
          </p:cNvSpPr>
          <p:nvPr/>
        </p:nvSpPr>
        <p:spPr bwMode="auto">
          <a:xfrm>
            <a:off x="392113" y="5219700"/>
            <a:ext cx="8270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b="1">
                <a:latin typeface="Times New Roman" panose="02020603050405020304" pitchFamily="18" charset="0"/>
                <a:cs typeface="Times New Roman" panose="02020603050405020304" pitchFamily="18" charset="0"/>
              </a:rPr>
              <a:t> Kinh thành Huế được UNESCO công nhận là Di sản Văn hóa thế giới ngày 11- 12- 1993.</a:t>
            </a:r>
          </a:p>
        </p:txBody>
      </p:sp>
      <p:sp>
        <p:nvSpPr>
          <p:cNvPr id="9"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10"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6664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79388" y="1628775"/>
            <a:ext cx="87137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latin typeface="Times New Roman" panose="02020603050405020304" pitchFamily="18" charset="0"/>
                <a:cs typeface="Times New Roman" panose="02020603050405020304" pitchFamily="18" charset="0"/>
              </a:rPr>
              <a:t>GHI NHỚ:</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    Kinh thành Huế là một quần thể các công trình kiến trúc và nghệ thuật tuyệt đẹp.</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    Đây là một di sản văn hóa chứng tỏ sự tài hoa và sáng tạo của nhân dân ta.</a:t>
            </a:r>
          </a:p>
        </p:txBody>
      </p:sp>
      <p:sp>
        <p:nvSpPr>
          <p:cNvPr id="3" name="Rectangle 2"/>
          <p:cNvSpPr>
            <a:spLocks noChangeArrowheads="1"/>
          </p:cNvSpPr>
          <p:nvPr/>
        </p:nvSpPr>
        <p:spPr bwMode="auto">
          <a:xfrm>
            <a:off x="539750" y="549275"/>
            <a:ext cx="8201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Em cần phải làm gì để tôn trọng và giữ gìn di sản,môi trường ở địa phương ?</a:t>
            </a:r>
            <a:endParaRPr lang="en-US" alt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0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44777" y="2688648"/>
            <a:ext cx="7700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Hãy mô tả quá trình xây dựng kinh thành Huế ?</a:t>
            </a:r>
            <a:endParaRPr lang="en-US" altLang="en-US" sz="2400" b="1">
              <a:solidFill>
                <a:srgbClr val="003399"/>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44777" y="3499861"/>
            <a:ext cx="86550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Các vật liệu như đá, vôi, gạch ngói từ mọi miền đất nước được đưa về đây. Sau 33 năm xây dựng và tu bổ nhiều lần. Một toà thành rộng lớn, dài hơn 2 km đã mọc lên bên bờ sông Hương. Đây là 1 toà thành đẹp nhất nước ta thời đó.</a:t>
            </a:r>
            <a:endParaRPr lang="en-US" altLang="en-US" sz="2400" b="1">
              <a:latin typeface="Times New Roman" panose="02020603050405020304" pitchFamily="18" charset="0"/>
              <a:cs typeface="Times New Roman" panose="02020603050405020304" pitchFamily="18" charset="0"/>
            </a:endParaRPr>
          </a:p>
        </p:txBody>
      </p:sp>
      <p:sp>
        <p:nvSpPr>
          <p:cNvPr id="7" name="Text Box 19"/>
          <p:cNvSpPr txBox="1">
            <a:spLocks noChangeArrowheads="1"/>
          </p:cNvSpPr>
          <p:nvPr/>
        </p:nvSpPr>
        <p:spPr bwMode="auto">
          <a:xfrm>
            <a:off x="92364" y="45662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8" name="Straight Connector 17"/>
          <p:cNvCxnSpPr>
            <a:cxnSpLocks noChangeShapeType="1"/>
          </p:cNvCxnSpPr>
          <p:nvPr/>
        </p:nvCxnSpPr>
        <p:spPr bwMode="auto">
          <a:xfrm>
            <a:off x="4088102" y="931286"/>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 name="Text Box 5"/>
          <p:cNvSpPr txBox="1">
            <a:spLocks noChangeArrowheads="1"/>
          </p:cNvSpPr>
          <p:nvPr/>
        </p:nvSpPr>
        <p:spPr bwMode="auto">
          <a:xfrm>
            <a:off x="92364" y="953511"/>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
        <p:nvSpPr>
          <p:cNvPr id="10" name="Rectangle 9"/>
          <p:cNvSpPr>
            <a:spLocks noChangeArrowheads="1"/>
          </p:cNvSpPr>
          <p:nvPr/>
        </p:nvSpPr>
        <p:spPr bwMode="auto">
          <a:xfrm>
            <a:off x="271752" y="1415473"/>
            <a:ext cx="85328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a:t>
            </a:r>
            <a:r>
              <a:rPr lang="nl-NL" altLang="en-US" b="1">
                <a:latin typeface="Times New Roman" panose="02020603050405020304" pitchFamily="18" charset="0"/>
                <a:cs typeface="Times New Roman" panose="02020603050405020304" pitchFamily="18" charset="0"/>
              </a:rPr>
              <a:t>Quá trình xây dựng và Kiến trúc của kinh thành Huế</a:t>
            </a: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1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66763" y="404813"/>
            <a:ext cx="78279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Ngoài nội dung của bài, em còn biết thêm gì về Huế (về thiên nhiên, con người) ?</a:t>
            </a:r>
          </a:p>
        </p:txBody>
      </p:sp>
      <p:sp>
        <p:nvSpPr>
          <p:cNvPr id="3" name="Text Box 7"/>
          <p:cNvSpPr txBox="1">
            <a:spLocks noChangeArrowheads="1"/>
          </p:cNvSpPr>
          <p:nvPr/>
        </p:nvSpPr>
        <p:spPr bwMode="auto">
          <a:xfrm>
            <a:off x="179388" y="2276475"/>
            <a:ext cx="8785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Huế đón khách du lịch với văn hóa ứng xử tinh tế, nhẹ nhàng, hiếu khách.</a:t>
            </a:r>
          </a:p>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Khách du lịch đến tham quan cố đô được thăm các công trình kiến trúc cổ, những cảnh đẹp nên thơ của Huế, được thưởng thức các món ngon của Huế còn được đi thuyền trên sông Hương và nghe dân ca Huế.</a:t>
            </a:r>
          </a:p>
        </p:txBody>
      </p:sp>
    </p:spTree>
    <p:extLst>
      <p:ext uri="{BB962C8B-B14F-4D97-AF65-F5344CB8AC3E}">
        <p14:creationId xmlns:p14="http://schemas.microsoft.com/office/powerpoint/2010/main" val="9687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8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G_425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0"/>
            <a:ext cx="9082087" cy="6742113"/>
          </a:xfrm>
          <a:noFill/>
        </p:spPr>
      </p:pic>
      <p:sp>
        <p:nvSpPr>
          <p:cNvPr id="23555" name="Text Box 3"/>
          <p:cNvSpPr txBox="1">
            <a:spLocks noChangeArrowheads="1"/>
          </p:cNvSpPr>
          <p:nvPr/>
        </p:nvSpPr>
        <p:spPr bwMode="auto">
          <a:xfrm>
            <a:off x="250825" y="5516563"/>
            <a:ext cx="8640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sym typeface="Times New Roman" panose="02020603050405020304" pitchFamily="18" charset="0"/>
              </a:rPr>
              <a:t>   Sông Hương hay còn gọi là Hương Giang là dòng sông thơ mộng chảy qua thành phố Huế.</a:t>
            </a:r>
          </a:p>
        </p:txBody>
      </p:sp>
    </p:spTree>
    <p:extLst>
      <p:ext uri="{BB962C8B-B14F-4D97-AF65-F5344CB8AC3E}">
        <p14:creationId xmlns:p14="http://schemas.microsoft.com/office/powerpoint/2010/main" val="402584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_4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025"/>
            <a:ext cx="912653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287338" y="7938"/>
            <a:ext cx="8569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Cầu Trường Tiền (hay còn gọi là cầu Tràng Tiền), bắc ngang qua sông Hương</a:t>
            </a:r>
          </a:p>
        </p:txBody>
      </p:sp>
    </p:spTree>
    <p:extLst>
      <p:ext uri="{BB962C8B-B14F-4D97-AF65-F5344CB8AC3E}">
        <p14:creationId xmlns:p14="http://schemas.microsoft.com/office/powerpoint/2010/main" val="341867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836613"/>
            <a:ext cx="8713788" cy="5905500"/>
          </a:xfrm>
          <a:noFill/>
        </p:spPr>
      </p:pic>
      <p:sp>
        <p:nvSpPr>
          <p:cNvPr id="25603" name="Text Box 3"/>
          <p:cNvSpPr txBox="1">
            <a:spLocks noChangeArrowheads="1"/>
          </p:cNvSpPr>
          <p:nvPr/>
        </p:nvSpPr>
        <p:spPr bwMode="auto">
          <a:xfrm>
            <a:off x="796925" y="115888"/>
            <a:ext cx="766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Chùa Thiên Mụ nằm ngang bên bờ sông Hương</a:t>
            </a:r>
          </a:p>
        </p:txBody>
      </p:sp>
    </p:spTree>
    <p:extLst>
      <p:ext uri="{BB962C8B-B14F-4D97-AF65-F5344CB8AC3E}">
        <p14:creationId xmlns:p14="http://schemas.microsoft.com/office/powerpoint/2010/main" val="158091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G_427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3588" y="765175"/>
            <a:ext cx="4464050" cy="5184775"/>
          </a:xfrm>
          <a:noFill/>
        </p:spPr>
      </p:pic>
      <p:pic>
        <p:nvPicPr>
          <p:cNvPr id="36867" name="Picture 3" descr="nghe ca Hu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7950" y="765175"/>
            <a:ext cx="4465638" cy="5184775"/>
          </a:xfrm>
          <a:noFill/>
        </p:spPr>
      </p:pic>
      <p:sp>
        <p:nvSpPr>
          <p:cNvPr id="36868" name="Text Box 4"/>
          <p:cNvSpPr txBox="1">
            <a:spLocks noChangeArrowheads="1"/>
          </p:cNvSpPr>
          <p:nvPr/>
        </p:nvSpPr>
        <p:spPr bwMode="auto">
          <a:xfrm>
            <a:off x="2341563" y="57150"/>
            <a:ext cx="4681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Một vài nét văn hóa của Huế</a:t>
            </a:r>
          </a:p>
        </p:txBody>
      </p:sp>
      <p:sp>
        <p:nvSpPr>
          <p:cNvPr id="36869" name="Text Box 5"/>
          <p:cNvSpPr txBox="1">
            <a:spLocks noChangeArrowheads="1"/>
          </p:cNvSpPr>
          <p:nvPr/>
        </p:nvSpPr>
        <p:spPr bwMode="auto">
          <a:xfrm>
            <a:off x="250825" y="6124575"/>
            <a:ext cx="8893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Đi thuyền trên sông nghe ca Huế, nhã nhạc cung đình Huế.</a:t>
            </a:r>
          </a:p>
        </p:txBody>
      </p:sp>
    </p:spTree>
    <p:extLst>
      <p:ext uri="{BB962C8B-B14F-4D97-AF65-F5344CB8AC3E}">
        <p14:creationId xmlns:p14="http://schemas.microsoft.com/office/powerpoint/2010/main" val="135644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par>
                                <p:cTn id="8" presetID="4" presetClass="entr" presetSubtype="16"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box(in)">
                                      <p:cBhvr>
                                        <p:cTn id="10" dur="500"/>
                                        <p:tgtEl>
                                          <p:spTgt spid="36867"/>
                                        </p:tgtEl>
                                      </p:cBhvr>
                                    </p:animEffect>
                                  </p:childTnLst>
                                </p:cTn>
                              </p:par>
                              <p:par>
                                <p:cTn id="11" presetID="4" presetClass="entr" presetSubtype="16"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box(in)">
                                      <p:cBhvr>
                                        <p:cTn id="13" dur="500"/>
                                        <p:tgtEl>
                                          <p:spTgt spid="3686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box(in)">
                                      <p:cBhvr>
                                        <p:cTn id="16"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ldLvl="0" autoUpdateAnimBg="0"/>
      <p:bldP spid="36869"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G_427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50" y="1136650"/>
            <a:ext cx="4319588" cy="2946400"/>
          </a:xfrm>
          <a:noFill/>
        </p:spPr>
      </p:pic>
      <p:pic>
        <p:nvPicPr>
          <p:cNvPr id="37891" name="Picture 3" descr="IMG_427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9125" y="1196975"/>
            <a:ext cx="4586288" cy="2836863"/>
          </a:xfrm>
          <a:noFill/>
        </p:spPr>
      </p:pic>
      <p:pic>
        <p:nvPicPr>
          <p:cNvPr id="37892" name="Picture 4" descr="IMG_427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6513" y="4097338"/>
            <a:ext cx="4392612" cy="2719387"/>
          </a:xfrm>
          <a:noFill/>
        </p:spPr>
      </p:pic>
      <p:sp>
        <p:nvSpPr>
          <p:cNvPr id="37893" name="Text Box 5"/>
          <p:cNvSpPr txBox="1">
            <a:spLocks noChangeArrowheads="1"/>
          </p:cNvSpPr>
          <p:nvPr/>
        </p:nvSpPr>
        <p:spPr bwMode="auto">
          <a:xfrm>
            <a:off x="2555875" y="44450"/>
            <a:ext cx="4459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Các món ăn đặc sản của Huế</a:t>
            </a:r>
          </a:p>
        </p:txBody>
      </p:sp>
      <p:sp>
        <p:nvSpPr>
          <p:cNvPr id="37894" name="Text Box 6"/>
          <p:cNvSpPr txBox="1">
            <a:spLocks noChangeArrowheads="1"/>
          </p:cNvSpPr>
          <p:nvPr/>
        </p:nvSpPr>
        <p:spPr bwMode="auto">
          <a:xfrm>
            <a:off x="1325563" y="585788"/>
            <a:ext cx="1884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Bánh bèo</a:t>
            </a:r>
          </a:p>
        </p:txBody>
      </p:sp>
      <p:sp>
        <p:nvSpPr>
          <p:cNvPr id="27655" name="Text Box 7"/>
          <p:cNvSpPr txBox="1">
            <a:spLocks noChangeArrowheads="1"/>
          </p:cNvSpPr>
          <p:nvPr/>
        </p:nvSpPr>
        <p:spPr bwMode="auto">
          <a:xfrm>
            <a:off x="5008563" y="677863"/>
            <a:ext cx="3427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Bún bò Huế</a:t>
            </a:r>
          </a:p>
        </p:txBody>
      </p:sp>
      <p:sp>
        <p:nvSpPr>
          <p:cNvPr id="37896" name="Text Box 8"/>
          <p:cNvSpPr txBox="1">
            <a:spLocks noChangeArrowheads="1"/>
          </p:cNvSpPr>
          <p:nvPr/>
        </p:nvSpPr>
        <p:spPr bwMode="auto">
          <a:xfrm>
            <a:off x="4714875" y="5137150"/>
            <a:ext cx="228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Bún mắm nêm</a:t>
            </a:r>
          </a:p>
        </p:txBody>
      </p:sp>
    </p:spTree>
    <p:extLst>
      <p:ext uri="{BB962C8B-B14F-4D97-AF65-F5344CB8AC3E}">
        <p14:creationId xmlns:p14="http://schemas.microsoft.com/office/powerpoint/2010/main" val="633832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box(in)">
                                      <p:cBhvr>
                                        <p:cTn id="10" dur="500"/>
                                        <p:tgtEl>
                                          <p:spTgt spid="37893"/>
                                        </p:tgtEl>
                                      </p:cBhvr>
                                    </p:animEffect>
                                  </p:childTnLst>
                                </p:cTn>
                              </p:par>
                              <p:par>
                                <p:cTn id="11" presetID="4" presetClass="entr" presetSubtype="16"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box(in)">
                                      <p:cBhvr>
                                        <p:cTn id="13" dur="500"/>
                                        <p:tgtEl>
                                          <p:spTgt spid="37890"/>
                                        </p:tgtEl>
                                      </p:cBhvr>
                                    </p:animEffect>
                                  </p:childTnLst>
                                </p:cTn>
                              </p:par>
                              <p:par>
                                <p:cTn id="14" presetID="4" presetClass="entr" presetSubtype="16" fill="hold" nodeType="withEffect">
                                  <p:stCondLst>
                                    <p:cond delay="0"/>
                                  </p:stCondLst>
                                  <p:childTnLst>
                                    <p:set>
                                      <p:cBhvr>
                                        <p:cTn id="15" dur="1" fill="hold">
                                          <p:stCondLst>
                                            <p:cond delay="0"/>
                                          </p:stCondLst>
                                        </p:cTn>
                                        <p:tgtEl>
                                          <p:spTgt spid="37891"/>
                                        </p:tgtEl>
                                        <p:attrNameLst>
                                          <p:attrName>style.visibility</p:attrName>
                                        </p:attrNameLst>
                                      </p:cBhvr>
                                      <p:to>
                                        <p:strVal val="visible"/>
                                      </p:to>
                                    </p:set>
                                    <p:animEffect transition="in" filter="box(in)">
                                      <p:cBhvr>
                                        <p:cTn id="16" dur="500"/>
                                        <p:tgtEl>
                                          <p:spTgt spid="37891"/>
                                        </p:tgtEl>
                                      </p:cBhvr>
                                    </p:animEffect>
                                  </p:childTnLst>
                                </p:cTn>
                              </p:par>
                              <p:par>
                                <p:cTn id="17" presetID="4" presetClass="entr" presetSubtype="16" fill="hold" nodeType="with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box(in)">
                                      <p:cBhvr>
                                        <p:cTn id="19" dur="500"/>
                                        <p:tgtEl>
                                          <p:spTgt spid="3789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box(in)">
                                      <p:cBhvr>
                                        <p:cTn id="22"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ldLvl="0" autoUpdateAnimBg="0"/>
      <p:bldP spid="37894" grpId="0" bldLvl="0" autoUpdateAnimBg="0"/>
      <p:bldP spid="37896"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50825" y="2019300"/>
            <a:ext cx="85693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sym typeface="Times New Roman" panose="02020603050405020304" pitchFamily="18" charset="0"/>
              </a:rPr>
              <a:t>      Nhà Nguyễn huy động hàng chục vạn dân và lính phục vụ xây dựng. Đã sử dụng các vật liệu như đá, gỗ, vôi, gạch, ngói từ mọi miền đất nước đưa về. Sau mấy chục năm xây dựng và tu bổ nhiều lần, một tòa thành rộng lớn, dài hơn 2km đã mọc lên bên bờ sông Hương. Đây là tòa thành đồ sộ và đẹp nhất nước ta thời đó.</a:t>
            </a:r>
            <a:endParaRPr lang="en-US" altLang="en-US" sz="2800" b="1"/>
          </a:p>
        </p:txBody>
      </p:sp>
      <p:sp>
        <p:nvSpPr>
          <p:cNvPr id="6" name="Rectangle 5"/>
          <p:cNvSpPr>
            <a:spLocks noChangeArrowheads="1"/>
          </p:cNvSpPr>
          <p:nvPr/>
        </p:nvSpPr>
        <p:spPr bwMode="auto">
          <a:xfrm>
            <a:off x="287338" y="1901825"/>
            <a:ext cx="8532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i="1">
                <a:solidFill>
                  <a:srgbClr val="0000FF"/>
                </a:solidFill>
                <a:latin typeface="Times New Roman" panose="02020603050405020304" pitchFamily="18" charset="0"/>
                <a:cs typeface="Times New Roman" panose="02020603050405020304" pitchFamily="18" charset="0"/>
              </a:rPr>
              <a:t>- Kinh thành Huế là một quần thể các công trình kiến trúc và nghệ thuật tuyệt đẹp</a:t>
            </a:r>
            <a:endParaRPr lang="en-US" altLang="en-US" sz="2800" b="1">
              <a:solidFill>
                <a:srgbClr val="0000FF"/>
              </a:solidFill>
            </a:endParaRPr>
          </a:p>
        </p:txBody>
      </p:sp>
      <p:sp>
        <p:nvSpPr>
          <p:cNvPr id="7" name="Text Box 5"/>
          <p:cNvSpPr txBox="1">
            <a:spLocks noChangeArrowheads="1"/>
          </p:cNvSpPr>
          <p:nvPr/>
        </p:nvSpPr>
        <p:spPr bwMode="auto">
          <a:xfrm>
            <a:off x="26988" y="2835275"/>
            <a:ext cx="7339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2. Vẻ đẹp của kinh thành Huế</a:t>
            </a:r>
          </a:p>
        </p:txBody>
      </p:sp>
      <p:sp>
        <p:nvSpPr>
          <p:cNvPr id="8" name="Rectangle 8"/>
          <p:cNvSpPr>
            <a:spLocks noChangeArrowheads="1"/>
          </p:cNvSpPr>
          <p:nvPr/>
        </p:nvSpPr>
        <p:spPr bwMode="auto">
          <a:xfrm>
            <a:off x="0" y="1465263"/>
            <a:ext cx="618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Quá trình xây dựng kinh thành Huế</a:t>
            </a:r>
            <a:endParaRPr lang="en-US" altLang="en-US" sz="2800"/>
          </a:p>
        </p:txBody>
      </p:sp>
      <p:sp>
        <p:nvSpPr>
          <p:cNvPr id="9"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10"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34027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0" y="549275"/>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700" b="1">
                <a:solidFill>
                  <a:srgbClr val="0000FF"/>
                </a:solidFill>
                <a:latin typeface="Times New Roman" panose="02020603050405020304" pitchFamily="18" charset="0"/>
                <a:cs typeface="Times New Roman" panose="02020603050405020304" pitchFamily="18" charset="0"/>
              </a:rPr>
              <a:t> Hãy mô tả kiến trúc độc đáo của quần thể kinh thành Huế ?</a:t>
            </a:r>
          </a:p>
        </p:txBody>
      </p:sp>
      <p:sp>
        <p:nvSpPr>
          <p:cNvPr id="10" name="Text Box 10"/>
          <p:cNvSpPr txBox="1">
            <a:spLocks noChangeArrowheads="1"/>
          </p:cNvSpPr>
          <p:nvPr/>
        </p:nvSpPr>
        <p:spPr bwMode="auto">
          <a:xfrm>
            <a:off x="12700" y="1052513"/>
            <a:ext cx="8928100"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10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chính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Bên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vọng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cuốn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cong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hình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chim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phượng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Nam </a:t>
            </a:r>
            <a:r>
              <a:rPr lang="en-US" altLang="en-US" sz="2700" b="1" dirty="0" err="1">
                <a:latin typeface="Times New Roman" panose="02020603050405020304" pitchFamily="18" charset="0"/>
                <a:cs typeface="Times New Roman" panose="02020603050405020304" pitchFamily="18" charset="0"/>
              </a:rPr>
              <a:t>tòa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cờ</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cao</a:t>
            </a:r>
            <a:r>
              <a:rPr lang="en-US" altLang="en-US" sz="2700" b="1" dirty="0">
                <a:latin typeface="Times New Roman" panose="02020603050405020304" pitchFamily="18" charset="0"/>
                <a:cs typeface="Times New Roman" panose="02020603050405020304" pitchFamily="18" charset="0"/>
              </a:rPr>
              <a:t> 37m. </a:t>
            </a:r>
            <a:r>
              <a:rPr lang="en-US" altLang="en-US" sz="2700" b="1" dirty="0" err="1">
                <a:latin typeface="Times New Roman" panose="02020603050405020304" pitchFamily="18" charset="0"/>
                <a:cs typeface="Times New Roman" panose="02020603050405020304" pitchFamily="18" charset="0"/>
              </a:rPr>
              <a:t>Từ</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đỉnh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cờ</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thể</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nhìn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thấy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biển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Thuận</a:t>
            </a:r>
            <a:r>
              <a:rPr lang="en-US" altLang="en-US" sz="2700" b="1" dirty="0">
                <a:latin typeface="Times New Roman" panose="02020603050405020304" pitchFamily="18" charset="0"/>
                <a:cs typeface="Times New Roman" panose="02020603050405020304" pitchFamily="18" charset="0"/>
              </a:rPr>
              <a:t> An.</a:t>
            </a:r>
          </a:p>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Nằm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giữa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Huế</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chính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gọi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Ngọ</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MônTiếp</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sen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ven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chiếc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cầu</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trảy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bắc</a:t>
            </a:r>
            <a:r>
              <a:rPr lang="en-US" altLang="en-US" sz="2700" b="1" dirty="0">
                <a:latin typeface="Times New Roman" panose="02020603050405020304" pitchFamily="18" charset="0"/>
                <a:cs typeface="Times New Roman" panose="02020603050405020304" pitchFamily="18" charset="0"/>
              </a:rPr>
              <a:t> qua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dần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nguy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tráng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lệ</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tổ</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chức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cuộc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lễ</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lớn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quanh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hệ</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thống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riêng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vua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tộc</a:t>
            </a:r>
            <a:r>
              <a:rPr lang="en-US" altLang="en-US" sz="27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Ngoài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dựng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Nguyễn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còn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dựng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rất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nhiều</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lăng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tẩm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những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khuân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viên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rộng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cối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tươi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bao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quanh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công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trình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trúc</a:t>
            </a:r>
            <a:r>
              <a:rPr lang="en-US" altLang="en-US" sz="2700" b="1" dirty="0">
                <a:latin typeface="Times New Roman" panose="02020603050405020304" pitchFamily="18" charset="0"/>
                <a:cs typeface="Times New Roman" panose="02020603050405020304" pitchFamily="18" charset="0"/>
              </a:rPr>
              <a:t>.</a:t>
            </a:r>
          </a:p>
        </p:txBody>
      </p:sp>
      <p:sp>
        <p:nvSpPr>
          <p:cNvPr id="11" name="Rectangle 2"/>
          <p:cNvSpPr>
            <a:spLocks noChangeArrowheads="1"/>
          </p:cNvSpPr>
          <p:nvPr/>
        </p:nvSpPr>
        <p:spPr bwMode="auto">
          <a:xfrm>
            <a:off x="2555875" y="44450"/>
            <a:ext cx="3487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Thảo luận nhóm 4 </a:t>
            </a:r>
            <a:endParaRPr lang="en-US" altLang="en-US" b="1"/>
          </a:p>
        </p:txBody>
      </p:sp>
    </p:spTree>
    <p:extLst>
      <p:ext uri="{BB962C8B-B14F-4D97-AF65-F5344CB8AC3E}">
        <p14:creationId xmlns:p14="http://schemas.microsoft.com/office/powerpoint/2010/main" val="7225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0350" y="2205038"/>
            <a:ext cx="8623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Kinh thành Huế được xây dựng theo kiến trúc của phương Tây kết hợp kiến trúc thành quách phương Đông. Kinh thành gồm ba vòng thành: </a:t>
            </a:r>
            <a:r>
              <a:rPr lang="en-US" altLang="en-US" sz="2800" b="1" i="1">
                <a:latin typeface="Times New Roman" panose="02020603050405020304" pitchFamily="18" charset="0"/>
                <a:cs typeface="Times New Roman" panose="02020603050405020304" pitchFamily="18" charset="0"/>
              </a:rPr>
              <a:t>Phòng thành, Hoàng thành và Tử cấm thành</a:t>
            </a:r>
            <a:endParaRPr lang="en-US" altLang="en-US" sz="2800"/>
          </a:p>
        </p:txBody>
      </p:sp>
      <p:sp>
        <p:nvSpPr>
          <p:cNvPr id="6" name="Rectangle 2"/>
          <p:cNvSpPr>
            <a:spLocks noChangeArrowheads="1"/>
          </p:cNvSpPr>
          <p:nvPr/>
        </p:nvSpPr>
        <p:spPr bwMode="auto">
          <a:xfrm>
            <a:off x="0" y="1465263"/>
            <a:ext cx="618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Quá trình xây dựng kinh thành Huế</a:t>
            </a:r>
            <a:endParaRPr lang="en-US" altLang="en-US" sz="2800"/>
          </a:p>
        </p:txBody>
      </p:sp>
      <p:sp>
        <p:nvSpPr>
          <p:cNvPr id="7"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8"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47028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P0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60513"/>
            <a:ext cx="8969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50825" y="188913"/>
            <a:ext cx="86534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Phòng thành là vòng ngoài cùng có chu vi 9950m, thành có 10 cửa đường bộ và 2 cửa đường thủy, thành dày 21m có 24 pháo đài.</a:t>
            </a:r>
          </a:p>
        </p:txBody>
      </p:sp>
    </p:spTree>
    <p:extLst>
      <p:ext uri="{BB962C8B-B14F-4D97-AF65-F5344CB8AC3E}">
        <p14:creationId xmlns:p14="http://schemas.microsoft.com/office/powerpoint/2010/main" val="285742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03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2208213"/>
            <a:ext cx="8856663" cy="4562475"/>
          </a:xfrm>
          <a:prstGeom prst="rect">
            <a:avLst/>
          </a:prstGeom>
          <a:noFill/>
          <a:ln>
            <a:noFill/>
          </a:ln>
        </p:spPr>
      </p:pic>
      <p:sp>
        <p:nvSpPr>
          <p:cNvPr id="3" name="Text Box 3"/>
          <p:cNvSpPr txBox="1">
            <a:spLocks noChangeArrowheads="1"/>
          </p:cNvSpPr>
          <p:nvPr/>
        </p:nvSpPr>
        <p:spPr bwMode="auto">
          <a:xfrm>
            <a:off x="284163" y="185738"/>
            <a:ext cx="853598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Hoàng thành là vòng thành thứ hai có tên là đại nội, chu vi 2450m. Hoàng thành có 4 cửa: Ngọ Môn (Nam), Hòa Bình (Bắc), Hiển Nhơn (Đông), Chương Đức (Tây). Ngọ Môn là cửa chính của hoàng thành. </a:t>
            </a:r>
          </a:p>
        </p:txBody>
      </p:sp>
    </p:spTree>
    <p:extLst>
      <p:ext uri="{BB962C8B-B14F-4D97-AF65-F5344CB8AC3E}">
        <p14:creationId xmlns:p14="http://schemas.microsoft.com/office/powerpoint/2010/main" val="24033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E1%BB%AD-C%E1%BA%A5m-Th%C3%A0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1196975"/>
            <a:ext cx="8856663" cy="5545138"/>
          </a:xfrm>
          <a:prstGeom prst="rect">
            <a:avLst/>
          </a:prstGeom>
          <a:noFill/>
          <a:ln>
            <a:noFill/>
          </a:ln>
        </p:spPr>
      </p:pic>
      <p:sp>
        <p:nvSpPr>
          <p:cNvPr id="3" name="Text Box 3"/>
          <p:cNvSpPr txBox="1">
            <a:spLocks noChangeArrowheads="1"/>
          </p:cNvSpPr>
          <p:nvPr/>
        </p:nvSpPr>
        <p:spPr bwMode="auto">
          <a:xfrm>
            <a:off x="250825" y="9842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Tử cấm thành là vòng thành trong cùng có chu vi 1225m, có 7 cửa. Đây là nơi ở, làm việc của vua và gia đình. </a:t>
            </a:r>
          </a:p>
        </p:txBody>
      </p:sp>
    </p:spTree>
    <p:extLst>
      <p:ext uri="{BB962C8B-B14F-4D97-AF65-F5344CB8AC3E}">
        <p14:creationId xmlns:p14="http://schemas.microsoft.com/office/powerpoint/2010/main" val="252537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sc09851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535641" y="1536700"/>
            <a:ext cx="6072717" cy="4554538"/>
          </a:xfrm>
          <a:prstGeom prst="rect">
            <a:avLst/>
          </a:prstGeom>
          <a:noFill/>
          <a:ln>
            <a:noFill/>
          </a:ln>
        </p:spPr>
      </p:pic>
      <p:sp>
        <p:nvSpPr>
          <p:cNvPr id="3" name="Text Box 3"/>
          <p:cNvSpPr txBox="1">
            <a:spLocks noChangeArrowheads="1"/>
          </p:cNvSpPr>
          <p:nvPr/>
        </p:nvSpPr>
        <p:spPr bwMode="auto">
          <a:xfrm>
            <a:off x="107950" y="0"/>
            <a:ext cx="9053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Thành có 10 cửa chính ra vào. Bên trên cửa thành xây các vọng gác có mái uốn cong hình chim phượng.</a:t>
            </a:r>
          </a:p>
        </p:txBody>
      </p:sp>
    </p:spTree>
    <p:extLst>
      <p:ext uri="{BB962C8B-B14F-4D97-AF65-F5344CB8AC3E}">
        <p14:creationId xmlns:p14="http://schemas.microsoft.com/office/powerpoint/2010/main" val="1503599065"/>
      </p:ext>
    </p:extLst>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Lịch sử 4 - Tuần 31 - Nhà Nguyễn thành lập</Template>
  <TotalTime>7</TotalTime>
  <Words>1047</Words>
  <Application>Microsoft Office PowerPoint</Application>
  <PresentationFormat>On-screen Show (4:3)</PresentationFormat>
  <Paragraphs>57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JetBrains Mono</vt:lpstr>
      <vt:lpstr>Roboto Condensed Light</vt:lpstr>
      <vt:lpstr>Song Myung</vt:lpstr>
      <vt:lpstr>Times New Roman</vt:lpstr>
      <vt:lpstr>Wingdings</vt:lpstr>
      <vt:lpstr>American Beat Generation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cp:revision>
  <dcterms:created xsi:type="dcterms:W3CDTF">2022-04-22T14:13:56Z</dcterms:created>
  <dcterms:modified xsi:type="dcterms:W3CDTF">2023-06-06T04:36:32Z</dcterms:modified>
</cp:coreProperties>
</file>