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12" r:id="rId3"/>
    <p:sldId id="289" r:id="rId4"/>
    <p:sldId id="308" r:id="rId5"/>
    <p:sldId id="260" r:id="rId6"/>
    <p:sldId id="290" r:id="rId7"/>
    <p:sldId id="306" r:id="rId8"/>
    <p:sldId id="310" r:id="rId9"/>
    <p:sldId id="276" r:id="rId10"/>
    <p:sldId id="291" r:id="rId11"/>
    <p:sldId id="292" r:id="rId12"/>
    <p:sldId id="293" r:id="rId13"/>
    <p:sldId id="267" r:id="rId14"/>
    <p:sldId id="262" r:id="rId15"/>
    <p:sldId id="261" r:id="rId16"/>
    <p:sldId id="281" r:id="rId17"/>
    <p:sldId id="282" r:id="rId18"/>
    <p:sldId id="270" r:id="rId19"/>
    <p:sldId id="263" r:id="rId20"/>
    <p:sldId id="285" r:id="rId21"/>
    <p:sldId id="286" r:id="rId22"/>
    <p:sldId id="268" r:id="rId23"/>
    <p:sldId id="294" r:id="rId24"/>
    <p:sldId id="295" r:id="rId25"/>
    <p:sldId id="287" r:id="rId26"/>
    <p:sldId id="316" r:id="rId27"/>
    <p:sldId id="318" r:id="rId28"/>
    <p:sldId id="320" r:id="rId29"/>
    <p:sldId id="322" r:id="rId30"/>
    <p:sldId id="324" r:id="rId31"/>
    <p:sldId id="3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0663" autoAdjust="0"/>
  </p:normalViewPr>
  <p:slideViewPr>
    <p:cSldViewPr>
      <p:cViewPr varScale="1">
        <p:scale>
          <a:sx n="73" d="100"/>
          <a:sy n="73" d="100"/>
        </p:scale>
        <p:origin x="123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6825-6F1D-4C66-BA87-D81266C7B42E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90CC-7F92-49D8-A3EC-BDFE22285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búp</a:t>
            </a:r>
            <a:r>
              <a:rPr lang="en-US" dirty="0"/>
              <a:t> </a:t>
            </a:r>
            <a:r>
              <a:rPr lang="en-US" dirty="0" err="1"/>
              <a:t>chè</a:t>
            </a:r>
            <a:r>
              <a:rPr lang="en-US" dirty="0"/>
              <a:t> no n,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ra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thơm</a:t>
            </a:r>
            <a:r>
              <a:rPr lang="en-US" dirty="0"/>
              <a:t>,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Chè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sang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E90CC-7F92-49D8-A3EC-BDFE222856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E90CC-7F92-49D8-A3EC-BDFE222856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E90CC-7F92-49D8-A3EC-BDFE222856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B313-A234-445A-9528-60B985513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0B28-5986-4B69-9FDA-221C96B9030F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A188-717F-4543-8A1A-C99B4D36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4a"/><Relationship Id="rId7" Type="http://schemas.openxmlformats.org/officeDocument/2006/relationships/audio" Target="../media/audio1.wav"/><Relationship Id="rId12" Type="http://schemas.openxmlformats.org/officeDocument/2006/relationships/image" Target="../media/image4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5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4.jpg"/><Relationship Id="rId4" Type="http://schemas.openxmlformats.org/officeDocument/2006/relationships/audio" Target="../media/media2.m4a"/><Relationship Id="rId9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hé thăm” ngọn đồi đẹp nhất trung du miền núi phía Bắc">
            <a:extLst>
              <a:ext uri="{FF2B5EF4-FFF2-40B4-BE49-F238E27FC236}">
                <a16:creationId xmlns:a16="http://schemas.microsoft.com/office/drawing/2014/main" id="{3D6946E4-675B-4273-8F45-901046F0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444" cy="68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EFEDE-2D85-4CCA-8342-20692E594B2C}"/>
              </a:ext>
            </a:extLst>
          </p:cNvPr>
          <p:cNvSpPr/>
          <p:nvPr/>
        </p:nvSpPr>
        <p:spPr>
          <a:xfrm>
            <a:off x="1373425" y="2133600"/>
            <a:ext cx="94451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SVNShintia Script" panose="02000804000000020003" pitchFamily="2" charset="0"/>
              </a:rPr>
              <a:t>Địa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SVNShintia Script" panose="02000804000000020003" pitchFamily="2" charset="0"/>
              </a:rPr>
              <a:t> </a:t>
            </a:r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SVNShintia Script" panose="02000804000000020003" pitchFamily="2" charset="0"/>
              </a:rPr>
              <a:t>lí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SVNShintia Script" panose="02000804000000020003" pitchFamily="2" charset="0"/>
              </a:rPr>
              <a:t> 4</a:t>
            </a:r>
          </a:p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BÀI : TRUNG DU BẮC BỘ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7273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0834" y="265252"/>
            <a:ext cx="8288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Đọc</a:t>
            </a:r>
            <a:r>
              <a:rPr lang="en-US" sz="4000" b="1" dirty="0"/>
              <a:t> </a:t>
            </a:r>
            <a:r>
              <a:rPr lang="en-US" sz="4000" b="1" dirty="0" err="1"/>
              <a:t>mục</a:t>
            </a:r>
            <a:r>
              <a:rPr lang="en-US" sz="4000" b="1" dirty="0"/>
              <a:t> 2 - SGK và trả lời câu hỏi: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1913" y="1225153"/>
            <a:ext cx="10766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Trung du </a:t>
            </a:r>
            <a:r>
              <a:rPr lang="en-US" sz="4000" b="1" dirty="0" err="1">
                <a:solidFill>
                  <a:srgbClr val="0033CC"/>
                </a:solidFill>
              </a:rPr>
              <a:t>Bắc</a:t>
            </a:r>
            <a:r>
              <a:rPr lang="en-US" sz="4000" b="1" dirty="0">
                <a:solidFill>
                  <a:srgbClr val="0033CC"/>
                </a:solidFill>
              </a:rPr>
              <a:t> </a:t>
            </a:r>
            <a:r>
              <a:rPr lang="en-US" sz="4000" b="1" dirty="0" err="1">
                <a:solidFill>
                  <a:srgbClr val="0033CC"/>
                </a:solidFill>
              </a:rPr>
              <a:t>Bộ</a:t>
            </a:r>
            <a:r>
              <a:rPr lang="en-US" sz="4000" b="1" dirty="0">
                <a:solidFill>
                  <a:srgbClr val="0033CC"/>
                </a:solidFill>
              </a:rPr>
              <a:t> thích hợp cho việc trồng cây gì?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1913" y="4309408"/>
            <a:ext cx="107661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Quan sát hình 1 và hình 2 cho biết loại cây nào có ở Thái Nguyên và Bắc Giang ?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731913" y="2328208"/>
            <a:ext cx="107661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Vùng Trung du thích hợp </a:t>
            </a:r>
            <a:r>
              <a:rPr lang="en-US" sz="4000" b="1" dirty="0" err="1">
                <a:solidFill>
                  <a:srgbClr val="00B050"/>
                </a:solidFill>
              </a:rPr>
              <a:t>cho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điều</a:t>
            </a:r>
            <a:r>
              <a:rPr lang="en-US" sz="4000" b="1" dirty="0">
                <a:solidFill>
                  <a:srgbClr val="00B050"/>
                </a:solidFill>
              </a:rPr>
              <a:t> kiện phát triển cây ăn quả và cây công </a:t>
            </a:r>
            <a:r>
              <a:rPr lang="en-US" sz="4000" b="1" dirty="0" err="1">
                <a:solidFill>
                  <a:srgbClr val="00B050"/>
                </a:solidFill>
              </a:rPr>
              <a:t>nghiệp</a:t>
            </a:r>
            <a:r>
              <a:rPr lang="en-US" sz="4000" b="1" dirty="0">
                <a:solidFill>
                  <a:srgbClr val="00B050"/>
                </a:solidFill>
              </a:rPr>
              <a:t> (</a:t>
            </a:r>
            <a:r>
              <a:rPr lang="en-US" sz="4000" b="1" dirty="0" err="1">
                <a:solidFill>
                  <a:srgbClr val="00B050"/>
                </a:solidFill>
              </a:rPr>
              <a:t>nhất</a:t>
            </a:r>
            <a:r>
              <a:rPr lang="en-US" sz="4000" b="1" dirty="0">
                <a:solidFill>
                  <a:srgbClr val="00B050"/>
                </a:solidFill>
              </a:rPr>
              <a:t> là cây </a:t>
            </a:r>
            <a:r>
              <a:rPr lang="en-US" sz="4000" b="1" dirty="0" err="1">
                <a:solidFill>
                  <a:srgbClr val="00B050"/>
                </a:solidFill>
              </a:rPr>
              <a:t>chè</a:t>
            </a:r>
            <a:r>
              <a:rPr lang="en-US" sz="4000" b="1" dirty="0">
                <a:solidFill>
                  <a:srgbClr val="00B050"/>
                </a:solidFill>
              </a:rPr>
              <a:t>).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ai 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448x33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22729" y="5226050"/>
            <a:ext cx="5011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Hình 1: Đồi chè ở Thái Nguyên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172200" y="522605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Hình 2: Trang trại trồng vải ở Bắc Giang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33800" y="574927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Chè được </a:t>
            </a:r>
            <a:r>
              <a:rPr lang="en-US" sz="3600" dirty="0" err="1">
                <a:solidFill>
                  <a:srgbClr val="FF0000"/>
                </a:solidFill>
              </a:rPr>
              <a:t>trồng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làm gì?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81000" y="6197025"/>
            <a:ext cx="1150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Em xác định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của hai địa phương này trên bản đồ Việt Nam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an do v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-16565"/>
            <a:ext cx="42672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72F367EF-7DCD-4AF4-9186-789202FA4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762000"/>
            <a:ext cx="5024894" cy="813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808BC4B5-5DD3-4777-A0E7-2EFD47F1E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0432" y="1016674"/>
            <a:ext cx="5024893" cy="26659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F967193-9549-43D6-A83B-5567DAB1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1" y="1016674"/>
            <a:ext cx="2239749" cy="1116926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F57CDE1-75B6-4AA9-9DF3-6F9112E64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325" y="3200400"/>
            <a:ext cx="2239749" cy="1116926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Giang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6078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781" y="3443288"/>
            <a:ext cx="5431219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781" y="0"/>
            <a:ext cx="5431219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6027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2.vietbao.vn/images/vn2/kinh-te/20583875_images1013035_vai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"/>
            <a:ext cx="50292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"/>
            <a:ext cx="50292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713" y="3429000"/>
            <a:ext cx="5029200" cy="346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l_fi" descr="http://www.khoahoc.com.vn/photos/Image/2007/10/17/Pineapple_du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713" y="3429000"/>
            <a:ext cx="5029200" cy="346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C60194-463F-4A1C-88CF-646CD625DC67}"/>
              </a:ext>
            </a:extLst>
          </p:cNvPr>
          <p:cNvSpPr/>
          <p:nvPr/>
        </p:nvSpPr>
        <p:spPr>
          <a:xfrm>
            <a:off x="152400" y="533400"/>
            <a:ext cx="16002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F92A6D-AAD7-4EB6-B4E7-AD49E619D456}"/>
              </a:ext>
            </a:extLst>
          </p:cNvPr>
          <p:cNvSpPr/>
          <p:nvPr/>
        </p:nvSpPr>
        <p:spPr>
          <a:xfrm>
            <a:off x="10363200" y="506186"/>
            <a:ext cx="16002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Vải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43B82C-379C-404D-9A25-A41072A5876A}"/>
              </a:ext>
            </a:extLst>
          </p:cNvPr>
          <p:cNvSpPr/>
          <p:nvPr/>
        </p:nvSpPr>
        <p:spPr>
          <a:xfrm>
            <a:off x="10428510" y="3891643"/>
            <a:ext cx="16002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Dứa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C23E2-0B9A-45A0-BE65-32CC5B6892AE}"/>
              </a:ext>
            </a:extLst>
          </p:cNvPr>
          <p:cNvSpPr/>
          <p:nvPr/>
        </p:nvSpPr>
        <p:spPr>
          <a:xfrm>
            <a:off x="110987" y="3695700"/>
            <a:ext cx="16002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Chanh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upload.wikimedia.org/wikipedia/vi/f/f0/Rung_co.jpg"/>
          <p:cNvSpPr>
            <a:spLocks noChangeAspect="1" noChangeArrowheads="1"/>
          </p:cNvSpPr>
          <p:nvPr/>
        </p:nvSpPr>
        <p:spPr bwMode="auto">
          <a:xfrm>
            <a:off x="1679576" y="-2490788"/>
            <a:ext cx="3895725" cy="520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://upload.wikimedia.org/wikipedia/vi/f/f0/Rung_co.jpg"/>
          <p:cNvSpPr>
            <a:spLocks noChangeAspect="1" noChangeArrowheads="1"/>
          </p:cNvSpPr>
          <p:nvPr/>
        </p:nvSpPr>
        <p:spPr bwMode="auto">
          <a:xfrm>
            <a:off x="1587501" y="-136525"/>
            <a:ext cx="3895725" cy="520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://upload.wikimedia.org/wikipedia/vi/f/f0/Rung_co.jpg"/>
          <p:cNvSpPr>
            <a:spLocks noChangeAspect="1" noChangeArrowheads="1"/>
          </p:cNvSpPr>
          <p:nvPr/>
        </p:nvSpPr>
        <p:spPr bwMode="auto">
          <a:xfrm>
            <a:off x="1587501" y="-136525"/>
            <a:ext cx="3895725" cy="520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l_fi" descr="http://img.tintuc.vietgiaitri.com/2011/4/3/dac-san-rung-co-doi-che-mien-trung-du-0d9e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-5443"/>
            <a:ext cx="1219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0" y="5842338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9829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(cam,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,…),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44034" name="Picture 2" descr="D:\khung nen\Pictur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" y="0"/>
            <a:ext cx="12192000" cy="6973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1021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du.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5058" name="Picture 2" descr="D:\khung nen\Pictur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18"/>
            <a:ext cx="12192000" cy="6973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2286000"/>
            <a:ext cx="4876800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144421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2623233"/>
            <a:ext cx="862716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752600"/>
            <a:ext cx="7467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3E972-A6A5-4C91-97D3-99D08E8293E0}"/>
              </a:ext>
            </a:extLst>
          </p:cNvPr>
          <p:cNvSpPr/>
          <p:nvPr/>
        </p:nvSpPr>
        <p:spPr>
          <a:xfrm>
            <a:off x="4384863" y="1564106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53" y="3451218"/>
            <a:ext cx="5867547" cy="3195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331" y="3422083"/>
            <a:ext cx="5722669" cy="3223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6C69AD2-9F62-4BDE-A0CC-0804C01F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53" y="-15882"/>
            <a:ext cx="5867547" cy="3323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4582C6A-BB65-4A2B-B3FF-989BF771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331" y="-15883"/>
            <a:ext cx="5722670" cy="329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2286000"/>
            <a:ext cx="4876800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8721116"/>
              </p:ext>
            </p:extLst>
          </p:nvPr>
        </p:nvGraphicFramePr>
        <p:xfrm>
          <a:off x="0" y="13447"/>
          <a:ext cx="12192000" cy="684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47"/>
                        <a:ext cx="12192000" cy="684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85899" y="2667000"/>
            <a:ext cx="9829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đồi với đỉnh tròn, sườn thoải.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2A2F6D-6002-4F5B-A107-FE0C1957FEEF}"/>
              </a:ext>
            </a:extLst>
          </p:cNvPr>
          <p:cNvSpPr/>
          <p:nvPr/>
        </p:nvSpPr>
        <p:spPr>
          <a:xfrm>
            <a:off x="4384863" y="1564106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7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356479"/>
            <a:ext cx="9753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083" name="Picture 3" descr="D:\khung nen\Pictur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435" y="-13447"/>
            <a:ext cx="12344400" cy="6973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143000"/>
            <a:ext cx="10287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côngnghiệp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106" name="Picture 2" descr="D:\khung nen\Pictur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7929"/>
            <a:ext cx="12192000" cy="6973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812" y="0"/>
            <a:ext cx="6078187" cy="351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814" y="3657601"/>
            <a:ext cx="6078186" cy="307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3657600"/>
            <a:ext cx="5638799" cy="307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5638799" cy="351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9908"/>
              </p:ext>
            </p:extLst>
          </p:nvPr>
        </p:nvGraphicFramePr>
        <p:xfrm>
          <a:off x="457201" y="1673860"/>
          <a:ext cx="11201398" cy="2486660"/>
        </p:xfrm>
        <a:graphic>
          <a:graphicData uri="http://schemas.openxmlformats.org/drawingml/2006/table">
            <a:tbl>
              <a:tblPr/>
              <a:tblGrid>
                <a:gridCol w="615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trồng rừng mới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919211" y="152400"/>
            <a:ext cx="104297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diện tích rừng trồng ở Phú Thọ</a:t>
            </a:r>
          </a:p>
        </p:txBody>
      </p:sp>
      <p:sp>
        <p:nvSpPr>
          <p:cNvPr id="16404" name="Text Box 31"/>
          <p:cNvSpPr txBox="1">
            <a:spLocks noChangeArrowheads="1"/>
          </p:cNvSpPr>
          <p:nvPr/>
        </p:nvSpPr>
        <p:spPr bwMode="auto">
          <a:xfrm>
            <a:off x="609600" y="4581942"/>
            <a:ext cx="1120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bảng số liệu hãy nhận xét về diện tích rừng được trồng mới ở Phú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giảm)?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42854" y="533400"/>
            <a:ext cx="1906291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/>
              <a:t>Ghi nhớ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47700" y="1524000"/>
            <a:ext cx="10896600" cy="31700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</a:rPr>
              <a:t>Trung</a:t>
            </a:r>
            <a:r>
              <a:rPr lang="en-US" sz="4000" b="1" dirty="0">
                <a:solidFill>
                  <a:srgbClr val="FF0000"/>
                </a:solidFill>
              </a:rPr>
              <a:t> du </a:t>
            </a:r>
            <a:r>
              <a:rPr lang="en-US" sz="4000" b="1" dirty="0" err="1">
                <a:solidFill>
                  <a:srgbClr val="FF0000"/>
                </a:solidFill>
              </a:rPr>
              <a:t>Bắc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Bộ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đồi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đỉnh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tròn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sườn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thoải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mạnh</a:t>
            </a:r>
            <a:r>
              <a:rPr lang="en-US" sz="4000" b="1" dirty="0">
                <a:solidFill>
                  <a:srgbClr val="FF0000"/>
                </a:solidFill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</a:rPr>
              <a:t>đây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trồng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nghiệp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đặt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biệt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trồng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chè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en-US" sz="4000" b="1" dirty="0" err="1">
                <a:solidFill>
                  <a:srgbClr val="FF0000"/>
                </a:solidFill>
              </a:rPr>
              <a:t>Đất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trống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đồi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được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phủ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xanh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bằng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trồng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rừng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nhiệp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lâu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năm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040" y="5636418"/>
            <a:ext cx="4124324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188" y="4934743"/>
            <a:ext cx="3662051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1668">
            <a:off x="2074394" y="2932478"/>
            <a:ext cx="6161210" cy="38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9438" y="3763963"/>
            <a:ext cx="5762624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9201" y="2829723"/>
            <a:ext cx="3398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8082" y="2336011"/>
            <a:ext cx="2838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9438" y="2640013"/>
            <a:ext cx="2112961" cy="14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6964" y="2418556"/>
            <a:ext cx="3669242" cy="184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0229" y="840186"/>
            <a:ext cx="5661771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43676" y="656431"/>
            <a:ext cx="4878386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51601" y="46038"/>
            <a:ext cx="330517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0993" y="483394"/>
            <a:ext cx="4684185" cy="29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3527" y="1550989"/>
            <a:ext cx="3896061" cy="39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06401" y="2340402"/>
            <a:ext cx="11137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1. Đặc điểm địa hình của vùng đồi ở trung du Bắc Bộ?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14400" y="2806700"/>
            <a:ext cx="660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  A.  </a:t>
            </a:r>
            <a:r>
              <a:rPr lang="en-US" sz="3200" b="1" dirty="0" err="1"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nhọn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dốc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29394" y="3739243"/>
            <a:ext cx="650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B.  </a:t>
            </a:r>
            <a:r>
              <a:rPr lang="en-US" sz="3200" b="1" dirty="0" err="1"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thoải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16000" y="4587081"/>
            <a:ext cx="721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.VnTime" panose="020B7200000000000000" pitchFamily="34" charset="0"/>
              </a:rPr>
              <a:t>C.  </a:t>
            </a:r>
            <a:r>
              <a:rPr lang="en-US" sz="3200" b="1" dirty="0" err="1"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</a:rPr>
              <a:t> cao, sắc nhọn.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810000" y="1854200"/>
            <a:ext cx="49784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4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sz="4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ý </a:t>
            </a:r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sz="40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807200" y="3810000"/>
            <a:ext cx="53848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B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914400" y="3736180"/>
            <a:ext cx="793751" cy="759619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9948" name="Picture 12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44600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1225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301751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590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73151" y="5516562"/>
            <a:ext cx="721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.VnTime" panose="020B7200000000000000" pitchFamily="34" charset="0"/>
              </a:rPr>
              <a:t>D.  </a:t>
            </a:r>
            <a:r>
              <a:rPr lang="en-US" sz="3200" b="1" dirty="0" err="1"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</a:rPr>
              <a:t> cao, sườn thoải.</a:t>
            </a:r>
            <a:endParaRPr lang="en-US" sz="32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3" grpId="0" animBg="1"/>
      <p:bldP spid="39944" grpId="0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1" y="2175492"/>
            <a:ext cx="11137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29060" y="2873511"/>
            <a:ext cx="568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A.     </a:t>
            </a:r>
            <a:r>
              <a:rPr lang="en-US" sz="3200" b="1" dirty="0" err="1"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29060" y="3775074"/>
            <a:ext cx="690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B.     </a:t>
            </a:r>
            <a:r>
              <a:rPr lang="en-US" sz="3200" b="1" dirty="0" err="1"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bằng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4636812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C.    Nằm ở giữa miền </a:t>
            </a:r>
            <a:r>
              <a:rPr lang="en-US" sz="3200" b="1" dirty="0" err="1">
                <a:latin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đồng bằng.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079846" y="1818232"/>
            <a:ext cx="51689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4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sz="4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ý </a:t>
            </a:r>
            <a:r>
              <a:rPr lang="en-US" sz="40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sz="40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477000" y="2377046"/>
            <a:ext cx="53848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C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193800" y="4495800"/>
            <a:ext cx="787400" cy="84958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3020" name="Picture 12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1244600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3023" name="WordArt 15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3024" name="WordArt 16"/>
          <p:cNvSpPr>
            <a:spLocks noChangeArrowheads="1" noChangeShapeType="1" noTextEdit="1"/>
          </p:cNvSpPr>
          <p:nvPr/>
        </p:nvSpPr>
        <p:spPr bwMode="auto">
          <a:xfrm>
            <a:off x="1225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1301751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3027" name="WordArt 19"/>
          <p:cNvSpPr>
            <a:spLocks noChangeArrowheads="1" noChangeShapeType="1" noTextEdit="1"/>
          </p:cNvSpPr>
          <p:nvPr/>
        </p:nvSpPr>
        <p:spPr bwMode="auto">
          <a:xfrm>
            <a:off x="590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03839" y="5541549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D.    Nằm ở giữa miền biển và đồng bằng.</a:t>
            </a:r>
            <a:endParaRPr lang="en-US" sz="32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1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2" grpId="1"/>
      <p:bldP spid="43013" grpId="0"/>
      <p:bldP spid="43013" grpId="1"/>
      <p:bldP spid="43015" grpId="0" animBg="1"/>
      <p:bldP spid="43016" grpId="0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20" grpId="0"/>
      <p:bldP spid="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40000" y="3142207"/>
            <a:ext cx="436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A.     </a:t>
            </a:r>
            <a:r>
              <a:rPr lang="en-US" sz="3200" b="1" dirty="0" err="1"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quả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40000" y="3873500"/>
            <a:ext cx="508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B.     Rau xứ lạnh.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438400" y="4787900"/>
            <a:ext cx="629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C.     Cây công nghiệp.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3079844" y="1836193"/>
            <a:ext cx="5791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ý </a:t>
            </a:r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sz="28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807200" y="3200400"/>
            <a:ext cx="53848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B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2387600" y="3745114"/>
            <a:ext cx="965200" cy="903086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440217" y="2217194"/>
            <a:ext cx="1036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44045" name="Picture 13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1244600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>
            <a:off x="1225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1301751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4051" name="WordArt 19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4052" name="WordArt 20"/>
          <p:cNvSpPr>
            <a:spLocks noChangeArrowheads="1" noChangeShapeType="1" noTextEdit="1"/>
          </p:cNvSpPr>
          <p:nvPr/>
        </p:nvSpPr>
        <p:spPr bwMode="auto">
          <a:xfrm>
            <a:off x="590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38400" y="5580903"/>
            <a:ext cx="629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D.     Cây xoài.</a:t>
            </a:r>
            <a:endParaRPr lang="en-US" sz="32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6" grpId="1"/>
      <p:bldP spid="44037" grpId="0"/>
      <p:bldP spid="44037" grpId="1"/>
      <p:bldP spid="44039" grpId="0" animBg="1"/>
      <p:bldP spid="44040" grpId="0" animBg="1"/>
      <p:bldP spid="44044" grpId="0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90551" y="2209801"/>
            <a:ext cx="1113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du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22400" y="3386138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A.     </a:t>
            </a:r>
            <a:r>
              <a:rPr lang="en-US" sz="3200" b="1" dirty="0" err="1"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cọ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22400" y="4114800"/>
            <a:ext cx="508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B.     </a:t>
            </a:r>
            <a:r>
              <a:rPr lang="en-US" sz="3200" b="1" dirty="0" err="1">
                <a:latin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20800" y="4800600"/>
            <a:ext cx="528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C.    Măng cụt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352800" y="1752600"/>
            <a:ext cx="49784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ý </a:t>
            </a:r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sz="28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994400" y="4114800"/>
            <a:ext cx="53848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A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150584" y="3386138"/>
            <a:ext cx="881417" cy="72866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5068" name="Picture 12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1244600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1225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5073" name="WordArt 17"/>
          <p:cNvSpPr>
            <a:spLocks noChangeArrowheads="1" noChangeShapeType="1" noTextEdit="1"/>
          </p:cNvSpPr>
          <p:nvPr/>
        </p:nvSpPr>
        <p:spPr bwMode="auto">
          <a:xfrm>
            <a:off x="1301751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074" name="WordArt 18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590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361449" y="5638800"/>
            <a:ext cx="528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D.    Sầu riêng</a:t>
            </a:r>
            <a:endParaRPr lang="en-US" sz="32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1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0" grpId="1"/>
      <p:bldP spid="45061" grpId="0"/>
      <p:bldP spid="45061" grpId="1"/>
      <p:bldP spid="45063" grpId="0" animBg="1"/>
      <p:bldP spid="45064" grpId="0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  <p:bldP spid="19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-6626" y="62278"/>
            <a:ext cx="6949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1.Vùng </a:t>
            </a:r>
            <a:r>
              <a:rPr lang="en-US" sz="3600" dirty="0" err="1">
                <a:solidFill>
                  <a:srgbClr val="0033CC"/>
                </a:solidFill>
              </a:rPr>
              <a:t>đồi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với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đỉnh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tròn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sườn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thoải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81001" y="641515"/>
            <a:ext cx="531992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: 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562600" y="740333"/>
            <a:ext cx="649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đỉnh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sườn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539409" y="1282664"/>
            <a:ext cx="7466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xếp</a:t>
            </a:r>
            <a:r>
              <a:rPr lang="en-US" sz="3200" dirty="0">
                <a:solidFill>
                  <a:srgbClr val="FF0000"/>
                </a:solidFill>
              </a:rPr>
              <a:t> ra </a:t>
            </a:r>
            <a:r>
              <a:rPr lang="en-US" sz="3200" dirty="0" err="1">
                <a:solidFill>
                  <a:srgbClr val="FF0000"/>
                </a:solidFill>
              </a:rPr>
              <a:t>sao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Đồi chè xanh “mướt mắt” của Việt Nam lọt top ảnh đẹp quốc tế | Báo Dân trí">
            <a:extLst>
              <a:ext uri="{FF2B5EF4-FFF2-40B4-BE49-F238E27FC236}">
                <a16:creationId xmlns:a16="http://schemas.microsoft.com/office/drawing/2014/main" id="{0FE2BD29-5E61-4280-869E-CC313F7D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01" y="1828800"/>
            <a:ext cx="9021397" cy="4873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25633" grpId="0"/>
      <p:bldP spid="25636" grpId="0"/>
      <p:bldP spid="256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11199" y="2454641"/>
            <a:ext cx="1113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phủ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trọc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86503" y="3294062"/>
            <a:ext cx="568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A.     Di </a:t>
            </a:r>
            <a:r>
              <a:rPr lang="en-US" sz="3200" b="1" dirty="0" err="1">
                <a:latin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</a:rPr>
              <a:t> do.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19200" y="3982682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B.     </a:t>
            </a:r>
            <a:r>
              <a:rPr lang="en-US" sz="3200" b="1" dirty="0" err="1">
                <a:latin typeface="Times New Roman" panose="02020603050405020304" pitchFamily="18" charset="0"/>
              </a:rPr>
              <a:t>Khai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19200" y="4787900"/>
            <a:ext cx="650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C.    Trồng rừng.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181349" y="1941512"/>
            <a:ext cx="6197600" cy="571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chọn</a:t>
            </a:r>
            <a:r>
              <a:rPr lang="en-US" sz="2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ý </a:t>
            </a:r>
            <a:r>
              <a:rPr lang="en-US" sz="24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sz="24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400800" y="3810000"/>
            <a:ext cx="53848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án: C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117600" y="4714520"/>
            <a:ext cx="960967" cy="77188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46092" name="Picture 12" descr="Vortec spa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1244600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1225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1301751" y="3238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6098" name="WordArt 18"/>
          <p:cNvSpPr>
            <a:spLocks noChangeArrowheads="1" noChangeShapeType="1" noTextEdit="1"/>
          </p:cNvSpPr>
          <p:nvPr/>
        </p:nvSpPr>
        <p:spPr bwMode="auto">
          <a:xfrm>
            <a:off x="1263651" y="32385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099" name="WordArt 19"/>
          <p:cNvSpPr>
            <a:spLocks noChangeArrowheads="1" noChangeShapeType="1" noTextEdit="1"/>
          </p:cNvSpPr>
          <p:nvPr/>
        </p:nvSpPr>
        <p:spPr bwMode="auto">
          <a:xfrm>
            <a:off x="590551" y="323850"/>
            <a:ext cx="48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44600" y="5519738"/>
            <a:ext cx="650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Time" panose="020B7200000000000000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D.    Trồng chè.</a:t>
            </a:r>
            <a:endParaRPr lang="en-US" sz="3200" b="1" dirty="0">
              <a:latin typeface=".VnTime" panose="020B7200000000000000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F14901-7DEA-4AA1-9395-CA5B360BD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600" y="32639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023AE2-C9D8-4B53-A816-26C726CED5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6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6082" grpId="0"/>
      <p:bldP spid="46083" grpId="0"/>
      <p:bldP spid="46084" grpId="0"/>
      <p:bldP spid="46084" grpId="1"/>
      <p:bldP spid="46085" grpId="0"/>
      <p:bldP spid="46085" grpId="1"/>
      <p:bldP spid="46087" grpId="0" animBg="1"/>
      <p:bldP spid="46088" grpId="0" animBg="1"/>
      <p:bldP spid="46093" grpId="0" animBg="1"/>
      <p:bldP spid="46093" grpId="1" animBg="1"/>
      <p:bldP spid="46094" grpId="0" animBg="1"/>
      <p:bldP spid="46094" grpId="1" animBg="1"/>
      <p:bldP spid="46095" grpId="0" animBg="1"/>
      <p:bldP spid="46095" grpId="1" animBg="1"/>
      <p:bldP spid="46096" grpId="0" animBg="1"/>
      <p:bldP spid="46096" grpId="1" animBg="1"/>
      <p:bldP spid="46097" grpId="0" animBg="1"/>
      <p:bldP spid="46097" grpId="1" animBg="1"/>
      <p:bldP spid="46098" grpId="0" animBg="1"/>
      <p:bldP spid="46098" grpId="1" animBg="1"/>
      <p:bldP spid="46099" grpId="0" animBg="1"/>
      <p:bldP spid="46099" grpId="1" animBg="1"/>
      <p:bldP spid="20" grpId="0"/>
      <p:bldP spid="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7B1B12-DBB7-4ECC-9EEA-B9C22E693E67}"/>
              </a:ext>
            </a:extLst>
          </p:cNvPr>
          <p:cNvSpPr txBox="1"/>
          <p:nvPr/>
        </p:nvSpPr>
        <p:spPr>
          <a:xfrm>
            <a:off x="924773" y="1752600"/>
            <a:ext cx="10352827" cy="5334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783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6000" dirty="0">
                <a:solidFill>
                  <a:srgbClr val="FFC000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CẢM ƠN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VÌ CÁC CON </a:t>
            </a:r>
          </a:p>
          <a:p>
            <a:pPr algn="ctr" defTabSz="685783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ĐÃ RẤT </a:t>
            </a:r>
            <a:r>
              <a:rPr lang="en-US" sz="540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TÍCH CỰC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TRONG TIẾT HỌC.</a:t>
            </a:r>
          </a:p>
          <a:p>
            <a:pPr algn="ctr" defTabSz="685783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  <a:p>
            <a:pPr algn="ctr" defTabSz="685783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CHÚC CÁC CON MỘT NGÀY TRÀN ĐẦY </a:t>
            </a:r>
            <a:r>
              <a:rPr lang="en-US" sz="4400" dirty="0">
                <a:solidFill>
                  <a:srgbClr val="FFC000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NĂNG LƯỢNG </a:t>
            </a:r>
          </a:p>
          <a:p>
            <a:pPr algn="ctr" defTabSz="685783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VÀ </a:t>
            </a:r>
            <a:r>
              <a:rPr lang="en-US" sz="540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BÌNH AN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Arial"/>
                <a:sym typeface="Arial"/>
              </a:rPr>
              <a:t>TRONG MÙA DỊCH COVID!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" name="Google Shape;605;p38">
            <a:extLst>
              <a:ext uri="{FF2B5EF4-FFF2-40B4-BE49-F238E27FC236}">
                <a16:creationId xmlns:a16="http://schemas.microsoft.com/office/drawing/2014/main" id="{88B446CE-CE1A-4CC1-B4BE-914255174A4C}"/>
              </a:ext>
            </a:extLst>
          </p:cNvPr>
          <p:cNvGrpSpPr/>
          <p:nvPr/>
        </p:nvGrpSpPr>
        <p:grpSpPr>
          <a:xfrm>
            <a:off x="10591800" y="5867400"/>
            <a:ext cx="517187" cy="686743"/>
            <a:chOff x="2624850" y="4296000"/>
            <a:chExt cx="380400" cy="495825"/>
          </a:xfrm>
        </p:grpSpPr>
        <p:sp>
          <p:nvSpPr>
            <p:cNvPr id="9" name="Google Shape;606;p38">
              <a:extLst>
                <a:ext uri="{FF2B5EF4-FFF2-40B4-BE49-F238E27FC236}">
                  <a16:creationId xmlns:a16="http://schemas.microsoft.com/office/drawing/2014/main" id="{E00BE637-AC6F-4F0A-A2C9-52D76FEB0C77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/>
              <a:endParaRPr sz="135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" name="Google Shape;607;p38">
              <a:extLst>
                <a:ext uri="{FF2B5EF4-FFF2-40B4-BE49-F238E27FC236}">
                  <a16:creationId xmlns:a16="http://schemas.microsoft.com/office/drawing/2014/main" id="{A47E3CF8-6A38-4CCE-A60C-FD43FD1109F9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/>
              <a:endParaRPr sz="135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Google Shape;608;p38">
              <a:extLst>
                <a:ext uri="{FF2B5EF4-FFF2-40B4-BE49-F238E27FC236}">
                  <a16:creationId xmlns:a16="http://schemas.microsoft.com/office/drawing/2014/main" id="{97CC19E4-37DC-4C18-8BFA-61C2E97507C5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/>
              <a:endParaRPr sz="135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C2489B7-294F-458D-B2F9-5217AF5DC7BD}"/>
              </a:ext>
            </a:extLst>
          </p:cNvPr>
          <p:cNvSpPr/>
          <p:nvPr/>
        </p:nvSpPr>
        <p:spPr>
          <a:xfrm>
            <a:off x="834156" y="152400"/>
            <a:ext cx="107324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Về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nhà</a:t>
            </a:r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: 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Con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đọc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lại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,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ghi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bài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vào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vở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;</a:t>
            </a:r>
            <a:endParaRPr lang="en-US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5 Brannboll Ny" panose="02000000000000000000" pitchFamily="2" charset="0"/>
            </a:endParaRPr>
          </a:p>
          <a:p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         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Học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thuộc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phần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ghi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nhớ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;</a:t>
            </a:r>
          </a:p>
          <a:p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         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Chuẩn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b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ị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bài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sau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: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Tây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Nguyên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(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sgk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tr 82 - 83).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5 Brannboll Ny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5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28600" y="5431016"/>
            <a:ext cx="1097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12035" y="5920597"/>
            <a:ext cx="12090400" cy="4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thoải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28600" y="6403974"/>
            <a:ext cx="1097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184400" y="36585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711200" y="498548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62" name="Picture 2" descr="7 đồi chè nổi tiếng Việt Nam dành cho dân thích xê dịch - Fantasea Travel">
            <a:extLst>
              <a:ext uri="{FF2B5EF4-FFF2-40B4-BE49-F238E27FC236}">
                <a16:creationId xmlns:a16="http://schemas.microsoft.com/office/drawing/2014/main" id="{DB5B185A-020B-415A-B605-A2A380D2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3505"/>
            <a:ext cx="5738283" cy="425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ĐỒI CHÈ CẦU ĐẤT THIÊN ĐƯỜNG SỐNG ẢO TRIỆU LIKE – Cầu Đất Farm">
            <a:extLst>
              <a:ext uri="{FF2B5EF4-FFF2-40B4-BE49-F238E27FC236}">
                <a16:creationId xmlns:a16="http://schemas.microsoft.com/office/drawing/2014/main" id="{A603A187-D78C-4184-90EA-8BCDE22E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22" y="1046879"/>
            <a:ext cx="5887278" cy="425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5" grpId="0"/>
      <p:bldP spid="286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147425" y="5553637"/>
            <a:ext cx="968375" cy="14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152401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0885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Tổng quan vùng trung du và miền núi phía Bắc | Xã hội | Báo ảnh Dân tộc và  Miền núi">
            <a:extLst>
              <a:ext uri="{FF2B5EF4-FFF2-40B4-BE49-F238E27FC236}">
                <a16:creationId xmlns:a16="http://schemas.microsoft.com/office/drawing/2014/main" id="{8940D5AF-22A5-41B8-A203-6D746771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814433"/>
            <a:ext cx="6127689" cy="527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AEC- sức ép cho du lịch Việt Nam">
            <a:extLst>
              <a:ext uri="{FF2B5EF4-FFF2-40B4-BE49-F238E27FC236}">
                <a16:creationId xmlns:a16="http://schemas.microsoft.com/office/drawing/2014/main" id="{59F558B4-7A99-4D7F-886E-24E8411F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" y="797868"/>
            <a:ext cx="5827645" cy="529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00" y="39469"/>
            <a:ext cx="5755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1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SGk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79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649069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Các vùng đồi này nằm ở tỉnh nào?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Thái Nguyên, Phú Thọ, Vĩnh Phúc, Bắc Giang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" y="4876800"/>
            <a:ext cx="624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Em hãy xác  định trên bản đồ Việt Nam những tỉnh có vùng trung du nêu trên.</a:t>
            </a:r>
          </a:p>
        </p:txBody>
      </p:sp>
      <p:pic>
        <p:nvPicPr>
          <p:cNvPr id="16396" name="Picture 12" descr="ban do vn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Oval 13"/>
          <p:cNvSpPr>
            <a:spLocks noChangeArrowheads="1"/>
          </p:cNvSpPr>
          <p:nvPr/>
        </p:nvSpPr>
        <p:spPr bwMode="auto">
          <a:xfrm flipV="1">
            <a:off x="8305800" y="961454"/>
            <a:ext cx="762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 flipV="1">
            <a:off x="8748318" y="730033"/>
            <a:ext cx="762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 flipV="1">
            <a:off x="7924800" y="1028361"/>
            <a:ext cx="762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04800" y="23622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Em hãy cho biết vùng trung du có nét riêng biệt gì?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04800" y="36576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Mang những dấu hiệu vừa của đồng bằng vừa của miền núi.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881704-9C6C-4899-ACFF-87F1F5A59D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258300" y="819834"/>
            <a:ext cx="762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/>
      <p:bldP spid="16397" grpId="0" animBg="1"/>
      <p:bldP spid="16397" grpId="1" animBg="1"/>
      <p:bldP spid="16398" grpId="0" animBg="1"/>
      <p:bldP spid="16398" grpId="1" animBg="1"/>
      <p:bldP spid="16399" grpId="0" animBg="1"/>
      <p:bldP spid="16399" grpId="1" animBg="1"/>
      <p:bldP spid="16401" grpId="0"/>
      <p:bldP spid="16402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"/>
            <a:ext cx="1239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1833033" y="2533659"/>
            <a:ext cx="10358967" cy="4419600"/>
            <a:chOff x="-144" y="0"/>
            <a:chExt cx="5904" cy="4291"/>
          </a:xfrm>
        </p:grpSpPr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4800" b="1">
                <a:latin typeface="VNI-Helve-Condens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VĨNH </a:t>
              </a:r>
            </a:p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PHÚC</a:t>
              </a:r>
              <a:endParaRPr lang="en-US" sz="1000">
                <a:cs typeface="Arial" panose="020B0604020202020204" pitchFamily="34" charset="0"/>
              </a:endParaRPr>
            </a:p>
          </p:txBody>
        </p:sp>
      </p:grp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7162800" y="2310484"/>
            <a:ext cx="1727199" cy="231322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7848599" y="2310485"/>
            <a:ext cx="1041399" cy="23737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8839199" y="2209799"/>
            <a:ext cx="660399" cy="243840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8229599" y="2310485"/>
            <a:ext cx="660399" cy="19893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203200" y="1500764"/>
            <a:ext cx="7924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thoải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8275851" y="1016674"/>
            <a:ext cx="3819099" cy="1193126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Vĩnh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Phúc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Giang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4108292" y="829805"/>
            <a:ext cx="3585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34130" y="3503238"/>
            <a:ext cx="3147945" cy="2025650"/>
          </a:xfrm>
          <a:prstGeom prst="ellipse">
            <a:avLst/>
          </a:prstGeom>
          <a:solidFill>
            <a:srgbClr val="B6F6F8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</a:p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22322" y="2588838"/>
            <a:ext cx="5435548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1944" y="4014413"/>
            <a:ext cx="5621737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351944" y="5386013"/>
            <a:ext cx="5621737" cy="9906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3482074" y="3046038"/>
            <a:ext cx="2869868" cy="14255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8851" y="4516063"/>
            <a:ext cx="285309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54400" y="4585914"/>
            <a:ext cx="2897541" cy="12052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346262" y="1752643"/>
            <a:ext cx="9415268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078567" y="454026"/>
            <a:ext cx="782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24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Địa lí</a:t>
            </a:r>
            <a:endParaRPr lang="en-US" altLang="vi-VN" sz="2400" b="1" u="sng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605367" y="915989"/>
            <a:ext cx="1076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Trung du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fr-FR" altLang="vi-VN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altLang="vi-VN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Bộ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8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2286000"/>
            <a:ext cx="4876800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5126230"/>
              </p:ext>
            </p:extLst>
          </p:nvPr>
        </p:nvGraphicFramePr>
        <p:xfrm>
          <a:off x="0" y="13447"/>
          <a:ext cx="12192000" cy="684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73379" imgH="10352381" progId="PBrush">
                  <p:embed/>
                </p:oleObj>
              </mc:Choice>
              <mc:Fallback>
                <p:oleObj name="Bitmap Image" r:id="rId2" imgW="7373379" imgH="10352381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47"/>
                        <a:ext cx="12192000" cy="684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2796832"/>
            <a:ext cx="11430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du.</a:t>
            </a:r>
            <a:endParaRPr lang="en-US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874BB-8DE5-467B-BDE6-6604963F8767}"/>
              </a:ext>
            </a:extLst>
          </p:cNvPr>
          <p:cNvSpPr/>
          <p:nvPr/>
        </p:nvSpPr>
        <p:spPr>
          <a:xfrm>
            <a:off x="4384863" y="1564106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1069</Words>
  <Application>Microsoft Office PowerPoint</Application>
  <PresentationFormat>Widescreen</PresentationFormat>
  <Paragraphs>169</Paragraphs>
  <Slides>31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#9Slide04 Vollkorn Black</vt:lpstr>
      <vt:lpstr>#9Slide05 Brannboll Ny</vt:lpstr>
      <vt:lpstr>#9Slide05 SVNShintia Script</vt:lpstr>
      <vt:lpstr>.VnTime</vt:lpstr>
      <vt:lpstr>Arial</vt:lpstr>
      <vt:lpstr>Arial Black</vt:lpstr>
      <vt:lpstr>Calibri</vt:lpstr>
      <vt:lpstr>Cambria</vt:lpstr>
      <vt:lpstr>Times New Roman</vt:lpstr>
      <vt:lpstr>VNI-Helve-Condense</vt:lpstr>
      <vt:lpstr>Office Theme</vt:lpstr>
      <vt:lpstr>Bitmap Image</vt:lpstr>
      <vt:lpstr>PowerPoint Presentation</vt:lpstr>
      <vt:lpstr> Viết bài nào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Viết bài nào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Viết bài nào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Mylove222</dc:creator>
  <cp:lastModifiedBy>Admin</cp:lastModifiedBy>
  <cp:revision>42</cp:revision>
  <dcterms:created xsi:type="dcterms:W3CDTF">2011-08-08T02:20:18Z</dcterms:created>
  <dcterms:modified xsi:type="dcterms:W3CDTF">2022-10-19T09:23:20Z</dcterms:modified>
</cp:coreProperties>
</file>