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2" r:id="rId2"/>
    <p:sldId id="301" r:id="rId3"/>
    <p:sldId id="284" r:id="rId4"/>
    <p:sldId id="286" r:id="rId5"/>
    <p:sldId id="290" r:id="rId6"/>
    <p:sldId id="287" r:id="rId7"/>
    <p:sldId id="288" r:id="rId8"/>
    <p:sldId id="289" r:id="rId9"/>
    <p:sldId id="298" r:id="rId10"/>
    <p:sldId id="294" r:id="rId11"/>
    <p:sldId id="299" r:id="rId12"/>
    <p:sldId id="300" r:id="rId13"/>
    <p:sldId id="283" r:id="rId14"/>
    <p:sldId id="277" r:id="rId15"/>
    <p:sldId id="278" r:id="rId16"/>
    <p:sldId id="282" r:id="rId17"/>
    <p:sldId id="280" r:id="rId18"/>
    <p:sldId id="293" r:id="rId19"/>
    <p:sldId id="270" r:id="rId20"/>
    <p:sldId id="295" r:id="rId21"/>
    <p:sldId id="296" r:id="rId22"/>
    <p:sldId id="29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2F"/>
    <a:srgbClr val="0033CC"/>
    <a:srgbClr val="9999FF"/>
    <a:srgbClr val="C2DCD6"/>
    <a:srgbClr val="00478E"/>
    <a:srgbClr val="437CE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D747A-2134-488A-ACDF-692F70CB11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2560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0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06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6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2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8AFF"/>
            </a:gs>
            <a:gs pos="100000">
              <a:srgbClr val="00478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9571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72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73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5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9575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6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7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8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79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0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1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2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3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4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5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6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587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588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89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9590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9" y="845"/>
                </a:cxn>
                <a:cxn ang="0">
                  <a:pos x="719" y="821"/>
                </a:cxn>
                <a:cxn ang="0">
                  <a:pos x="576" y="605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0" y="198"/>
                </a:cxn>
                <a:cxn ang="0">
                  <a:pos x="401" y="408"/>
                </a:cxn>
                <a:cxn ang="0">
                  <a:pos x="570" y="623"/>
                </a:cxn>
                <a:cxn ang="0">
                  <a:pos x="719" y="845"/>
                </a:cxn>
                <a:cxn ang="0">
                  <a:pos x="719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8" y="414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7" y="204"/>
                </a:cxn>
                <a:cxn ang="0">
                  <a:pos x="408" y="414"/>
                </a:cxn>
                <a:cxn ang="0">
                  <a:pos x="408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3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8" y="0"/>
                </a:cxn>
                <a:cxn ang="0">
                  <a:pos x="570" y="0"/>
                </a:cxn>
                <a:cxn ang="0">
                  <a:pos x="408" y="132"/>
                </a:cxn>
                <a:cxn ang="0">
                  <a:pos x="258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8" y="282"/>
                </a:cxn>
                <a:cxn ang="0">
                  <a:pos x="414" y="138"/>
                </a:cxn>
                <a:cxn ang="0">
                  <a:pos x="588" y="0"/>
                </a:cxn>
                <a:cxn ang="0">
                  <a:pos x="588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52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5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6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047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1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2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3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4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48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9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96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/>
          <p:nvPr/>
        </p:nvSpPr>
        <p:spPr>
          <a:xfrm>
            <a:off x="1341664" y="939968"/>
            <a:ext cx="57912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dirty="0">
                <a:latin typeface="Tahoma" panose="020B0604030504040204" pitchFamily="34" charset="0"/>
              </a:rPr>
              <a:t>ĐỊA </a:t>
            </a:r>
            <a:r>
              <a:rPr lang="vi-VN" sz="2400" dirty="0">
                <a:latin typeface="Tahoma" panose="020B0604030504040204" pitchFamily="34" charset="0"/>
              </a:rPr>
              <a:t>LÍ:</a:t>
            </a:r>
          </a:p>
          <a:p>
            <a:pPr algn="ctr">
              <a:spcBef>
                <a:spcPct val="50000"/>
              </a:spcBef>
            </a:pPr>
            <a:r>
              <a:rPr lang="vi-VN" sz="2400" dirty="0">
                <a:latin typeface="Tahoma" panose="020B0604030504040204" pitchFamily="34" charset="0"/>
              </a:rPr>
              <a:t>BÀI 31-32: ÔN TẬP</a:t>
            </a:r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4100" name="Text Box 10"/>
          <p:cNvSpPr txBox="1"/>
          <p:nvPr/>
        </p:nvSpPr>
        <p:spPr>
          <a:xfrm>
            <a:off x="381000" y="2133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FFFF66"/>
                </a:solidFill>
                <a:latin typeface="Tahoma" panose="020B0604030504040204" pitchFamily="34" charset="0"/>
              </a:rPr>
              <a:t>KHỞI ĐỘNG</a:t>
            </a:r>
            <a:endParaRPr sz="2400" dirty="0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119819" name="Text Box 11"/>
          <p:cNvSpPr txBox="1"/>
          <p:nvPr/>
        </p:nvSpPr>
        <p:spPr>
          <a:xfrm>
            <a:off x="1295400" y="2819400"/>
            <a:ext cx="548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Dãy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núi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nào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cao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và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đồ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sộ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nhất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19820" name="Text Box 12"/>
          <p:cNvSpPr txBox="1"/>
          <p:nvPr/>
        </p:nvSpPr>
        <p:spPr>
          <a:xfrm>
            <a:off x="1219200" y="3276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Dãy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núi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Hoàng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Liên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Sơn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19821" name="Text Box 13"/>
          <p:cNvSpPr txBox="1"/>
          <p:nvPr/>
        </p:nvSpPr>
        <p:spPr>
          <a:xfrm>
            <a:off x="1219200" y="2819400"/>
            <a:ext cx="6858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Em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hãy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kể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lớn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19822" name="Text Box 14"/>
          <p:cNvSpPr txBox="1"/>
          <p:nvPr/>
        </p:nvSpPr>
        <p:spPr>
          <a:xfrm>
            <a:off x="1371600" y="33686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a)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Bắc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19823" name="Text Box 15"/>
          <p:cNvSpPr txBox="1"/>
          <p:nvPr/>
        </p:nvSpPr>
        <p:spPr>
          <a:xfrm>
            <a:off x="1371600" y="39782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b)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Nam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119824" name="Text Box 16"/>
          <p:cNvSpPr txBox="1"/>
          <p:nvPr/>
        </p:nvSpPr>
        <p:spPr>
          <a:xfrm>
            <a:off x="1371600" y="4587875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c) </a:t>
            </a:r>
            <a:r>
              <a:rPr sz="2400" err="1">
                <a:latin typeface="Tahoma" panose="020B0604030504040204" pitchFamily="34" charset="0"/>
              </a:rPr>
              <a:t>Các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duyên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hải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miền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Trung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9" grpId="0"/>
      <p:bldP spid="119819" grpId="1"/>
      <p:bldP spid="119820" grpId="0"/>
      <p:bldP spid="119820" grpId="1"/>
      <p:bldP spid="119821" grpId="0"/>
      <p:bldP spid="119822" grpId="0"/>
      <p:bldP spid="119823" grpId="0"/>
      <p:bldP spid="1198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8" name="Picture 22547" descr="trangphuc_dantoc_th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6482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9" name="Text Box 22548"/>
          <p:cNvSpPr txBox="1"/>
          <p:nvPr/>
        </p:nvSpPr>
        <p:spPr>
          <a:xfrm>
            <a:off x="2819400" y="49530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Thái</a:t>
            </a:r>
            <a:endParaRPr sz="24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8675" descr="aodaibacb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2314575"/>
            <a:ext cx="2894012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28677" descr="cham nam b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28678" descr="ỏtang phuc kho 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075" y="14288"/>
            <a:ext cx="2898775" cy="2170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28679" descr="trangphuc_dantoc bâ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775" y="57150"/>
            <a:ext cx="3228975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28680" descr="trangphuc_dantoc d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24400"/>
            <a:ext cx="25114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28681" descr="trangphuc_dantoc_gia-r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727575"/>
            <a:ext cx="2892425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28682" descr="trangphuc_dantoc_mô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754563"/>
            <a:ext cx="3236913" cy="210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28683" descr="trangphuc_dantoc_tà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525" y="2351088"/>
            <a:ext cx="3214688" cy="230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6" name="Text Box 28685"/>
          <p:cNvSpPr txBox="1"/>
          <p:nvPr/>
        </p:nvSpPr>
        <p:spPr>
          <a:xfrm>
            <a:off x="762000" y="1905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CHĂM</a:t>
            </a:r>
          </a:p>
        </p:txBody>
      </p:sp>
      <p:sp>
        <p:nvSpPr>
          <p:cNvPr id="28687" name="Text Box 28686"/>
          <p:cNvSpPr txBox="1"/>
          <p:nvPr/>
        </p:nvSpPr>
        <p:spPr>
          <a:xfrm>
            <a:off x="2667000" y="18288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KHƠME</a:t>
            </a:r>
          </a:p>
        </p:txBody>
      </p:sp>
      <p:sp>
        <p:nvSpPr>
          <p:cNvPr id="28688" name="Text Box 28687"/>
          <p:cNvSpPr txBox="1"/>
          <p:nvPr/>
        </p:nvSpPr>
        <p:spPr>
          <a:xfrm>
            <a:off x="2667000" y="4267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KINH</a:t>
            </a:r>
          </a:p>
        </p:txBody>
      </p:sp>
      <p:sp>
        <p:nvSpPr>
          <p:cNvPr id="28689" name="Text Box 28688"/>
          <p:cNvSpPr txBox="1"/>
          <p:nvPr/>
        </p:nvSpPr>
        <p:spPr>
          <a:xfrm>
            <a:off x="5715000" y="4267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TÀY</a:t>
            </a:r>
          </a:p>
        </p:txBody>
      </p:sp>
      <p:sp>
        <p:nvSpPr>
          <p:cNvPr id="28690" name="Text Box 28689"/>
          <p:cNvSpPr txBox="1"/>
          <p:nvPr/>
        </p:nvSpPr>
        <p:spPr>
          <a:xfrm>
            <a:off x="57150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MÔNG</a:t>
            </a:r>
          </a:p>
        </p:txBody>
      </p:sp>
      <p:sp>
        <p:nvSpPr>
          <p:cNvPr id="28691" name="Text Box 28690"/>
          <p:cNvSpPr txBox="1"/>
          <p:nvPr/>
        </p:nvSpPr>
        <p:spPr>
          <a:xfrm>
            <a:off x="41148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GIA-RAI</a:t>
            </a:r>
          </a:p>
        </p:txBody>
      </p:sp>
      <p:sp>
        <p:nvSpPr>
          <p:cNvPr id="28692" name="Text Box 28691"/>
          <p:cNvSpPr txBox="1"/>
          <p:nvPr/>
        </p:nvSpPr>
        <p:spPr>
          <a:xfrm>
            <a:off x="914400" y="6491288"/>
            <a:ext cx="1371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DAO</a:t>
            </a:r>
          </a:p>
        </p:txBody>
      </p:sp>
      <p:sp>
        <p:nvSpPr>
          <p:cNvPr id="28694" name="Text Box 28693"/>
          <p:cNvSpPr txBox="1"/>
          <p:nvPr/>
        </p:nvSpPr>
        <p:spPr>
          <a:xfrm>
            <a:off x="6400800" y="17526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Verdana" panose="020B0604030504040204" pitchFamily="34" charset="0"/>
              </a:rPr>
              <a:t>BA-NA</a:t>
            </a:r>
          </a:p>
        </p:txBody>
      </p:sp>
      <p:pic>
        <p:nvPicPr>
          <p:cNvPr id="28695" name="Picture 28694" descr="trangphuced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286000"/>
            <a:ext cx="2520950" cy="234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6" name="Text Box 28695"/>
          <p:cNvSpPr txBox="1"/>
          <p:nvPr/>
        </p:nvSpPr>
        <p:spPr>
          <a:xfrm>
            <a:off x="381000" y="4191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Verdana" panose="020B0604030504040204" pitchFamily="34" charset="0"/>
              </a:rPr>
              <a:t>Ê-ĐÊ</a:t>
            </a:r>
            <a:endParaRPr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9699" descr="trang phuc 54 dan t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29700"/>
          <p:cNvSpPr txBox="1"/>
          <p:nvPr/>
        </p:nvSpPr>
        <p:spPr>
          <a:xfrm>
            <a:off x="0" y="5318125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Mỗi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có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nét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văn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hóa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riêng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,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đặc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thù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.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Nhìn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người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nữ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qua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trang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họ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đang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mặc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có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thể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nhận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thấy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họ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thuộc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nào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. </a:t>
            </a:r>
          </a:p>
        </p:txBody>
      </p:sp>
      <p:sp>
        <p:nvSpPr>
          <p:cNvPr id="29702" name="Text Box 29701"/>
          <p:cNvSpPr txBox="1"/>
          <p:nvPr/>
        </p:nvSpPr>
        <p:spPr>
          <a:xfrm>
            <a:off x="-76200" y="5911850"/>
            <a:ext cx="922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latin typeface="Verdana" panose="020B0604030504040204" pitchFamily="34" charset="0"/>
              </a:rPr>
              <a:t>Trang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phục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không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chỉ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là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nét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văn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hóa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đẹp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mà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còn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nói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lên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đặc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thù</a:t>
            </a:r>
            <a:r>
              <a:rPr b="1">
                <a:latin typeface="Verdana" panose="020B0604030504040204" pitchFamily="34" charset="0"/>
              </a:rPr>
              <a:t>, </a:t>
            </a:r>
            <a:r>
              <a:rPr b="1" err="1">
                <a:latin typeface="Verdana" panose="020B0604030504040204" pitchFamily="34" charset="0"/>
              </a:rPr>
              <a:t>cách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sống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của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người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dân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tộc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đó</a:t>
            </a:r>
            <a:r>
              <a:rPr b="1">
                <a:latin typeface="Verdana" panose="020B0604030504040204" pitchFamily="34" charset="0"/>
              </a:rPr>
              <a:t>...</a:t>
            </a:r>
            <a:r>
              <a:rPr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9703" name="Text Box 29702"/>
          <p:cNvSpPr txBox="1"/>
          <p:nvPr/>
        </p:nvSpPr>
        <p:spPr>
          <a:xfrm>
            <a:off x="2286000" y="0"/>
            <a:ext cx="495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Trang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phục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54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b="1" err="1">
                <a:solidFill>
                  <a:srgbClr val="FFFF66"/>
                </a:solidFill>
                <a:latin typeface="Verdana" panose="020B0604030504040204" pitchFamily="34" charset="0"/>
              </a:rPr>
              <a:t>Việt</a:t>
            </a:r>
            <a:r>
              <a:rPr b="1">
                <a:solidFill>
                  <a:srgbClr val="FFFF66"/>
                </a:solidFill>
                <a:latin typeface="Verdana" panose="020B0604030504040204" pitchFamily="34" charset="0"/>
              </a:rPr>
              <a:t> Nam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267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02404" name="Picture 4" descr="Frames PPT 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Picture5"/>
          <p:cNvPicPr>
            <a:picLocks noChangeAspect="1"/>
          </p:cNvPicPr>
          <p:nvPr/>
        </p:nvPicPr>
        <p:blipFill>
          <a:blip r:embed="rId5"/>
          <a:srcRect l="2753" r="1834" b="8554"/>
          <a:stretch>
            <a:fillRect/>
          </a:stretch>
        </p:blipFill>
        <p:spPr>
          <a:xfrm>
            <a:off x="685800" y="1371600"/>
            <a:ext cx="79248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7"/>
          <p:cNvSpPr>
            <a:spLocks noGrp="1"/>
          </p:cNvSpPr>
          <p:nvPr>
            <p:ph idx="1"/>
          </p:nvPr>
        </p:nvSpPr>
        <p:spPr>
          <a:xfrm>
            <a:off x="3048000" y="1974850"/>
            <a:ext cx="4460875" cy="3282950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Clr>
                <a:schemeClr val="hlink"/>
              </a:buClr>
              <a:buSzPct val="60000"/>
              <a:buFontTx/>
              <a:buNone/>
            </a:pPr>
            <a:r>
              <a:rPr sz="24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gian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mỗi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10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giây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đúng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tiếp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nếu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trả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sai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bị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ra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thúc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4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nào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còn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với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sẽ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người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thắng</a:t>
            </a:r>
            <a:r>
              <a:rPr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cuộc</a:t>
            </a:r>
            <a:endParaRPr sz="2400" b="1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272" name="Picture 8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153025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1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2292" name="Picture 4" descr="Frames PPT 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AutoShape 5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6262" name="AutoShape 6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63" name="AutoShape 7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6264" name="AutoShape 8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6265" name="AutoShape 9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6266" name="AutoShape 10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6267" name="AutoShape 11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6268" name="AutoShape 12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6269" name="AutoShape 13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6270" name="AutoShape 14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6271" name="AutoShape 15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12304" name="Picture 1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17" descr="Pictur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47800"/>
            <a:ext cx="83058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74" name="Text Box 18"/>
          <p:cNvSpPr txBox="1"/>
          <p:nvPr/>
        </p:nvSpPr>
        <p:spPr>
          <a:xfrm>
            <a:off x="2590800" y="2209800"/>
            <a:ext cx="5562600" cy="2928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1" i="1">
                <a:latin typeface="Arial" panose="020B060402020202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Dãy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núi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Hoàng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Liên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Sơn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dãy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0000FF"/>
                </a:solidFill>
                <a:latin typeface="Tahoma" panose="020B0604030504040204" pitchFamily="34" charset="0"/>
              </a:rPr>
              <a:t>núi</a:t>
            </a:r>
            <a:r>
              <a:rPr sz="2000" b="1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endParaRPr sz="2000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AutoNum type="alphaUcPeriod"/>
            </a:pPr>
            <a:r>
              <a:rPr sz="2000" b="1" i="1" err="1">
                <a:solidFill>
                  <a:srgbClr val="FF00FF"/>
                </a:solidFill>
                <a:latin typeface="Arial" panose="020B0604020202020204" pitchFamily="34" charset="0"/>
              </a:rPr>
              <a:t>Cao</a:t>
            </a: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Arial" panose="020B0604020202020204" pitchFamily="34" charset="0"/>
              </a:rPr>
              <a:t>nh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tròn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thoải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  <a:endParaRPr sz="2000" b="1" i="1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B.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tròn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000" b="1" i="1">
                <a:solidFill>
                  <a:srgbClr val="FF00FF"/>
                </a:solidFill>
                <a:latin typeface="Arial" panose="020B0604020202020204" pitchFamily="34" charset="0"/>
              </a:rPr>
              <a:t>C.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thứ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hai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D.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dốc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b="1" i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12307" name="Text Box 19"/>
          <p:cNvSpPr txBox="1"/>
          <p:nvPr/>
        </p:nvSpPr>
        <p:spPr>
          <a:xfrm>
            <a:off x="3048000" y="5029200"/>
            <a:ext cx="365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32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6277" name="Rectangle 21"/>
          <p:cNvSpPr/>
          <p:nvPr/>
        </p:nvSpPr>
        <p:spPr>
          <a:xfrm>
            <a:off x="2590800" y="4084638"/>
            <a:ext cx="555466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D.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nhất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nước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ta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đỉnh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nhọn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sườn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   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dốc</a:t>
            </a:r>
            <a:endParaRPr b="1" i="1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pic>
        <p:nvPicPr>
          <p:cNvPr id="12310" name="Picture 12309" descr="a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407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96271" grpId="0" animBg="1"/>
      <p:bldP spid="96274" grpId="0" build="allAtOnce"/>
      <p:bldP spid="962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5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3316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52600"/>
            <a:ext cx="77724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7" name="Text Box 7"/>
          <p:cNvSpPr txBox="1"/>
          <p:nvPr/>
        </p:nvSpPr>
        <p:spPr>
          <a:xfrm>
            <a:off x="2362200" y="2362200"/>
            <a:ext cx="426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i="1">
                <a:solidFill>
                  <a:srgbClr val="0033CC"/>
                </a:solidFill>
                <a:latin typeface="Arial" panose="020B0604020202020204" pitchFamily="34" charset="0"/>
              </a:rPr>
              <a:t>  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Tây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Nguyên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là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xứ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sở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0033CC"/>
                </a:solidFill>
                <a:latin typeface="Tahoma" panose="020B0604030504040204" pitchFamily="34" charset="0"/>
              </a:rPr>
              <a:t>của</a:t>
            </a:r>
            <a:r>
              <a:rPr sz="2000" b="1" i="1">
                <a:solidFill>
                  <a:srgbClr val="0033CC"/>
                </a:solidFill>
                <a:latin typeface="Tahoma" panose="020B0604030504040204" pitchFamily="34" charset="0"/>
              </a:rPr>
              <a:t> :</a:t>
            </a:r>
          </a:p>
        </p:txBody>
      </p:sp>
      <p:sp>
        <p:nvSpPr>
          <p:cNvPr id="97289" name="AutoShape 9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7290" name="AutoShape 10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7291" name="AutoShape 11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7292" name="AutoShape 12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7293" name="AutoShape 13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7294" name="AutoShape 14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7295" name="AutoShape 15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7296" name="AutoShape 16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7297" name="AutoShape 17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7298" name="AutoShape 18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7299" name="AutoShape 19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7300" name="Rectangle 20"/>
          <p:cNvSpPr/>
          <p:nvPr/>
        </p:nvSpPr>
        <p:spPr>
          <a:xfrm>
            <a:off x="2514600" y="2971800"/>
            <a:ext cx="4953000" cy="183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độ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sàn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sàn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  <a:endParaRPr sz="2000" b="1" i="1">
              <a:solidFill>
                <a:srgbClr val="FF00FF"/>
              </a:solidFill>
              <a:latin typeface="Tahoma" panose="020B0604030504040204" pitchFamily="34" charset="0"/>
            </a:endParaRPr>
          </a:p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xếp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tầng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thấp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khác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có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nhiều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núi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cao,khe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FF00FF"/>
                </a:solidFill>
                <a:latin typeface="Tahoma" panose="020B0604030504040204" pitchFamily="34" charset="0"/>
              </a:rPr>
              <a:t>sâu</a:t>
            </a:r>
            <a:r>
              <a:rPr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7302" name="Rectangle 22"/>
          <p:cNvSpPr/>
          <p:nvPr/>
        </p:nvSpPr>
        <p:spPr>
          <a:xfrm>
            <a:off x="2514600" y="3581400"/>
            <a:ext cx="4956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B.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Các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nguyên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xếp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tầng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cao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,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thấp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   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khác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r>
              <a:rPr b="1" i="1" err="1">
                <a:solidFill>
                  <a:srgbClr val="0033CC"/>
                </a:solidFill>
                <a:latin typeface="Tahoma" panose="020B0604030504040204" pitchFamily="34" charset="0"/>
              </a:rPr>
              <a:t>nhau</a:t>
            </a:r>
            <a:r>
              <a:rPr b="1" i="1">
                <a:solidFill>
                  <a:srgbClr val="0033CC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9728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97289" grpId="0" animBg="1"/>
      <p:bldP spid="97290" grpId="0" animBg="1"/>
      <p:bldP spid="97291" grpId="0" animBg="1"/>
      <p:bldP spid="97292" grpId="0" animBg="1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299" grpId="0" animBg="1"/>
      <p:bldP spid="97300" grpId="0"/>
      <p:bldP spid="97300" grpId="1"/>
      <p:bldP spid="973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4340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752600"/>
            <a:ext cx="78486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3" name="Text Box 7"/>
          <p:cNvSpPr txBox="1"/>
          <p:nvPr/>
        </p:nvSpPr>
        <p:spPr>
          <a:xfrm>
            <a:off x="2438400" y="25146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i="1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Đồng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bằng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lớn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nước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ta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01384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1385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1386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1387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1388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1389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1390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1391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01392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01393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01394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1395" name="Rectangle 19"/>
          <p:cNvSpPr/>
          <p:nvPr/>
        </p:nvSpPr>
        <p:spPr>
          <a:xfrm>
            <a:off x="2895600" y="3200400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 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Bắc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1399" name="Rectangle 23"/>
          <p:cNvSpPr/>
          <p:nvPr/>
        </p:nvSpPr>
        <p:spPr>
          <a:xfrm>
            <a:off x="2897188" y="3630613"/>
            <a:ext cx="30495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Nam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1400" name="Rectangle 24"/>
          <p:cNvSpPr/>
          <p:nvPr/>
        </p:nvSpPr>
        <p:spPr>
          <a:xfrm>
            <a:off x="2895600" y="4038600"/>
            <a:ext cx="457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duyên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hải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miền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Trung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0138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/>
      <p:bldP spid="101395" grpId="1"/>
      <p:bldP spid="101399" grpId="0"/>
      <p:bldP spid="101400" grpId="0"/>
      <p:bldP spid="1014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3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5364" name="Picture 4" descr="Frames PPT 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Bellc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752600"/>
            <a:ext cx="80010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5" name="Text Box 7"/>
          <p:cNvSpPr txBox="1"/>
          <p:nvPr/>
        </p:nvSpPr>
        <p:spPr>
          <a:xfrm>
            <a:off x="2819400" y="2438400"/>
            <a:ext cx="4267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sz="2400" b="1" i="1" err="1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ơi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có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nhiều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mặn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,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đất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phèn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nhất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sz="2400" b="1" i="1" err="1">
                <a:solidFill>
                  <a:srgbClr val="0000FF"/>
                </a:solidFill>
                <a:latin typeface="Tahoma" panose="020B0604030504040204" pitchFamily="34" charset="0"/>
              </a:rPr>
              <a:t>là</a:t>
            </a:r>
            <a:r>
              <a:rPr sz="2400" b="1" i="1">
                <a:solidFill>
                  <a:srgbClr val="0000FF"/>
                </a:solidFill>
                <a:latin typeface="Tahoma" panose="020B0604030504040204" pitchFamily="34" charset="0"/>
              </a:rPr>
              <a:t> :</a:t>
            </a:r>
            <a:r>
              <a:rPr sz="2400" b="1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9336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9337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9338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9339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9340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9341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9342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9343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9344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9345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9346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9349" name="Rectangle 21"/>
          <p:cNvSpPr/>
          <p:nvPr/>
        </p:nvSpPr>
        <p:spPr>
          <a:xfrm>
            <a:off x="2895600" y="3489325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A 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Bắc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9350" name="Rectangle 22"/>
          <p:cNvSpPr/>
          <p:nvPr/>
        </p:nvSpPr>
        <p:spPr>
          <a:xfrm>
            <a:off x="2897188" y="3919538"/>
            <a:ext cx="30495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B.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Nam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Bộ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99351" name="Rectangle 23"/>
          <p:cNvSpPr/>
          <p:nvPr/>
        </p:nvSpPr>
        <p:spPr>
          <a:xfrm>
            <a:off x="2895600" y="4327525"/>
            <a:ext cx="457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C.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Các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đồng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bằng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duyên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hải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miền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sz="2000" b="1" i="1" err="1">
                <a:solidFill>
                  <a:srgbClr val="FF00FF"/>
                </a:solidFill>
                <a:latin typeface="Tahoma" panose="020B0604030504040204" pitchFamily="34" charset="0"/>
              </a:rPr>
              <a:t>Trung</a:t>
            </a:r>
            <a:r>
              <a:rPr sz="2000" b="1" i="1">
                <a:solidFill>
                  <a:srgbClr val="FF00FF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993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  <p:bldP spid="99344" grpId="0" animBg="1"/>
      <p:bldP spid="99345" grpId="0" animBg="1"/>
      <p:bldP spid="99346" grpId="0" animBg="1"/>
      <p:bldP spid="99349" grpId="0"/>
      <p:bldP spid="99349" grpId="1"/>
      <p:bldP spid="99350" grpId="0"/>
      <p:bldP spid="99351" grpId="0"/>
      <p:bldP spid="9935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7" name="WordArt 3"/>
          <p:cNvSpPr>
            <a:spLocks noTextEdit="1"/>
          </p:cNvSpPr>
          <p:nvPr/>
        </p:nvSpPr>
        <p:spPr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40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 </a:t>
            </a:r>
          </a:p>
        </p:txBody>
      </p:sp>
      <p:pic>
        <p:nvPicPr>
          <p:cNvPr id="16388" name="Picture 4" descr="Frames PPT 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160020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52600"/>
            <a:ext cx="8001000" cy="472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7"/>
          <p:cNvSpPr txBox="1"/>
          <p:nvPr/>
        </p:nvSpPr>
        <p:spPr>
          <a:xfrm>
            <a:off x="2819400" y="2984500"/>
            <a:ext cx="42672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sz="3600" b="1">
                <a:solidFill>
                  <a:srgbClr val="0000FF"/>
                </a:solidFill>
                <a:latin typeface="Arial" panose="020B0604020202020204" pitchFamily="34" charset="0"/>
              </a:rPr>
              <a:t>CHÚC MỪNG CÁC BẠN ĐÃ THẮNG CUỘC !</a:t>
            </a:r>
          </a:p>
        </p:txBody>
      </p:sp>
      <p:sp>
        <p:nvSpPr>
          <p:cNvPr id="16392" name="AutoShape 8"/>
          <p:cNvSpPr/>
          <p:nvPr/>
        </p:nvSpPr>
        <p:spPr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6393" name="AutoShape 9"/>
          <p:cNvSpPr/>
          <p:nvPr/>
        </p:nvSpPr>
        <p:spPr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394" name="AutoShape 10"/>
          <p:cNvSpPr/>
          <p:nvPr/>
        </p:nvSpPr>
        <p:spPr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5" name="AutoShape 11"/>
          <p:cNvSpPr/>
          <p:nvPr/>
        </p:nvSpPr>
        <p:spPr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396" name="AutoShape 12"/>
          <p:cNvSpPr/>
          <p:nvPr/>
        </p:nvSpPr>
        <p:spPr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397" name="AutoShape 13"/>
          <p:cNvSpPr/>
          <p:nvPr/>
        </p:nvSpPr>
        <p:spPr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398" name="AutoShape 14"/>
          <p:cNvSpPr/>
          <p:nvPr/>
        </p:nvSpPr>
        <p:spPr>
          <a:xfrm>
            <a:off x="7618413" y="3190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399" name="AutoShape 15"/>
          <p:cNvSpPr/>
          <p:nvPr/>
        </p:nvSpPr>
        <p:spPr>
          <a:xfrm>
            <a:off x="7591425" y="3111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6400" name="AutoShape 16"/>
          <p:cNvSpPr/>
          <p:nvPr/>
        </p:nvSpPr>
        <p:spPr>
          <a:xfrm>
            <a:off x="7599363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6401" name="AutoShape 17"/>
          <p:cNvSpPr/>
          <p:nvPr/>
        </p:nvSpPr>
        <p:spPr>
          <a:xfrm>
            <a:off x="7620000" y="3222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402" name="AutoShape 18"/>
          <p:cNvSpPr/>
          <p:nvPr/>
        </p:nvSpPr>
        <p:spPr>
          <a:xfrm>
            <a:off x="7607300" y="328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16403" name="Picture 22" descr="dozen_red_roses_expand_vase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191000"/>
            <a:ext cx="14478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/>
          <p:nvPr/>
        </p:nvSpPr>
        <p:spPr>
          <a:xfrm>
            <a:off x="1524000" y="700088"/>
            <a:ext cx="6248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17412" name="Text Box 13"/>
          <p:cNvSpPr txBox="1"/>
          <p:nvPr/>
        </p:nvSpPr>
        <p:spPr>
          <a:xfrm>
            <a:off x="1676400" y="3048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latin typeface="Tahoma" panose="020B0604030504040204" pitchFamily="34" charset="0"/>
              </a:rPr>
              <a:t>ĐỊA LÍ</a:t>
            </a:r>
          </a:p>
        </p:txBody>
      </p:sp>
      <p:graphicFrame>
        <p:nvGraphicFramePr>
          <p:cNvPr id="80964" name="Group 68"/>
          <p:cNvGraphicFramePr>
            <a:graphicFrameLocks noGrp="1"/>
          </p:cNvGraphicFramePr>
          <p:nvPr>
            <p:ph idx="1"/>
          </p:nvPr>
        </p:nvGraphicFramePr>
        <p:xfrm>
          <a:off x="304800" y="1228725"/>
          <a:ext cx="8610600" cy="5252403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1.Tây Nguyên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2. Đồng bằng Bắc Bộ.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3.Đồng bằng Nam Bộ.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4.Các đồng bằng duyên hải miền Trung.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5.Hoàng Liên Sơn.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6.Trung du Bắc Bộ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a)Sản xuất nhiều lúa gạo, trái cây, thuỷ sản nhất cả nước.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b)Nhiều đất đỏ ba dan, trồng nhiều cà phê nhất nước ta.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c)Vựa lúa lớn thứ hai, trồng nhiều rau xứ lạnh.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d)Nghề đánh bắt hải sản, làm muối phát triển.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đ)Trồng rừng để phủ xanh đất trống , đồi trọc ; có nhiều chè nổi tiếng ở nước ta.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e)Trồng lúa nước trên ruộng bậc thang, cung cấp quặng a-pa-tít để làm phân bón.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65" name="Line 69"/>
          <p:cNvSpPr/>
          <p:nvPr/>
        </p:nvSpPr>
        <p:spPr>
          <a:xfrm flipV="1">
            <a:off x="3124200" y="2209800"/>
            <a:ext cx="533400" cy="11430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6" name="Line 70"/>
          <p:cNvSpPr/>
          <p:nvPr/>
        </p:nvSpPr>
        <p:spPr>
          <a:xfrm>
            <a:off x="3200400" y="2819400"/>
            <a:ext cx="533400" cy="4572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7" name="Line 71"/>
          <p:cNvSpPr/>
          <p:nvPr/>
        </p:nvSpPr>
        <p:spPr>
          <a:xfrm flipV="1">
            <a:off x="3352800" y="4114800"/>
            <a:ext cx="457200" cy="2286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8" name="Line 72"/>
          <p:cNvSpPr/>
          <p:nvPr/>
        </p:nvSpPr>
        <p:spPr>
          <a:xfrm>
            <a:off x="2667000" y="1981200"/>
            <a:ext cx="990600" cy="7620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69" name="Line 73"/>
          <p:cNvSpPr/>
          <p:nvPr/>
        </p:nvSpPr>
        <p:spPr>
          <a:xfrm>
            <a:off x="2819400" y="4953000"/>
            <a:ext cx="762000" cy="6858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70" name="Line 74"/>
          <p:cNvSpPr/>
          <p:nvPr/>
        </p:nvSpPr>
        <p:spPr>
          <a:xfrm flipV="1">
            <a:off x="2819400" y="4800600"/>
            <a:ext cx="838200" cy="762000"/>
          </a:xfrm>
          <a:prstGeom prst="line">
            <a:avLst/>
          </a:prstGeom>
          <a:ln w="76200" cap="flat" cmpd="sng">
            <a:solidFill>
              <a:srgbClr val="FFFF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30" name="Text Box 75"/>
          <p:cNvSpPr txBox="1"/>
          <p:nvPr/>
        </p:nvSpPr>
        <p:spPr>
          <a:xfrm>
            <a:off x="1676400" y="7620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B6156-6CDF-0802-2000-999EAADBC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4166"/>
          <a:stretch/>
        </p:blipFill>
        <p:spPr>
          <a:xfrm>
            <a:off x="1143000" y="857250"/>
            <a:ext cx="6705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0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553" descr="jdkbd1240234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648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23554" descr="BB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23555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958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23556"/>
          <p:cNvSpPr txBox="1"/>
          <p:nvPr/>
        </p:nvSpPr>
        <p:spPr>
          <a:xfrm>
            <a:off x="2133600" y="2819400"/>
            <a:ext cx="487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 dầu khí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 Box 23557"/>
          <p:cNvSpPr txBox="1"/>
          <p:nvPr/>
        </p:nvSpPr>
        <p:spPr>
          <a:xfrm>
            <a:off x="2057400" y="6216650"/>
            <a:ext cx="5334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 cát trắng</a:t>
            </a:r>
            <a:endParaRPr sz="3600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pic>
        <p:nvPicPr>
          <p:cNvPr id="23559" name="Picture 23558" descr="dongmuoi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5200"/>
            <a:ext cx="45720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577" descr="ca ngừ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3810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4578" descr="kthacthuys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3810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24579" descr="Nghien cuu ca n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14400"/>
            <a:ext cx="38862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s 24580"/>
          <p:cNvSpPr/>
          <p:nvPr/>
        </p:nvSpPr>
        <p:spPr>
          <a:xfrm>
            <a:off x="1295400" y="228600"/>
            <a:ext cx="6629400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</a:lstStyle>
          <a:p>
            <a:pPr lvl="0"/>
            <a:r>
              <a:rPr sz="4000" b="1" err="1">
                <a:solidFill>
                  <a:srgbClr val="FFFF66"/>
                </a:solidFill>
                <a:latin typeface="Times New Roman" panose="02020603050405020304" pitchFamily="18" charset="0"/>
              </a:rPr>
              <a:t>Khai</a:t>
            </a:r>
            <a:r>
              <a:rPr sz="40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thác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thủy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hải</a:t>
            </a:r>
            <a:r>
              <a:rPr sz="4000" b="1">
                <a:solidFill>
                  <a:srgbClr val="FFFF66"/>
                </a:solidFill>
              </a:rPr>
              <a:t> </a:t>
            </a:r>
            <a:r>
              <a:rPr sz="4000" b="1" err="1">
                <a:solidFill>
                  <a:srgbClr val="FFFF66"/>
                </a:solidFill>
              </a:rPr>
              <a:t>sản</a:t>
            </a:r>
            <a:endParaRPr sz="4000" b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625" descr="ca-Thu-15k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3" y="152400"/>
            <a:ext cx="2197100" cy="3109913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7" name="Picture 26626" descr="TOM H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3992563" cy="28273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8" name="Picture 26627" descr="Tom S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63" y="3429000"/>
            <a:ext cx="4267200" cy="282892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9" name="Picture 26628" descr="tomhu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6200"/>
            <a:ext cx="2400300" cy="31940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0" name="Text Box 26629"/>
          <p:cNvSpPr txBox="1"/>
          <p:nvPr/>
        </p:nvSpPr>
        <p:spPr>
          <a:xfrm>
            <a:off x="457200" y="283368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Hùm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31" name="Text Box 26630"/>
          <p:cNvSpPr txBox="1"/>
          <p:nvPr/>
        </p:nvSpPr>
        <p:spPr>
          <a:xfrm>
            <a:off x="3338513" y="2833688"/>
            <a:ext cx="18430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Cá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Thu</a:t>
            </a:r>
          </a:p>
        </p:txBody>
      </p:sp>
      <p:sp>
        <p:nvSpPr>
          <p:cNvPr id="26632" name="Text Box 26631"/>
          <p:cNvSpPr txBox="1"/>
          <p:nvPr/>
        </p:nvSpPr>
        <p:spPr>
          <a:xfrm>
            <a:off x="1219200" y="626268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He</a:t>
            </a:r>
          </a:p>
        </p:txBody>
      </p:sp>
      <p:sp>
        <p:nvSpPr>
          <p:cNvPr id="26633" name="Text Box 26632"/>
          <p:cNvSpPr txBox="1"/>
          <p:nvPr/>
        </p:nvSpPr>
        <p:spPr>
          <a:xfrm>
            <a:off x="5867400" y="6219825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Tôm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FF"/>
                </a:solidFill>
                <a:latin typeface="Arial" panose="020B0604020202020204" pitchFamily="34" charset="0"/>
              </a:rPr>
              <a:t>Sú</a:t>
            </a:r>
            <a:endParaRPr sz="2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634" name="Picture 26633"/>
          <p:cNvPicPr>
            <a:picLocks noChangeAspect="1"/>
          </p:cNvPicPr>
          <p:nvPr/>
        </p:nvPicPr>
        <p:blipFill>
          <a:blip r:embed="rId6"/>
          <a:srcRect b="-116"/>
          <a:stretch>
            <a:fillRect/>
          </a:stretch>
        </p:blipFill>
        <p:spPr>
          <a:xfrm>
            <a:off x="5410200" y="149225"/>
            <a:ext cx="3505200" cy="31432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5" name="Text Box 26634"/>
          <p:cNvSpPr txBox="1"/>
          <p:nvPr/>
        </p:nvSpPr>
        <p:spPr>
          <a:xfrm>
            <a:off x="6934200" y="28194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sz="2800" b="1" err="1">
                <a:solidFill>
                  <a:srgbClr val="FFFF00"/>
                </a:solidFill>
                <a:latin typeface="Arial" panose="020B0604020202020204" pitchFamily="34" charset="0"/>
              </a:rPr>
              <a:t>Ngọc</a:t>
            </a:r>
            <a:r>
              <a:rPr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sz="2800" b="1" err="1">
                <a:solidFill>
                  <a:srgbClr val="FFFF00"/>
                </a:solidFill>
                <a:latin typeface="Arial" panose="020B0604020202020204" pitchFamily="34" charset="0"/>
              </a:rPr>
              <a:t>trai</a:t>
            </a:r>
            <a:endParaRPr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Text Box 5"/>
          <p:cNvSpPr txBox="1"/>
          <p:nvPr/>
        </p:nvSpPr>
        <p:spPr>
          <a:xfrm>
            <a:off x="533400" y="2133600"/>
            <a:ext cx="7772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Bài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3: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Hãy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kể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tên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00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FF00"/>
                </a:solidFill>
                <a:latin typeface="Tahoma" panose="020B0604030504040204" pitchFamily="34" charset="0"/>
              </a:rPr>
              <a:t> ở :</a:t>
            </a:r>
          </a:p>
        </p:txBody>
      </p:sp>
      <p:sp>
        <p:nvSpPr>
          <p:cNvPr id="5124" name="Text Box 6"/>
          <p:cNvSpPr txBox="1"/>
          <p:nvPr/>
        </p:nvSpPr>
        <p:spPr>
          <a:xfrm>
            <a:off x="1828800" y="1219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ĐỊA LÍ</a:t>
            </a:r>
          </a:p>
        </p:txBody>
      </p:sp>
      <p:sp>
        <p:nvSpPr>
          <p:cNvPr id="104455" name="Text Box 7"/>
          <p:cNvSpPr txBox="1"/>
          <p:nvPr/>
        </p:nvSpPr>
        <p:spPr>
          <a:xfrm>
            <a:off x="1676400" y="2743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a) </a:t>
            </a:r>
            <a:r>
              <a:rPr sz="2400" err="1">
                <a:latin typeface="Tahoma" panose="020B0604030504040204" pitchFamily="34" charset="0"/>
              </a:rPr>
              <a:t>Dãy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núi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Hoàng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Liên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Sơn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6" name="Text Box 8"/>
          <p:cNvSpPr txBox="1"/>
          <p:nvPr/>
        </p:nvSpPr>
        <p:spPr>
          <a:xfrm>
            <a:off x="1676400" y="33528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b) </a:t>
            </a:r>
            <a:r>
              <a:rPr sz="2400" err="1">
                <a:latin typeface="Tahoma" panose="020B0604030504040204" pitchFamily="34" charset="0"/>
              </a:rPr>
              <a:t>Tây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Nguyên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7" name="Text Box 9"/>
          <p:cNvSpPr txBox="1"/>
          <p:nvPr/>
        </p:nvSpPr>
        <p:spPr>
          <a:xfrm>
            <a:off x="1676400" y="39624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c)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Bắc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4458" name="Text Box 10"/>
          <p:cNvSpPr txBox="1"/>
          <p:nvPr/>
        </p:nvSpPr>
        <p:spPr>
          <a:xfrm>
            <a:off x="1676400" y="45720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d)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Nam </a:t>
            </a:r>
            <a:r>
              <a:rPr sz="2400" err="1">
                <a:latin typeface="Tahoma" panose="020B0604030504040204" pitchFamily="34" charset="0"/>
              </a:rPr>
              <a:t>Bộ</a:t>
            </a:r>
            <a:r>
              <a:rPr sz="2400"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104459" name="Text Box 11"/>
          <p:cNvSpPr txBox="1"/>
          <p:nvPr/>
        </p:nvSpPr>
        <p:spPr>
          <a:xfrm>
            <a:off x="1600200" y="5181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latin typeface="Tahoma" panose="020B0604030504040204" pitchFamily="34" charset="0"/>
              </a:rPr>
              <a:t>đ) </a:t>
            </a:r>
            <a:r>
              <a:rPr sz="2400" err="1">
                <a:latin typeface="Tahoma" panose="020B0604030504040204" pitchFamily="34" charset="0"/>
              </a:rPr>
              <a:t>Các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đồng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bằng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duyên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hải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miền</a:t>
            </a:r>
            <a:r>
              <a:rPr sz="2400">
                <a:latin typeface="Tahoma" panose="020B0604030504040204" pitchFamily="34" charset="0"/>
              </a:rPr>
              <a:t> </a:t>
            </a:r>
            <a:r>
              <a:rPr sz="2400" err="1">
                <a:latin typeface="Tahoma" panose="020B0604030504040204" pitchFamily="34" charset="0"/>
              </a:rPr>
              <a:t>Trung</a:t>
            </a:r>
            <a:r>
              <a:rPr sz="240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130" name="Text Box 13"/>
          <p:cNvSpPr txBox="1"/>
          <p:nvPr/>
        </p:nvSpPr>
        <p:spPr>
          <a:xfrm>
            <a:off x="1828800" y="16764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>
                <a:solidFill>
                  <a:srgbClr val="FFFF66"/>
                </a:solidFill>
                <a:latin typeface="Tahoma" panose="020B0604030504040204" pitchFamily="34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5" grpId="0"/>
      <p:bldP spid="104456" grpId="0"/>
      <p:bldP spid="104457" grpId="0"/>
      <p:bldP spid="104458" grpId="0"/>
      <p:bldP spid="104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/>
          <p:nvPr/>
        </p:nvSpPr>
        <p:spPr>
          <a:xfrm>
            <a:off x="2286000" y="2819400"/>
            <a:ext cx="42672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</a:t>
            </a:r>
            <a:r>
              <a:rPr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dãy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núi</a:t>
            </a:r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Hoàng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Liên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Sơn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4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Line 3"/>
          <p:cNvSpPr/>
          <p:nvPr/>
        </p:nvSpPr>
        <p:spPr>
          <a:xfrm flipH="1">
            <a:off x="6553200" y="4267200"/>
            <a:ext cx="6096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8" name="Line 4"/>
          <p:cNvSpPr/>
          <p:nvPr/>
        </p:nvSpPr>
        <p:spPr>
          <a:xfrm>
            <a:off x="4343400" y="2209800"/>
            <a:ext cx="0" cy="609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9" name="Line 5"/>
          <p:cNvSpPr/>
          <p:nvPr/>
        </p:nvSpPr>
        <p:spPr>
          <a:xfrm>
            <a:off x="1600200" y="4343400"/>
            <a:ext cx="6858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646" name="AutoShape 6"/>
          <p:cNvSpPr/>
          <p:nvPr/>
        </p:nvSpPr>
        <p:spPr>
          <a:xfrm>
            <a:off x="2743200" y="1371600"/>
            <a:ext cx="3733800" cy="685800"/>
          </a:xfrm>
          <a:prstGeom prst="wedgeEllipseCallout">
            <a:avLst>
              <a:gd name="adj1" fmla="val -7653"/>
              <a:gd name="adj2" fmla="val 699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Dao</a:t>
            </a:r>
          </a:p>
        </p:txBody>
      </p:sp>
      <p:sp>
        <p:nvSpPr>
          <p:cNvPr id="112647" name="AutoShape 7"/>
          <p:cNvSpPr/>
          <p:nvPr/>
        </p:nvSpPr>
        <p:spPr>
          <a:xfrm>
            <a:off x="7162800" y="3124200"/>
            <a:ext cx="1981200" cy="990600"/>
          </a:xfrm>
          <a:prstGeom prst="wedgeEllipseCallout">
            <a:avLst>
              <a:gd name="adj1" fmla="val -47116"/>
              <a:gd name="adj2" fmla="val 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Mông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2648" name="AutoShape 8"/>
          <p:cNvSpPr/>
          <p:nvPr/>
        </p:nvSpPr>
        <p:spPr>
          <a:xfrm>
            <a:off x="76200" y="3124200"/>
            <a:ext cx="2057400" cy="990600"/>
          </a:xfrm>
          <a:prstGeom prst="wedgeEllipseCallout">
            <a:avLst>
              <a:gd name="adj1" fmla="val 23380"/>
              <a:gd name="adj2" fmla="val 6858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Thái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2650" name="AutoShape 10"/>
          <p:cNvSpPr/>
          <p:nvPr/>
        </p:nvSpPr>
        <p:spPr>
          <a:xfrm>
            <a:off x="4191000" y="533400"/>
            <a:ext cx="2895600" cy="685800"/>
          </a:xfrm>
          <a:prstGeom prst="wedgeRectCallout">
            <a:avLst>
              <a:gd name="adj1" fmla="val -49176"/>
              <a:gd name="adj2" fmla="val 65509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700m-1000m</a:t>
            </a:r>
          </a:p>
        </p:txBody>
      </p:sp>
      <p:sp>
        <p:nvSpPr>
          <p:cNvPr id="112651" name="AutoShape 11"/>
          <p:cNvSpPr/>
          <p:nvPr/>
        </p:nvSpPr>
        <p:spPr>
          <a:xfrm>
            <a:off x="6172200" y="2057400"/>
            <a:ext cx="2895600" cy="685800"/>
          </a:xfrm>
          <a:prstGeom prst="wedgeRectCallout">
            <a:avLst>
              <a:gd name="adj1" fmla="val 9977"/>
              <a:gd name="adj2" fmla="val 109954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trên</a:t>
            </a:r>
            <a:r>
              <a:rPr b="1">
                <a:latin typeface="Verdana" panose="020B0604030504040204" pitchFamily="34" charset="0"/>
              </a:rPr>
              <a:t> 1000m</a:t>
            </a:r>
          </a:p>
        </p:txBody>
      </p:sp>
      <p:sp>
        <p:nvSpPr>
          <p:cNvPr id="112652" name="AutoShape 12"/>
          <p:cNvSpPr/>
          <p:nvPr/>
        </p:nvSpPr>
        <p:spPr>
          <a:xfrm>
            <a:off x="0" y="2133600"/>
            <a:ext cx="2895600" cy="685800"/>
          </a:xfrm>
          <a:prstGeom prst="wedgeRectCallout">
            <a:avLst>
              <a:gd name="adj1" fmla="val 9977"/>
              <a:gd name="adj2" fmla="val 109954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err="1">
                <a:latin typeface="Verdana" panose="020B0604030504040204" pitchFamily="34" charset="0"/>
              </a:rPr>
              <a:t>Cư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trú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theo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độ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cao</a:t>
            </a:r>
            <a:r>
              <a:rPr b="1">
                <a:latin typeface="Verdana" panose="020B0604030504040204" pitchFamily="34" charset="0"/>
              </a:rPr>
              <a:t> </a:t>
            </a:r>
            <a:r>
              <a:rPr b="1" err="1">
                <a:latin typeface="Verdana" panose="020B0604030504040204" pitchFamily="34" charset="0"/>
              </a:rPr>
              <a:t>dưới</a:t>
            </a:r>
            <a:r>
              <a:rPr b="1">
                <a:latin typeface="Verdana" panose="020B0604030504040204" pitchFamily="34" charset="0"/>
              </a:rPr>
              <a:t> 700m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6" grpId="0" animBg="1"/>
      <p:bldP spid="112647" grpId="0" animBg="1"/>
      <p:bldP spid="112648" grpId="0" animBg="1"/>
      <p:bldP spid="112650" grpId="0" animBg="1"/>
      <p:bldP spid="112651" grpId="0" animBg="1"/>
      <p:bldP spid="1126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val 2"/>
          <p:cNvSpPr/>
          <p:nvPr/>
        </p:nvSpPr>
        <p:spPr>
          <a:xfrm>
            <a:off x="2133600" y="2819400"/>
            <a:ext cx="3048000" cy="22098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l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âu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đời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ở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Tây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Nguyên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Line 3"/>
          <p:cNvSpPr/>
          <p:nvPr/>
        </p:nvSpPr>
        <p:spPr>
          <a:xfrm flipH="1" flipV="1">
            <a:off x="6019800" y="1752600"/>
            <a:ext cx="381000" cy="228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2" name="Line 4"/>
          <p:cNvSpPr/>
          <p:nvPr/>
        </p:nvSpPr>
        <p:spPr>
          <a:xfrm flipV="1">
            <a:off x="2743200" y="4876800"/>
            <a:ext cx="152400" cy="457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3" name="Line 5"/>
          <p:cNvSpPr/>
          <p:nvPr/>
        </p:nvSpPr>
        <p:spPr>
          <a:xfrm>
            <a:off x="1600200" y="3962400"/>
            <a:ext cx="533400" cy="76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42" name="AutoShape 6"/>
          <p:cNvSpPr/>
          <p:nvPr/>
        </p:nvSpPr>
        <p:spPr>
          <a:xfrm>
            <a:off x="1143000" y="5715000"/>
            <a:ext cx="2209800" cy="838200"/>
          </a:xfrm>
          <a:prstGeom prst="wedgeEllipseCallout">
            <a:avLst>
              <a:gd name="adj1" fmla="val 21264"/>
              <a:gd name="adj2" fmla="val -892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Ê-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đê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43" name="AutoShape 7"/>
          <p:cNvSpPr/>
          <p:nvPr/>
        </p:nvSpPr>
        <p:spPr>
          <a:xfrm>
            <a:off x="5334000" y="4038600"/>
            <a:ext cx="1981200" cy="990600"/>
          </a:xfrm>
          <a:prstGeom prst="wedgeEllipseCallout">
            <a:avLst>
              <a:gd name="adj1" fmla="val -37579"/>
              <a:gd name="adj2" fmla="val -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Ba-na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44" name="AutoShape 8"/>
          <p:cNvSpPr/>
          <p:nvPr/>
        </p:nvSpPr>
        <p:spPr>
          <a:xfrm>
            <a:off x="0" y="4114800"/>
            <a:ext cx="2057400" cy="990600"/>
          </a:xfrm>
          <a:prstGeom prst="wedgeEllipseCallout">
            <a:avLst>
              <a:gd name="adj1" fmla="val 27625"/>
              <a:gd name="adj2" fmla="val -735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Gia-rai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77" name="Line 12"/>
          <p:cNvSpPr/>
          <p:nvPr/>
        </p:nvSpPr>
        <p:spPr>
          <a:xfrm flipH="1" flipV="1">
            <a:off x="4343400" y="4800600"/>
            <a:ext cx="304800" cy="533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49" name="AutoShape 13"/>
          <p:cNvSpPr/>
          <p:nvPr/>
        </p:nvSpPr>
        <p:spPr>
          <a:xfrm>
            <a:off x="3962400" y="5715000"/>
            <a:ext cx="2286000" cy="838200"/>
          </a:xfrm>
          <a:prstGeom prst="wedgeEllipseCallout">
            <a:avLst>
              <a:gd name="adj1" fmla="val -21597"/>
              <a:gd name="adj2" fmla="val -969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Xơ-đăng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50" name="Oval 14"/>
          <p:cNvSpPr/>
          <p:nvPr/>
        </p:nvSpPr>
        <p:spPr>
          <a:xfrm>
            <a:off x="3733800" y="228600"/>
            <a:ext cx="3048000" cy="16764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n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ơi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khác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đến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Tây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Nguyên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16751" name="Oval 15"/>
          <p:cNvSpPr/>
          <p:nvPr/>
        </p:nvSpPr>
        <p:spPr>
          <a:xfrm>
            <a:off x="152400" y="228600"/>
            <a:ext cx="3048000" cy="2209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0066"/>
                </a:solidFill>
                <a:latin typeface="Tahoma" panose="020B0604030504040204" pitchFamily="34" charset="0"/>
              </a:rPr>
              <a:t> ở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0066"/>
                </a:solidFill>
                <a:latin typeface="Verdana" panose="020B0604030504040204" pitchFamily="34" charset="0"/>
              </a:rPr>
              <a:t>Tây</a:t>
            </a: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0066"/>
                </a:solidFill>
                <a:latin typeface="Verdana" panose="020B0604030504040204" pitchFamily="34" charset="0"/>
              </a:rPr>
              <a:t>Nguyên</a:t>
            </a:r>
            <a:r>
              <a:rPr sz="2400" b="1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7181" name="Line 17"/>
          <p:cNvSpPr/>
          <p:nvPr/>
        </p:nvSpPr>
        <p:spPr>
          <a:xfrm flipH="1" flipV="1">
            <a:off x="2438400" y="2286000"/>
            <a:ext cx="381000" cy="68580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8"/>
          <p:cNvSpPr/>
          <p:nvPr/>
        </p:nvSpPr>
        <p:spPr>
          <a:xfrm flipH="1">
            <a:off x="3200400" y="1143000"/>
            <a:ext cx="533400" cy="0"/>
          </a:xfrm>
          <a:prstGeom prst="line">
            <a:avLst/>
          </a:prstGeom>
          <a:ln w="762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3" name="Line 19"/>
          <p:cNvSpPr/>
          <p:nvPr/>
        </p:nvSpPr>
        <p:spPr>
          <a:xfrm flipH="1">
            <a:off x="6705600" y="838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56" name="AutoShape 20"/>
          <p:cNvSpPr/>
          <p:nvPr/>
        </p:nvSpPr>
        <p:spPr>
          <a:xfrm>
            <a:off x="7162800" y="0"/>
            <a:ext cx="1981200" cy="990600"/>
          </a:xfrm>
          <a:prstGeom prst="wedgeEllipseCallout">
            <a:avLst>
              <a:gd name="adj1" fmla="val -50000"/>
              <a:gd name="adj2" fmla="val 328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85" name="Line 21"/>
          <p:cNvSpPr/>
          <p:nvPr/>
        </p:nvSpPr>
        <p:spPr>
          <a:xfrm>
            <a:off x="8534400" y="-32004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6" name="Line 22"/>
          <p:cNvSpPr/>
          <p:nvPr/>
        </p:nvSpPr>
        <p:spPr>
          <a:xfrm flipH="1" flipV="1">
            <a:off x="6781800" y="12954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59" name="AutoShape 23"/>
          <p:cNvSpPr/>
          <p:nvPr/>
        </p:nvSpPr>
        <p:spPr>
          <a:xfrm>
            <a:off x="7162800" y="1219200"/>
            <a:ext cx="1981200" cy="990600"/>
          </a:xfrm>
          <a:prstGeom prst="wedgeEllipseCallout">
            <a:avLst>
              <a:gd name="adj1" fmla="val -47838"/>
              <a:gd name="adj2" fmla="val -403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Mông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6760" name="AutoShape 24"/>
          <p:cNvSpPr/>
          <p:nvPr/>
        </p:nvSpPr>
        <p:spPr>
          <a:xfrm>
            <a:off x="6553200" y="2133600"/>
            <a:ext cx="1981200" cy="990600"/>
          </a:xfrm>
          <a:prstGeom prst="wedgeEllipseCallout">
            <a:avLst>
              <a:gd name="adj1" fmla="val -59537"/>
              <a:gd name="adj2" fmla="val -6233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Tày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7189" name="Line 25"/>
          <p:cNvSpPr/>
          <p:nvPr/>
        </p:nvSpPr>
        <p:spPr>
          <a:xfrm flipH="1">
            <a:off x="5181600" y="3886200"/>
            <a:ext cx="3810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90" name="Line 26"/>
          <p:cNvSpPr/>
          <p:nvPr/>
        </p:nvSpPr>
        <p:spPr>
          <a:xfrm flipV="1">
            <a:off x="5562600" y="1905000"/>
            <a:ext cx="0" cy="3048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63" name="AutoShape 27"/>
          <p:cNvSpPr/>
          <p:nvPr/>
        </p:nvSpPr>
        <p:spPr>
          <a:xfrm>
            <a:off x="4953000" y="2514600"/>
            <a:ext cx="1828800" cy="990600"/>
          </a:xfrm>
          <a:prstGeom prst="wedgeEllipseCallout">
            <a:avLst>
              <a:gd name="adj1" fmla="val -16667"/>
              <a:gd name="adj2" fmla="val -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Nùng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42" grpId="0" animBg="1"/>
      <p:bldP spid="116743" grpId="0" animBg="1"/>
      <p:bldP spid="116744" grpId="0" animBg="1"/>
      <p:bldP spid="116749" grpId="0" animBg="1"/>
      <p:bldP spid="116750" grpId="0" animBg="1"/>
      <p:bldP spid="116751" grpId="0" animBg="1"/>
      <p:bldP spid="116756" grpId="0" animBg="1"/>
      <p:bldP spid="116759" grpId="0" animBg="1"/>
      <p:bldP spid="116760" grpId="0" animBg="1"/>
      <p:bldP spid="1167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Oval 2"/>
          <p:cNvSpPr/>
          <p:nvPr/>
        </p:nvSpPr>
        <p:spPr>
          <a:xfrm>
            <a:off x="2133600" y="1905000"/>
            <a:ext cx="44196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4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4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Bắc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FFFF66"/>
                </a:solidFill>
                <a:latin typeface="Verdana" panose="020B0604030504040204" pitchFamily="34" charset="0"/>
              </a:rPr>
              <a:t>Bộ</a:t>
            </a:r>
            <a:r>
              <a:rPr sz="24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4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Line 5"/>
          <p:cNvSpPr/>
          <p:nvPr/>
        </p:nvSpPr>
        <p:spPr>
          <a:xfrm>
            <a:off x="1676400" y="31242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3672" name="AutoShape 8"/>
          <p:cNvSpPr/>
          <p:nvPr/>
        </p:nvSpPr>
        <p:spPr>
          <a:xfrm>
            <a:off x="228600" y="1752600"/>
            <a:ext cx="1981200" cy="990600"/>
          </a:xfrm>
          <a:prstGeom prst="wedgeEllipseCallout">
            <a:avLst>
              <a:gd name="adj1" fmla="val 19551"/>
              <a:gd name="adj2" fmla="val 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Người</a:t>
            </a:r>
            <a:r>
              <a:rPr sz="24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4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4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Line 9"/>
          <p:cNvSpPr/>
          <p:nvPr/>
        </p:nvSpPr>
        <p:spPr>
          <a:xfrm>
            <a:off x="3581400" y="3581400"/>
            <a:ext cx="0" cy="533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698" name="Line 10"/>
          <p:cNvSpPr/>
          <p:nvPr/>
        </p:nvSpPr>
        <p:spPr>
          <a:xfrm flipH="1">
            <a:off x="2514600" y="25908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699" name="AutoShape 11"/>
          <p:cNvSpPr/>
          <p:nvPr/>
        </p:nvSpPr>
        <p:spPr>
          <a:xfrm>
            <a:off x="1981200" y="4419600"/>
            <a:ext cx="2209800" cy="838200"/>
          </a:xfrm>
          <a:prstGeom prst="wedgeEllipseCallout">
            <a:avLst>
              <a:gd name="adj1" fmla="val 21264"/>
              <a:gd name="adj2" fmla="val -892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Chăm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0" name="AutoShape 12"/>
          <p:cNvSpPr/>
          <p:nvPr/>
        </p:nvSpPr>
        <p:spPr>
          <a:xfrm>
            <a:off x="6096000" y="2743200"/>
            <a:ext cx="1981200" cy="990600"/>
          </a:xfrm>
          <a:prstGeom prst="wedgeEllipseCallout">
            <a:avLst>
              <a:gd name="adj1" fmla="val -37579"/>
              <a:gd name="adj2" fmla="val -63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Hoa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1" name="AutoShape 13"/>
          <p:cNvSpPr/>
          <p:nvPr/>
        </p:nvSpPr>
        <p:spPr>
          <a:xfrm>
            <a:off x="914400" y="2819400"/>
            <a:ext cx="2057400" cy="990600"/>
          </a:xfrm>
          <a:prstGeom prst="wedgeEllipseCallout">
            <a:avLst>
              <a:gd name="adj1" fmla="val 27625"/>
              <a:gd name="adj2" fmla="val -735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4702" name="Line 14"/>
          <p:cNvSpPr/>
          <p:nvPr/>
        </p:nvSpPr>
        <p:spPr>
          <a:xfrm>
            <a:off x="5257800" y="3581400"/>
            <a:ext cx="0" cy="457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703" name="AutoShape 15"/>
          <p:cNvSpPr/>
          <p:nvPr/>
        </p:nvSpPr>
        <p:spPr>
          <a:xfrm>
            <a:off x="4648200" y="4419600"/>
            <a:ext cx="2286000" cy="838200"/>
          </a:xfrm>
          <a:prstGeom prst="wedgeEllipseCallout">
            <a:avLst>
              <a:gd name="adj1" fmla="val -21597"/>
              <a:gd name="adj2" fmla="val -969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Khơ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me</a:t>
            </a:r>
          </a:p>
        </p:txBody>
      </p:sp>
      <p:sp>
        <p:nvSpPr>
          <p:cNvPr id="114704" name="Line 16"/>
          <p:cNvSpPr/>
          <p:nvPr/>
        </p:nvSpPr>
        <p:spPr>
          <a:xfrm>
            <a:off x="5943600" y="2590800"/>
            <a:ext cx="457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4705" name="Oval 17"/>
          <p:cNvSpPr/>
          <p:nvPr/>
        </p:nvSpPr>
        <p:spPr>
          <a:xfrm>
            <a:off x="2895600" y="1524000"/>
            <a:ext cx="3048000" cy="22098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 ở</a:t>
            </a: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đồng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bằng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Nam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bộ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val 2"/>
          <p:cNvSpPr/>
          <p:nvPr/>
        </p:nvSpPr>
        <p:spPr>
          <a:xfrm>
            <a:off x="2133600" y="1905000"/>
            <a:ext cx="4267200" cy="2743200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một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dân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tộc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sống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ở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đồng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bằng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duyên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hải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miền</a:t>
            </a:r>
            <a:r>
              <a:rPr sz="20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Tahoma" panose="020B0604030504040204" pitchFamily="34" charset="0"/>
              </a:rPr>
              <a:t>Trung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115715" name="Line 3"/>
          <p:cNvSpPr/>
          <p:nvPr/>
        </p:nvSpPr>
        <p:spPr>
          <a:xfrm>
            <a:off x="6400800" y="3276600"/>
            <a:ext cx="533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717" name="Line 5"/>
          <p:cNvSpPr/>
          <p:nvPr/>
        </p:nvSpPr>
        <p:spPr>
          <a:xfrm flipH="1">
            <a:off x="1600200" y="3124200"/>
            <a:ext cx="5334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720" name="AutoShape 8"/>
          <p:cNvSpPr/>
          <p:nvPr/>
        </p:nvSpPr>
        <p:spPr>
          <a:xfrm>
            <a:off x="228600" y="1752600"/>
            <a:ext cx="1981200" cy="990600"/>
          </a:xfrm>
          <a:prstGeom prst="wedgeEllipseCallout">
            <a:avLst>
              <a:gd name="adj1" fmla="val 19551"/>
              <a:gd name="adj2" fmla="val 887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Kinh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115721" name="AutoShape 9"/>
          <p:cNvSpPr/>
          <p:nvPr/>
        </p:nvSpPr>
        <p:spPr>
          <a:xfrm>
            <a:off x="7086600" y="1905000"/>
            <a:ext cx="1981200" cy="990600"/>
          </a:xfrm>
          <a:prstGeom prst="wedgeEllipseCallout">
            <a:avLst>
              <a:gd name="adj1" fmla="val -58093"/>
              <a:gd name="adj2" fmla="val 815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Dân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tộc</a:t>
            </a:r>
            <a:r>
              <a:rPr sz="2000" b="1">
                <a:solidFill>
                  <a:srgbClr val="0033CC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0033CC"/>
                </a:solidFill>
                <a:latin typeface="Verdana" panose="020B0604030504040204" pitchFamily="34" charset="0"/>
              </a:rPr>
              <a:t>Chăm</a:t>
            </a:r>
            <a:endParaRPr sz="2000" b="1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5" name="Content Placeholder 27724"/>
          <p:cNvGraphicFramePr>
            <a:graphicFrameLocks noGrp="1"/>
          </p:cNvGraphicFramePr>
          <p:nvPr>
            <p:ph/>
          </p:nvPr>
        </p:nvGraphicFramePr>
        <p:xfrm>
          <a:off x="457200" y="614363"/>
          <a:ext cx="8229600" cy="621722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Dãy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núi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Hoàng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Liên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Sơn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Thái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H’mông</a:t>
                      </a:r>
                      <a:r>
                        <a:rPr sz="2400"/>
                        <a:t>, Dao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26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Tây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Nguyên</a:t>
                      </a:r>
                      <a:r>
                        <a:rPr sz="2400"/>
                        <a:t> 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đã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sống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lâu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đời</a:t>
                      </a:r>
                      <a:r>
                        <a:rPr sz="2400"/>
                        <a:t>: </a:t>
                      </a:r>
                      <a:r>
                        <a:rPr sz="2400" err="1"/>
                        <a:t>Gia-rai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Êđê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Xơ-đăng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Bana</a:t>
                      </a:r>
                      <a:r>
                        <a:rPr sz="2400"/>
                        <a:t>.</a:t>
                      </a:r>
                    </a:p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mới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đến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sinh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sống</a:t>
                      </a:r>
                      <a:r>
                        <a:rPr sz="2400"/>
                        <a:t> :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H’mông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Tày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Nùng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Bắc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Bộ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6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Nam </a:t>
                      </a:r>
                      <a:r>
                        <a:rPr sz="2400" err="1"/>
                        <a:t>Bộ</a:t>
                      </a:r>
                      <a:endParaRPr sz="2400"/>
                    </a:p>
                    <a:p>
                      <a:pPr marL="0" lvl="0" indent="0">
                        <a:buNone/>
                      </a:pP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tọc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Chăm</a:t>
                      </a:r>
                      <a:r>
                        <a:rPr sz="2400"/>
                        <a:t>, </a:t>
                      </a:r>
                      <a:r>
                        <a:rPr sz="2400" err="1"/>
                        <a:t>Khơ</a:t>
                      </a:r>
                      <a:r>
                        <a:rPr sz="2400"/>
                        <a:t> me, </a:t>
                      </a:r>
                      <a:r>
                        <a:rPr sz="2400" err="1"/>
                        <a:t>Hoa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363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Các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đồng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bằng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duyên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hải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miền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Trung</a:t>
                      </a:r>
                      <a:endParaRPr 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Dân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tộc</a:t>
                      </a:r>
                      <a:r>
                        <a:rPr sz="2400"/>
                        <a:t> </a:t>
                      </a:r>
                      <a:r>
                        <a:rPr sz="2400" err="1"/>
                        <a:t>Kinh</a:t>
                      </a:r>
                      <a:r>
                        <a:rPr sz="2400"/>
                        <a:t> , </a:t>
                      </a:r>
                      <a:r>
                        <a:rPr sz="2400" err="1"/>
                        <a:t>Chăm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6" name="Text Box 27725"/>
          <p:cNvSpPr txBox="1"/>
          <p:nvPr/>
        </p:nvSpPr>
        <p:spPr>
          <a:xfrm>
            <a:off x="1524000" y="-76200"/>
            <a:ext cx="6019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ảng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thống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kê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các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sinh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ở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một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vùng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miền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trên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đất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nước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ta</a:t>
            </a:r>
            <a:endParaRPr sz="2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27727" name="Text Box 27726"/>
          <p:cNvSpPr txBox="1"/>
          <p:nvPr/>
        </p:nvSpPr>
        <p:spPr>
          <a:xfrm>
            <a:off x="762000" y="6858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Vùng</a:t>
            </a:r>
            <a:r>
              <a:rPr sz="2000" b="1">
                <a:solidFill>
                  <a:srgbClr val="FFFF66"/>
                </a:solidFill>
                <a:latin typeface="Verdana" panose="020B0604030504040204" pitchFamily="34" charset="0"/>
              </a:rPr>
              <a:t> , </a:t>
            </a:r>
            <a:r>
              <a:rPr sz="2000" b="1" err="1">
                <a:solidFill>
                  <a:srgbClr val="FFFF66"/>
                </a:solidFill>
                <a:latin typeface="Verdana" panose="020B0604030504040204" pitchFamily="34" charset="0"/>
              </a:rPr>
              <a:t>miền</a:t>
            </a:r>
            <a:endParaRPr sz="2000" b="1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27728" name="Text Box 27727"/>
          <p:cNvSpPr txBox="1"/>
          <p:nvPr/>
        </p:nvSpPr>
        <p:spPr>
          <a:xfrm>
            <a:off x="4648200" y="6858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Tên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dân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tộc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sinh</a:t>
            </a:r>
            <a:r>
              <a:rPr sz="2000">
                <a:solidFill>
                  <a:srgbClr val="FFFF66"/>
                </a:solidFill>
                <a:latin typeface="Verdana" panose="020B0604030504040204" pitchFamily="34" charset="0"/>
              </a:rPr>
              <a:t> </a:t>
            </a:r>
            <a:r>
              <a:rPr sz="2000" err="1">
                <a:solidFill>
                  <a:srgbClr val="FFFF66"/>
                </a:solidFill>
                <a:latin typeface="Verdana" panose="020B0604030504040204" pitchFamily="34" charset="0"/>
              </a:rPr>
              <a:t>sống</a:t>
            </a:r>
            <a:endParaRPr sz="2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31456536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</TotalTime>
  <Words>969</Words>
  <Application>Microsoft Office PowerPoint</Application>
  <PresentationFormat>On-screen Show (4:3)</PresentationFormat>
  <Paragraphs>197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.VnTime</vt:lpstr>
      <vt:lpstr>Arial</vt:lpstr>
      <vt:lpstr>Calibri</vt:lpstr>
      <vt:lpstr>Tahoma</vt:lpstr>
      <vt:lpstr>Times New Roman</vt:lpstr>
      <vt:lpstr>Verdana</vt:lpstr>
      <vt:lpstr>Wingdings</vt:lpstr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Admin</cp:lastModifiedBy>
  <cp:revision>115</cp:revision>
  <dcterms:created xsi:type="dcterms:W3CDTF">2005-09-16T13:55:21Z</dcterms:created>
  <dcterms:modified xsi:type="dcterms:W3CDTF">2022-11-24T09:50:56Z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