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2" r:id="rId2"/>
    <p:sldId id="277" r:id="rId3"/>
    <p:sldId id="287" r:id="rId4"/>
    <p:sldId id="288" r:id="rId5"/>
    <p:sldId id="289" r:id="rId6"/>
    <p:sldId id="313" r:id="rId7"/>
    <p:sldId id="291" r:id="rId8"/>
    <p:sldId id="292" r:id="rId9"/>
    <p:sldId id="293" r:id="rId10"/>
    <p:sldId id="316" r:id="rId11"/>
    <p:sldId id="317" r:id="rId12"/>
    <p:sldId id="299" r:id="rId13"/>
    <p:sldId id="300" r:id="rId14"/>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85E7"/>
    <a:srgbClr val="D24CDC"/>
    <a:srgbClr val="BD8E79"/>
    <a:srgbClr val="B37D65"/>
    <a:srgbClr val="8F5D47"/>
    <a:srgbClr val="B43C00"/>
    <a:srgbClr val="BF27CB"/>
    <a:srgbClr val="F3CEF6"/>
    <a:srgbClr val="A521AF"/>
    <a:srgbClr val="AD2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43" autoAdjust="0"/>
  </p:normalViewPr>
  <p:slideViewPr>
    <p:cSldViewPr>
      <p:cViewPr>
        <p:scale>
          <a:sx n="50" d="100"/>
          <a:sy n="50" d="100"/>
        </p:scale>
        <p:origin x="-1256" y="-25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02/06/2023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410228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GV đọc</a:t>
            </a:r>
            <a:r>
              <a:rPr lang="en-US" baseline="0" smtClean="0"/>
              <a:t> mẫu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9880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Tuỳ</a:t>
            </a:r>
            <a:r>
              <a:rPr lang="en-US" baseline="0" smtClean="0"/>
              <a:t> vùng miền, GV điều chỉnh phân tích lỗi thường gặp nhé. Do em ở Đà Nẵng nên đang phân tích lỗi thường gặp của HS ĐN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85178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HS đọc</a:t>
            </a:r>
            <a:r>
              <a:rPr lang="en-US" baseline="0" smtClean="0"/>
              <a:t> thần để ngắt câu. Sau đó GV chiếu minh hoạ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Chia đoạn</a:t>
            </a:r>
            <a:r>
              <a:rPr lang="en-US" baseline="0" smtClean="0"/>
              <a:t> theo hình thức: Bài đọc có 2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58867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64468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64468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69814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02/06/2023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02/06/2023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02/06/2023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02/06/2023</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80788" y="2616201"/>
            <a:ext cx="2597927" cy="634508"/>
          </a:xfrm>
          <a:prstGeom prst="rect">
            <a:avLst/>
          </a:prstGeom>
          <a:noFill/>
        </p:spPr>
        <p:txBody>
          <a:bodyPr wrap="square" lIns="110213" tIns="55106" rIns="110213" bIns="55106" rtlCol="0">
            <a:spAutoFit/>
          </a:bodyPr>
          <a:lstStyle/>
          <a:p>
            <a:pPr algn="dist"/>
            <a:r>
              <a:rPr lang="en-US" altLang="zh-CN"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rPr>
              <a:t>Khởi động</a:t>
            </a:r>
            <a:endParaRPr lang="zh-CN" altLang="en-US"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32344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6"/>
          <p:cNvSpPr txBox="1"/>
          <p:nvPr/>
        </p:nvSpPr>
        <p:spPr>
          <a:xfrm>
            <a:off x="417772" y="4952916"/>
            <a:ext cx="5913640" cy="480620"/>
          </a:xfrm>
          <a:prstGeom prst="rect">
            <a:avLst/>
          </a:prstGeom>
          <a:noFill/>
        </p:spPr>
        <p:txBody>
          <a:bodyPr wrap="square" lIns="110213" tIns="55106" rIns="110213" bIns="55106" rtlCol="0">
            <a:spAutoFit/>
          </a:bodyPr>
          <a:lstStyle/>
          <a:p>
            <a:pPr algn="just"/>
            <a:r>
              <a:rPr lang="en-US" altLang="zh-CN" sz="2400" smtClean="0">
                <a:solidFill>
                  <a:schemeClr val="tx1">
                    <a:lumMod val="65000"/>
                    <a:lumOff val="35000"/>
                  </a:schemeClr>
                </a:solidFill>
                <a:latin typeface="Arial" panose="020B0604020202020204" pitchFamily="34" charset="0"/>
                <a:cs typeface="Arial" panose="020B0604020202020204" pitchFamily="34" charset="0"/>
              </a:rPr>
              <a:t>Rất to.</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4" name="直接连接符 9"/>
          <p:cNvCxnSpPr/>
          <p:nvPr/>
        </p:nvCxnSpPr>
        <p:spPr>
          <a:xfrm>
            <a:off x="5014326" y="533400"/>
            <a:ext cx="0" cy="50292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椭圆 3"/>
          <p:cNvSpPr/>
          <p:nvPr/>
        </p:nvSpPr>
        <p:spPr>
          <a:xfrm>
            <a:off x="4520891" y="691304"/>
            <a:ext cx="986870" cy="987128"/>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6" name="椭圆 5"/>
          <p:cNvSpPr/>
          <p:nvPr/>
        </p:nvSpPr>
        <p:spPr>
          <a:xfrm>
            <a:off x="4520891" y="4267200"/>
            <a:ext cx="986870" cy="987128"/>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9" name="文本框 10"/>
          <p:cNvSpPr txBox="1"/>
          <p:nvPr/>
        </p:nvSpPr>
        <p:spPr>
          <a:xfrm>
            <a:off x="5907915" y="1436048"/>
            <a:ext cx="5913640" cy="849952"/>
          </a:xfrm>
          <a:prstGeom prst="rect">
            <a:avLst/>
          </a:prstGeom>
          <a:noFill/>
        </p:spPr>
        <p:txBody>
          <a:bodyPr wrap="square" lIns="110213" tIns="55106" rIns="110213" bIns="55106" rtlCol="0">
            <a:spAutoFit/>
          </a:bodyPr>
          <a:lstStyle/>
          <a:p>
            <a:r>
              <a:rPr lang="en-US" altLang="zh-CN" sz="2400" smtClean="0">
                <a:solidFill>
                  <a:schemeClr val="tx1">
                    <a:lumMod val="65000"/>
                    <a:lumOff val="35000"/>
                  </a:schemeClr>
                </a:solidFill>
                <a:latin typeface="Arial" panose="020B0604020202020204" pitchFamily="34" charset="0"/>
                <a:cs typeface="Arial" panose="020B0604020202020204" pitchFamily="34" charset="0"/>
              </a:rPr>
              <a:t>Ruộng ở sườn đồi núi, xếp thành từng bậc từ thấp lên cao.</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文本框 11"/>
          <p:cNvSpPr txBox="1"/>
          <p:nvPr/>
        </p:nvSpPr>
        <p:spPr>
          <a:xfrm>
            <a:off x="5865812" y="750248"/>
            <a:ext cx="5336276" cy="773008"/>
          </a:xfrm>
          <a:prstGeom prst="rect">
            <a:avLst/>
          </a:prstGeom>
          <a:noFill/>
        </p:spPr>
        <p:txBody>
          <a:bodyPr wrap="square" lIns="110213" tIns="55106" rIns="110213" bIns="55106" rtlCol="0">
            <a:spAutoFit/>
          </a:bodyPr>
          <a:lstStyle/>
          <a:p>
            <a:r>
              <a:rPr lang="en-US" altLang="zh-CN" sz="4300" b="1" smtClean="0">
                <a:solidFill>
                  <a:srgbClr val="F29A5B"/>
                </a:solidFill>
                <a:latin typeface="Arial" panose="020B0604020202020204" pitchFamily="34" charset="0"/>
                <a:cs typeface="Arial" panose="020B0604020202020204" pitchFamily="34" charset="0"/>
              </a:rPr>
              <a:t>Ruộng bậc thang</a:t>
            </a:r>
            <a:endParaRPr lang="zh-CN" altLang="en-US" sz="4300" b="1" dirty="0">
              <a:solidFill>
                <a:srgbClr val="F29A5B"/>
              </a:solidFill>
              <a:latin typeface="Arial" panose="020B0604020202020204" pitchFamily="34" charset="0"/>
              <a:cs typeface="Arial" panose="020B0604020202020204" pitchFamily="34" charset="0"/>
            </a:endParaRPr>
          </a:p>
        </p:txBody>
      </p:sp>
      <p:sp>
        <p:nvSpPr>
          <p:cNvPr id="16" name="文本框 17"/>
          <p:cNvSpPr txBox="1"/>
          <p:nvPr/>
        </p:nvSpPr>
        <p:spPr>
          <a:xfrm>
            <a:off x="418070" y="4267116"/>
            <a:ext cx="5294645" cy="773008"/>
          </a:xfrm>
          <a:prstGeom prst="rect">
            <a:avLst/>
          </a:prstGeom>
          <a:noFill/>
        </p:spPr>
        <p:txBody>
          <a:bodyPr wrap="square" lIns="110213" tIns="55106" rIns="110213" bIns="55106" rtlCol="0">
            <a:spAutoFit/>
          </a:bodyPr>
          <a:lstStyle/>
          <a:p>
            <a:r>
              <a:rPr lang="en-US" altLang="zh-CN" sz="4300" b="1" smtClean="0">
                <a:solidFill>
                  <a:srgbClr val="A5C0A4"/>
                </a:solidFill>
                <a:latin typeface="Arial" panose="020B0604020202020204" pitchFamily="34" charset="0"/>
                <a:cs typeface="Arial" panose="020B0604020202020204" pitchFamily="34" charset="0"/>
              </a:rPr>
              <a:t>Khổng lồ</a:t>
            </a:r>
            <a:endParaRPr lang="zh-CN" altLang="en-US" sz="4300" b="1" dirty="0">
              <a:solidFill>
                <a:srgbClr val="A5C0A4"/>
              </a:solidFill>
              <a:latin typeface="Arial" panose="020B0604020202020204" pitchFamily="34" charset="0"/>
              <a:cs typeface="Arial" panose="020B0604020202020204" pitchFamily="34" charset="0"/>
            </a:endParaRPr>
          </a:p>
        </p:txBody>
      </p:sp>
      <p:pic>
        <p:nvPicPr>
          <p:cNvPr id="17" name="图片 19">
            <a:extLst>
              <a:ext uri="{FF2B5EF4-FFF2-40B4-BE49-F238E27FC236}">
                <a16:creationId xmlns="" xmlns:a16="http://schemas.microsoft.com/office/drawing/2014/main" id="{495710A2-FA0C-42DD-AB1D-4C007814526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3047206" y="-1127945"/>
            <a:ext cx="1040433" cy="796179"/>
          </a:xfrm>
          <a:prstGeom prst="rect">
            <a:avLst/>
          </a:prstGeom>
        </p:spPr>
      </p:pic>
      <p:sp>
        <p:nvSpPr>
          <p:cNvPr id="21" name="AutoShape 2" descr="Ủng Cao Su Chống Cháy An Toàn Giày Chống Thấm Chịu Nhiệt Độ Cao Lính Cứu Hỏa  Bảo Vệ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Ủng Cao Su Chống Cháy An Toàn Giày Chống Thấm Chịu Nhiệt Độ Cao Lính Cứu Hỏa  Bảo Vệ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6" descr="Ruộng bậc thang Sapa - Danh thắng kỳ vĩ của núi rừng vùng cao Tây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376" y="2305050"/>
            <a:ext cx="4797712" cy="35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6" grpId="0" animBg="1"/>
      <p:bldP spid="9" grpId="0"/>
      <p:bldP spid="1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9"/>
          <p:cNvCxnSpPr/>
          <p:nvPr/>
        </p:nvCxnSpPr>
        <p:spPr>
          <a:xfrm flipH="1">
            <a:off x="5559195" y="838200"/>
            <a:ext cx="20638" cy="52688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086398" y="1143000"/>
            <a:ext cx="986870" cy="987128"/>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8" name="椭圆 7"/>
          <p:cNvSpPr/>
          <p:nvPr/>
        </p:nvSpPr>
        <p:spPr>
          <a:xfrm>
            <a:off x="5049886" y="2952580"/>
            <a:ext cx="986870" cy="987128"/>
          </a:xfrm>
          <a:prstGeom prst="ellips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
        <p:nvSpPr>
          <p:cNvPr id="11" name="文本框 12"/>
          <p:cNvSpPr txBox="1"/>
          <p:nvPr/>
        </p:nvSpPr>
        <p:spPr>
          <a:xfrm>
            <a:off x="6352972" y="1896225"/>
            <a:ext cx="5913640" cy="973063"/>
          </a:xfrm>
          <a:prstGeom prst="rect">
            <a:avLst/>
          </a:prstGeom>
          <a:noFill/>
        </p:spPr>
        <p:txBody>
          <a:bodyPr wrap="square" lIns="110213" tIns="55106" rIns="110213" bIns="55106" rtlCol="0">
            <a:spAutoFit/>
          </a:bodyPr>
          <a:lstStyle/>
          <a:p>
            <a:r>
              <a:rPr lang="en-US" altLang="zh-CN" sz="2800" smtClean="0">
                <a:solidFill>
                  <a:schemeClr val="tx1">
                    <a:lumMod val="65000"/>
                    <a:lumOff val="35000"/>
                  </a:schemeClr>
                </a:solidFill>
                <a:latin typeface="Arial" panose="020B0604020202020204" pitchFamily="34" charset="0"/>
                <a:cs typeface="Arial" panose="020B0604020202020204" pitchFamily="34" charset="0"/>
              </a:rPr>
              <a:t>Mùi hương thơm lan rộng, tác động mạnh vào mũi.</a:t>
            </a:r>
            <a:endParaRPr lang="zh-CN" altLang="en-US"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文本框 13"/>
          <p:cNvSpPr txBox="1"/>
          <p:nvPr/>
        </p:nvSpPr>
        <p:spPr>
          <a:xfrm>
            <a:off x="6327007" y="1143000"/>
            <a:ext cx="3847173" cy="773008"/>
          </a:xfrm>
          <a:prstGeom prst="rect">
            <a:avLst/>
          </a:prstGeom>
          <a:noFill/>
        </p:spPr>
        <p:txBody>
          <a:bodyPr wrap="square" lIns="110213" tIns="55106" rIns="110213" bIns="55106" rtlCol="0">
            <a:spAutoFit/>
          </a:bodyPr>
          <a:lstStyle/>
          <a:p>
            <a:r>
              <a:rPr lang="en-US" altLang="zh-CN" sz="4300" b="1" smtClean="0">
                <a:solidFill>
                  <a:srgbClr val="B09277"/>
                </a:solidFill>
                <a:latin typeface="Arial" panose="020B0604020202020204" pitchFamily="34" charset="0"/>
                <a:cs typeface="Arial" panose="020B0604020202020204" pitchFamily="34" charset="0"/>
              </a:rPr>
              <a:t>Ngạt ngào</a:t>
            </a:r>
            <a:endParaRPr lang="zh-CN" altLang="en-US" sz="4300" b="1" dirty="0">
              <a:solidFill>
                <a:srgbClr val="B09277"/>
              </a:solidFill>
              <a:latin typeface="Arial" panose="020B0604020202020204" pitchFamily="34" charset="0"/>
              <a:cs typeface="Arial" panose="020B0604020202020204" pitchFamily="34" charset="0"/>
            </a:endParaRPr>
          </a:p>
        </p:txBody>
      </p:sp>
      <p:sp>
        <p:nvSpPr>
          <p:cNvPr id="13" name="文本框 14"/>
          <p:cNvSpPr txBox="1"/>
          <p:nvPr/>
        </p:nvSpPr>
        <p:spPr>
          <a:xfrm>
            <a:off x="946767" y="3862780"/>
            <a:ext cx="5913640" cy="480620"/>
          </a:xfrm>
          <a:prstGeom prst="rect">
            <a:avLst/>
          </a:prstGeom>
          <a:noFill/>
        </p:spPr>
        <p:txBody>
          <a:bodyPr wrap="square" lIns="110213" tIns="55106" rIns="110213" bIns="55106" rtlCol="0">
            <a:spAutoFit/>
          </a:bodyPr>
          <a:lstStyle/>
          <a:p>
            <a:r>
              <a:rPr lang="en-US" altLang="zh-CN" sz="2400" smtClean="0">
                <a:solidFill>
                  <a:schemeClr val="tx1">
                    <a:lumMod val="65000"/>
                    <a:lumOff val="35000"/>
                  </a:schemeClr>
                </a:solidFill>
                <a:latin typeface="Arial" panose="020B0604020202020204" pitchFamily="34" charset="0"/>
                <a:cs typeface="Arial" panose="020B0604020202020204" pitchFamily="34" charset="0"/>
              </a:rPr>
              <a:t>Không bao giờ kết thúc.</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文本框 15"/>
          <p:cNvSpPr txBox="1"/>
          <p:nvPr/>
        </p:nvSpPr>
        <p:spPr>
          <a:xfrm>
            <a:off x="946767" y="3075913"/>
            <a:ext cx="3840972" cy="773008"/>
          </a:xfrm>
          <a:prstGeom prst="rect">
            <a:avLst/>
          </a:prstGeom>
          <a:noFill/>
        </p:spPr>
        <p:txBody>
          <a:bodyPr wrap="square" lIns="110213" tIns="55106" rIns="110213" bIns="55106" rtlCol="0">
            <a:spAutoFit/>
          </a:bodyPr>
          <a:lstStyle/>
          <a:p>
            <a:r>
              <a:rPr lang="en-US" altLang="zh-CN" sz="4300" b="1" smtClean="0">
                <a:solidFill>
                  <a:srgbClr val="C8D85B"/>
                </a:solidFill>
                <a:latin typeface="Arial" panose="020B0604020202020204" pitchFamily="34" charset="0"/>
                <a:cs typeface="Arial" panose="020B0604020202020204" pitchFamily="34" charset="0"/>
              </a:rPr>
              <a:t>Bất tận</a:t>
            </a:r>
            <a:endParaRPr lang="zh-CN" altLang="en-US" sz="4300" b="1" dirty="0">
              <a:solidFill>
                <a:srgbClr val="C8D85B"/>
              </a:solidFill>
              <a:latin typeface="Arial" panose="020B0604020202020204" pitchFamily="34" charset="0"/>
              <a:cs typeface="Arial" panose="020B0604020202020204" pitchFamily="34" charset="0"/>
            </a:endParaRPr>
          </a:p>
        </p:txBody>
      </p:sp>
      <p:pic>
        <p:nvPicPr>
          <p:cNvPr id="17" name="图片 19">
            <a:extLst>
              <a:ext uri="{FF2B5EF4-FFF2-40B4-BE49-F238E27FC236}">
                <a16:creationId xmlns="" xmlns:a16="http://schemas.microsoft.com/office/drawing/2014/main" id="{495710A2-FA0C-42DD-AB1D-4C007814526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3047206" y="-1127945"/>
            <a:ext cx="1040433" cy="796179"/>
          </a:xfrm>
          <a:prstGeom prst="rect">
            <a:avLst/>
          </a:prstGeom>
        </p:spPr>
      </p:pic>
      <p:sp>
        <p:nvSpPr>
          <p:cNvPr id="21" name="AutoShape 2" descr="Ủng Cao Su Chống Cháy An Toàn Giày Chống Thấm Chịu Nhiệt Độ Cao Lính Cứu Hỏa  Bảo Vệ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Ủng Cao Su Chống Cháy An Toàn Giày Chống Thấm Chịu Nhiệt Độ Cao Lính Cứu Hỏa  Bảo Vệ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椭圆 6"/>
          <p:cNvSpPr/>
          <p:nvPr/>
        </p:nvSpPr>
        <p:spPr>
          <a:xfrm>
            <a:off x="5093313" y="4724400"/>
            <a:ext cx="986870" cy="987128"/>
          </a:xfrm>
          <a:prstGeom prst="ellipse">
            <a:avLst/>
          </a:prstGeom>
          <a:solidFill>
            <a:srgbClr val="E085E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16" name="文本框 12"/>
          <p:cNvSpPr txBox="1"/>
          <p:nvPr/>
        </p:nvSpPr>
        <p:spPr>
          <a:xfrm>
            <a:off x="6359887" y="5477625"/>
            <a:ext cx="5913640" cy="542175"/>
          </a:xfrm>
          <a:prstGeom prst="rect">
            <a:avLst/>
          </a:prstGeom>
          <a:noFill/>
        </p:spPr>
        <p:txBody>
          <a:bodyPr wrap="square" lIns="110213" tIns="55106" rIns="110213" bIns="55106" rtlCol="0">
            <a:spAutoFit/>
          </a:bodyPr>
          <a:lstStyle/>
          <a:p>
            <a:r>
              <a:rPr lang="en-US" altLang="zh-CN" sz="2800" smtClean="0">
                <a:solidFill>
                  <a:schemeClr val="tx1">
                    <a:lumMod val="65000"/>
                    <a:lumOff val="35000"/>
                  </a:schemeClr>
                </a:solidFill>
                <a:latin typeface="Arial" panose="020B0604020202020204" pitchFamily="34" charset="0"/>
                <a:cs typeface="Arial" panose="020B0604020202020204" pitchFamily="34" charset="0"/>
              </a:rPr>
              <a:t>Chăm chỉ, nhẫn nạo làm việc.</a:t>
            </a:r>
            <a:endParaRPr lang="zh-CN" altLang="en-US"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文本框 13"/>
          <p:cNvSpPr txBox="1"/>
          <p:nvPr/>
        </p:nvSpPr>
        <p:spPr>
          <a:xfrm>
            <a:off x="6333922" y="4724400"/>
            <a:ext cx="3847173" cy="773008"/>
          </a:xfrm>
          <a:prstGeom prst="rect">
            <a:avLst/>
          </a:prstGeom>
          <a:noFill/>
        </p:spPr>
        <p:txBody>
          <a:bodyPr wrap="square" lIns="110213" tIns="55106" rIns="110213" bIns="55106" rtlCol="0">
            <a:spAutoFit/>
          </a:bodyPr>
          <a:lstStyle/>
          <a:p>
            <a:r>
              <a:rPr lang="en-US" altLang="zh-CN" sz="4300" b="1" smtClean="0">
                <a:solidFill>
                  <a:srgbClr val="E085E7"/>
                </a:solidFill>
                <a:latin typeface="Arial" panose="020B0604020202020204" pitchFamily="34" charset="0"/>
                <a:cs typeface="Arial" panose="020B0604020202020204" pitchFamily="34" charset="0"/>
              </a:rPr>
              <a:t>Cần mẫn</a:t>
            </a:r>
            <a:endParaRPr lang="zh-CN" altLang="en-US" sz="4300" b="1" dirty="0">
              <a:solidFill>
                <a:srgbClr val="E085E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8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3" grpId="0"/>
      <p:bldP spid="14" grpId="0"/>
      <p:bldP spid="15" grpId="0" animBg="1"/>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6025" y="381000"/>
            <a:ext cx="11865637" cy="6173690"/>
            <a:chOff x="117764" y="86530"/>
            <a:chExt cx="8901546" cy="4630267"/>
          </a:xfrm>
          <a:solidFill>
            <a:schemeClr val="bg1"/>
          </a:solidFill>
        </p:grpSpPr>
        <p:sp>
          <p:nvSpPr>
            <p:cNvPr id="7" name="TextBox 6"/>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10" name="TextBox 9"/>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a:t>
              </a:r>
              <a:r>
                <a:rPr lang="en-US" sz="3500">
                  <a:latin typeface="Arial" pitchFamily="34" charset="0"/>
                  <a:ea typeface="Arial-Rounded" pitchFamily="34" charset="0"/>
                  <a:cs typeface="Arial" pitchFamily="34" charset="0"/>
                </a:rPr>
                <a:t>đ</a:t>
              </a:r>
              <a:r>
                <a:rPr lang="en-US" sz="3500" smtClean="0">
                  <a:latin typeface="Arial" pitchFamily="34" charset="0"/>
                  <a:ea typeface="Arial-Rounded" pitchFamily="34" charset="0"/>
                  <a:cs typeface="Arial" pitchFamily="34" charset="0"/>
                </a:rPr>
                <a:t>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tạo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4762555" y="6104911"/>
            <a:ext cx="1523603" cy="588049"/>
          </a:xfrm>
          <a:prstGeom prst="rect">
            <a:avLst/>
          </a:prstGeom>
        </p:spPr>
      </p:pic>
    </p:spTree>
    <p:extLst>
      <p:ext uri="{BB962C8B-B14F-4D97-AF65-F5344CB8AC3E}">
        <p14:creationId xmlns:p14="http://schemas.microsoft.com/office/powerpoint/2010/main" val="8339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1827" y="124068"/>
            <a:ext cx="4256851" cy="557403"/>
          </a:xfrm>
          <a:prstGeom prst="rect">
            <a:avLst/>
          </a:prstGeom>
          <a:noFill/>
        </p:spPr>
        <p:txBody>
          <a:bodyPr wrap="square" lIns="110048" tIns="55026" rIns="110048" bIns="55026" rtlCol="0">
            <a:spAutoFit/>
          </a:bodyPr>
          <a:lstStyle/>
          <a:p>
            <a:pPr algn="just"/>
            <a:r>
              <a:rPr lang="en-US" sz="2900" b="1">
                <a:latin typeface="Arial" pitchFamily="34" charset="0"/>
                <a:ea typeface="Arial-Rounded" pitchFamily="34" charset="0"/>
                <a:cs typeface="Arial" pitchFamily="34" charset="0"/>
              </a:rPr>
              <a:t>Trả lời câu hỏi</a:t>
            </a:r>
          </a:p>
        </p:txBody>
      </p:sp>
      <p:sp>
        <p:nvSpPr>
          <p:cNvPr id="7" name="Oval 6"/>
          <p:cNvSpPr/>
          <p:nvPr/>
        </p:nvSpPr>
        <p:spPr>
          <a:xfrm>
            <a:off x="101574" y="76201"/>
            <a:ext cx="812588" cy="8128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400" b="1">
                <a:solidFill>
                  <a:schemeClr val="bg1"/>
                </a:solidFill>
                <a:latin typeface="Arial Rounded MT Bold" pitchFamily="34" charset="0"/>
                <a:cs typeface="Times New Roman" pitchFamily="18" charset="0"/>
              </a:rPr>
              <a:t>3</a:t>
            </a:r>
          </a:p>
        </p:txBody>
      </p:sp>
      <p:grpSp>
        <p:nvGrpSpPr>
          <p:cNvPr id="8" name="Group 7"/>
          <p:cNvGrpSpPr/>
          <p:nvPr/>
        </p:nvGrpSpPr>
        <p:grpSpPr>
          <a:xfrm>
            <a:off x="176025" y="533400"/>
            <a:ext cx="11865637" cy="6173690"/>
            <a:chOff x="117764" y="86530"/>
            <a:chExt cx="8901546" cy="4630267"/>
          </a:xfrm>
          <a:solidFill>
            <a:schemeClr val="bg1"/>
          </a:solidFill>
        </p:grpSpPr>
        <p:sp>
          <p:nvSpPr>
            <p:cNvPr id="9" name="TextBox 8"/>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10" name="TextBox 9"/>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a:t>
              </a:r>
              <a:r>
                <a:rPr lang="en-US" sz="3500">
                  <a:latin typeface="Arial" pitchFamily="34" charset="0"/>
                  <a:ea typeface="Arial-Rounded" pitchFamily="34" charset="0"/>
                  <a:cs typeface="Arial" pitchFamily="34" charset="0"/>
                </a:rPr>
                <a:t>đ</a:t>
              </a:r>
              <a:r>
                <a:rPr lang="en-US" sz="3500" smtClean="0">
                  <a:latin typeface="Arial" pitchFamily="34" charset="0"/>
                  <a:ea typeface="Arial-Rounded" pitchFamily="34" charset="0"/>
                  <a:cs typeface="Arial" pitchFamily="34" charset="0"/>
                </a:rPr>
                <a:t>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tạo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37635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25" y="-19522"/>
            <a:ext cx="12333642" cy="25914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sp>
        <p:nvSpPr>
          <p:cNvPr id="18" name="Flowchart: Document 17"/>
          <p:cNvSpPr/>
          <p:nvPr/>
        </p:nvSpPr>
        <p:spPr>
          <a:xfrm>
            <a:off x="-57584" y="14344"/>
            <a:ext cx="12333642"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grpSp>
        <p:nvGrpSpPr>
          <p:cNvPr id="2" name="Group 1"/>
          <p:cNvGrpSpPr/>
          <p:nvPr/>
        </p:nvGrpSpPr>
        <p:grpSpPr>
          <a:xfrm>
            <a:off x="2768294" y="2890809"/>
            <a:ext cx="8533171"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46212" y="2834016"/>
            <a:ext cx="1322764" cy="1323109"/>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930" y="237859"/>
            <a:ext cx="1788240" cy="1342336"/>
          </a:xfrm>
          <a:prstGeom prst="rect">
            <a:avLst/>
          </a:prstGeom>
          <a:noFill/>
        </p:spPr>
        <p:txBody>
          <a:bodyPr wrap="square" lIns="110154" tIns="55077" rIns="110154" bIns="55077" rtlCol="0">
            <a:spAutoFit/>
          </a:bodyPr>
          <a:lstStyle/>
          <a:p>
            <a:pPr algn="ctr"/>
            <a:r>
              <a:rPr lang="en-US" sz="8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algn="ctr"/>
            <a:r>
              <a:rPr lang="en-US" sz="58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1487273" y="2904840"/>
            <a:ext cx="1320456" cy="1157670"/>
          </a:xfrm>
          <a:prstGeom prst="rect">
            <a:avLst/>
          </a:prstGeom>
          <a:noFill/>
        </p:spPr>
        <p:txBody>
          <a:bodyPr wrap="square" lIns="110154" tIns="55077" rIns="110154" bIns="55077" rtlCol="0">
            <a:spAutoFit/>
          </a:bodyPr>
          <a:lstStyle/>
          <a:p>
            <a:pPr algn="ctr"/>
            <a:r>
              <a:rPr lang="en-US" sz="2900" b="1">
                <a:solidFill>
                  <a:schemeClr val="bg1"/>
                </a:solidFill>
                <a:latin typeface="Arial-Rounded" pitchFamily="34" charset="0"/>
                <a:ea typeface="Arial-Rounded" pitchFamily="34" charset="0"/>
                <a:cs typeface="Arial-Rounded" pitchFamily="34" charset="0"/>
              </a:rPr>
              <a:t>Bài</a:t>
            </a:r>
          </a:p>
          <a:p>
            <a:pPr algn="ctr"/>
            <a:r>
              <a:rPr lang="en-US" sz="3900" b="1" smtClean="0">
                <a:solidFill>
                  <a:schemeClr val="bg1"/>
                </a:solidFill>
                <a:latin typeface="Arial Rounded MT Bold" pitchFamily="34" charset="0"/>
                <a:ea typeface="Arial-Rounded" pitchFamily="34" charset="0"/>
                <a:cs typeface="Times New Roman" pitchFamily="18" charset="0"/>
              </a:rPr>
              <a:t>4</a:t>
            </a:r>
            <a:endParaRPr lang="en-US" sz="39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3046412" y="3073441"/>
            <a:ext cx="6826838" cy="772949"/>
          </a:xfrm>
          <a:prstGeom prst="rect">
            <a:avLst/>
          </a:prstGeom>
          <a:noFill/>
        </p:spPr>
        <p:txBody>
          <a:bodyPr wrap="square" lIns="110154" tIns="55077" rIns="110154" bIns="55077" rtlCol="0">
            <a:spAutoFit/>
          </a:bodyPr>
          <a:lstStyle/>
          <a:p>
            <a:pPr algn="ctr"/>
            <a:r>
              <a:rPr lang="en-US" sz="4300" b="1" smtClean="0">
                <a:solidFill>
                  <a:srgbClr val="A71FB1"/>
                </a:solidFill>
                <a:latin typeface="Arial-Rounded" pitchFamily="34" charset="0"/>
                <a:ea typeface="Arial-Rounded" pitchFamily="34" charset="0"/>
                <a:cs typeface="Arial-Rounded" pitchFamily="34" charset="0"/>
              </a:rPr>
              <a:t>RUỘNG BẬC THANG Ở SA PA</a:t>
            </a:r>
            <a:endParaRPr lang="en-US" sz="43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879281" y="-1131658"/>
            <a:ext cx="3291986" cy="3062308"/>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30" y="237859"/>
            <a:ext cx="1788240" cy="1342294"/>
          </a:xfrm>
          <a:prstGeom prst="rect">
            <a:avLst/>
          </a:prstGeom>
          <a:noFill/>
        </p:spPr>
        <p:txBody>
          <a:bodyPr wrap="square" lIns="110109" tIns="55056" rIns="110109" bIns="55056" rtlCol="0">
            <a:spAutoFit/>
          </a:bodyPr>
          <a:lstStyle/>
          <a:p>
            <a:pPr algn="ctr"/>
            <a:r>
              <a:rPr lang="en-US" sz="8000" b="1">
                <a:solidFill>
                  <a:srgbClr val="7030A0"/>
                </a:solidFill>
                <a:latin typeface="Arial Rounded MT Bold" pitchFamily="34" charset="0"/>
                <a:ea typeface="Arial-Rounded" pitchFamily="34" charset="0"/>
                <a:cs typeface="Times New Roman" pitchFamily="18" charset="0"/>
              </a:rPr>
              <a:t>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389"/>
          <a:stretch/>
        </p:blipFill>
        <p:spPr>
          <a:xfrm>
            <a:off x="4738202" y="4129101"/>
            <a:ext cx="3448195" cy="2401610"/>
          </a:xfrm>
          <a:prstGeom prst="rect">
            <a:avLst/>
          </a:prstGeom>
        </p:spPr>
      </p:pic>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8846" y="350523"/>
            <a:ext cx="11486274" cy="557403"/>
          </a:xfrm>
          <a:prstGeom prst="rect">
            <a:avLst/>
          </a:prstGeom>
          <a:noFill/>
        </p:spPr>
        <p:txBody>
          <a:bodyPr wrap="square" lIns="110048" tIns="55026" rIns="110048" bIns="55026" rtlCol="0">
            <a:spAutoFit/>
          </a:bodyPr>
          <a:lstStyle/>
          <a:p>
            <a:pPr algn="just"/>
            <a:r>
              <a:rPr lang="en-US" sz="2900" b="1">
                <a:latin typeface="Arial" pitchFamily="34" charset="0"/>
                <a:ea typeface="Arial-Rounded" pitchFamily="34" charset="0"/>
                <a:cs typeface="Arial" pitchFamily="34" charset="0"/>
              </a:rPr>
              <a:t>Quan sát tranh vẽ cảnh </a:t>
            </a:r>
            <a:r>
              <a:rPr lang="en-US" sz="2900" b="1" smtClean="0">
                <a:latin typeface="Arial" pitchFamily="34" charset="0"/>
                <a:ea typeface="Arial-Rounded" pitchFamily="34" charset="0"/>
                <a:cs typeface="Arial" pitchFamily="34" charset="0"/>
              </a:rPr>
              <a:t>vùng cao</a:t>
            </a:r>
            <a:endParaRPr lang="en-US" sz="2900" b="1">
              <a:latin typeface="Arial" pitchFamily="34" charset="0"/>
              <a:ea typeface="Arial-Rounded" pitchFamily="34" charset="0"/>
              <a:cs typeface="Arial" pitchFamily="34" charset="0"/>
            </a:endParaRPr>
          </a:p>
        </p:txBody>
      </p:sp>
      <p:sp>
        <p:nvSpPr>
          <p:cNvPr id="6" name="Oval 5"/>
          <p:cNvSpPr/>
          <p:nvPr/>
        </p:nvSpPr>
        <p:spPr>
          <a:xfrm>
            <a:off x="279327" y="251810"/>
            <a:ext cx="812588" cy="8128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400" b="1">
                <a:solidFill>
                  <a:schemeClr val="bg1"/>
                </a:solidFill>
                <a:latin typeface="Arial Rounded MT Bold" pitchFamily="34" charset="0"/>
                <a:cs typeface="Times New Roman" pitchFamily="18" charset="0"/>
              </a:rPr>
              <a:t>1</a:t>
            </a:r>
          </a:p>
        </p:txBody>
      </p:sp>
      <p:sp>
        <p:nvSpPr>
          <p:cNvPr id="7" name="TextBox 6"/>
          <p:cNvSpPr txBox="1"/>
          <p:nvPr/>
        </p:nvSpPr>
        <p:spPr>
          <a:xfrm>
            <a:off x="1042577" y="901321"/>
            <a:ext cx="10614435" cy="1003679"/>
          </a:xfrm>
          <a:prstGeom prst="rect">
            <a:avLst/>
          </a:prstGeom>
          <a:noFill/>
        </p:spPr>
        <p:txBody>
          <a:bodyPr wrap="square" lIns="110048" tIns="55026" rIns="110048" bIns="55026" rtlCol="0">
            <a:spAutoFit/>
          </a:bodyPr>
          <a:lstStyle/>
          <a:p>
            <a:pPr marL="551050" indent="-551050" algn="just">
              <a:buAutoNum type="alphaLcPeriod"/>
            </a:pPr>
            <a:r>
              <a:rPr lang="en-US" sz="2900" smtClean="0">
                <a:latin typeface="Arial" pitchFamily="34" charset="0"/>
                <a:ea typeface="Arial-Rounded" pitchFamily="34" charset="0"/>
                <a:cs typeface="Arial" pitchFamily="34" charset="0"/>
              </a:rPr>
              <a:t>Hình ảnh nào trong tranh khiến em chú ý nhất?</a:t>
            </a:r>
            <a:endParaRPr lang="en-US" sz="2900">
              <a:latin typeface="Arial" pitchFamily="34" charset="0"/>
              <a:ea typeface="Arial-Rounded" pitchFamily="34" charset="0"/>
              <a:cs typeface="Arial" pitchFamily="34" charset="0"/>
            </a:endParaRPr>
          </a:p>
          <a:p>
            <a:pPr marL="551050" indent="-551050" algn="just">
              <a:buAutoNum type="alphaLcPeriod"/>
            </a:pPr>
            <a:r>
              <a:rPr lang="en-US" sz="2900" smtClean="0">
                <a:latin typeface="Arial" pitchFamily="34" charset="0"/>
                <a:ea typeface="Arial-Rounded" pitchFamily="34" charset="0"/>
                <a:cs typeface="Arial" pitchFamily="34" charset="0"/>
              </a:rPr>
              <a:t>Em có thích cảnh vật trong tranh hay không? Vì sao?</a:t>
            </a:r>
            <a:endParaRPr lang="en-US" sz="29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13" t="29687" r="10407" b="35156"/>
          <a:stretch/>
        </p:blipFill>
        <p:spPr bwMode="auto">
          <a:xfrm>
            <a:off x="253352" y="2476500"/>
            <a:ext cx="11859274" cy="287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Kỳ vĩ ruộng bậc thang Sa Pa - Báo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130425"/>
            <a:ext cx="7324788" cy="4575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ộng bậc thang Sapa – Danh thắng kỳ vĩ của núi rừng vùng cao Tây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0436" y="2149475"/>
            <a:ext cx="6798389" cy="4594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ộng bậc thang Sapa - Danh thắng kỳ vĩ của núi rừng vùng cao Tây Bắ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4" y="2103430"/>
            <a:ext cx="6239942" cy="46402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ộng bậc thang Sapa là gì? ở đâu? Ruộng bậc thang đẹp nhất Việt 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1046" y="2084380"/>
            <a:ext cx="8937779" cy="4678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Đẹp Lộng lẫy ruộng bậc thang ở Sapa | Mercito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084380"/>
            <a:ext cx="7442168" cy="477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651" y="163891"/>
            <a:ext cx="1546688" cy="634347"/>
          </a:xfrm>
          <a:prstGeom prst="rect">
            <a:avLst/>
          </a:prstGeom>
          <a:noFill/>
        </p:spPr>
        <p:txBody>
          <a:bodyPr wrap="square" lIns="110048" tIns="55026" rIns="110048" bIns="55026" rtlCol="0">
            <a:spAutoFit/>
          </a:bodyPr>
          <a:lstStyle/>
          <a:p>
            <a:pPr algn="just"/>
            <a:r>
              <a:rPr lang="en-US" sz="3400" b="1">
                <a:latin typeface="Arial" pitchFamily="34" charset="0"/>
                <a:ea typeface="Arial-Rounded" pitchFamily="34" charset="0"/>
                <a:cs typeface="Arial" pitchFamily="34" charset="0"/>
              </a:rPr>
              <a:t>Đọc</a:t>
            </a:r>
          </a:p>
        </p:txBody>
      </p:sp>
      <p:grpSp>
        <p:nvGrpSpPr>
          <p:cNvPr id="7" name="Group 6"/>
          <p:cNvGrpSpPr/>
          <p:nvPr/>
        </p:nvGrpSpPr>
        <p:grpSpPr>
          <a:xfrm>
            <a:off x="176025" y="533400"/>
            <a:ext cx="11865637" cy="6173690"/>
            <a:chOff x="117764" y="86530"/>
            <a:chExt cx="8901546" cy="4630267"/>
          </a:xfrm>
          <a:solidFill>
            <a:schemeClr val="bg1"/>
          </a:solidFill>
        </p:grpSpPr>
        <p:sp>
          <p:nvSpPr>
            <p:cNvPr id="4" name="TextBox 3"/>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5" name="TextBox 4"/>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a:t>
              </a:r>
              <a:r>
                <a:rPr lang="en-US" sz="3500">
                  <a:latin typeface="Arial" pitchFamily="34" charset="0"/>
                  <a:ea typeface="Arial-Rounded" pitchFamily="34" charset="0"/>
                  <a:cs typeface="Arial" pitchFamily="34" charset="0"/>
                </a:rPr>
                <a:t>đ</a:t>
              </a:r>
              <a:r>
                <a:rPr lang="en-US" sz="3500" smtClean="0">
                  <a:latin typeface="Arial" pitchFamily="34" charset="0"/>
                  <a:ea typeface="Arial-Rounded" pitchFamily="34" charset="0"/>
                  <a:cs typeface="Arial" pitchFamily="34" charset="0"/>
                </a:rPr>
                <a:t>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tạo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sp>
        <p:nvSpPr>
          <p:cNvPr id="6" name="Oval 5"/>
          <p:cNvSpPr/>
          <p:nvPr/>
        </p:nvSpPr>
        <p:spPr>
          <a:xfrm>
            <a:off x="156978" y="76201"/>
            <a:ext cx="812588" cy="812800"/>
          </a:xfrm>
          <a:prstGeom prst="ellipse">
            <a:avLst/>
          </a:prstGeom>
          <a:solidFill>
            <a:srgbClr val="D47FE5"/>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9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8178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6025" y="533400"/>
            <a:ext cx="11865637" cy="6173690"/>
            <a:chOff x="117764" y="86530"/>
            <a:chExt cx="8901546" cy="4630267"/>
          </a:xfrm>
          <a:solidFill>
            <a:schemeClr val="bg1"/>
          </a:solidFill>
        </p:grpSpPr>
        <p:sp>
          <p:nvSpPr>
            <p:cNvPr id="15" name="TextBox 14"/>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16" name="TextBox 15"/>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a:t>
              </a:r>
              <a:r>
                <a:rPr lang="en-US" sz="3500">
                  <a:latin typeface="Arial" pitchFamily="34" charset="0"/>
                  <a:ea typeface="Arial-Rounded" pitchFamily="34" charset="0"/>
                  <a:cs typeface="Arial" pitchFamily="34" charset="0"/>
                </a:rPr>
                <a:t>đ</a:t>
              </a:r>
              <a:r>
                <a:rPr lang="en-US" sz="3500" smtClean="0">
                  <a:latin typeface="Arial" pitchFamily="34" charset="0"/>
                  <a:ea typeface="Arial-Rounded" pitchFamily="34" charset="0"/>
                  <a:cs typeface="Arial" pitchFamily="34" charset="0"/>
                </a:rPr>
                <a:t>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tạo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cxnSp>
        <p:nvCxnSpPr>
          <p:cNvPr id="5" name="Straight Connector 4"/>
          <p:cNvCxnSpPr/>
          <p:nvPr/>
        </p:nvCxnSpPr>
        <p:spPr>
          <a:xfrm flipH="1">
            <a:off x="6014196" y="3429000"/>
            <a:ext cx="1528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964337" y="2343150"/>
            <a:ext cx="12648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349486" y="3929742"/>
            <a:ext cx="20789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831507" y="1179597"/>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12021" y="5562600"/>
            <a:ext cx="15921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1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694"/>
          <a:stretch/>
        </p:blipFill>
        <p:spPr>
          <a:xfrm flipH="1">
            <a:off x="727321" y="2335582"/>
            <a:ext cx="3413334" cy="3292189"/>
          </a:xfrm>
          <a:prstGeom prst="rect">
            <a:avLst/>
          </a:prstGeom>
        </p:spPr>
      </p:pic>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60433" y="807579"/>
            <a:ext cx="5067085" cy="1099883"/>
            <a:chOff x="4441088" y="391100"/>
            <a:chExt cx="5068407" cy="1099884"/>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74113" y="801513"/>
                <a:ext cx="408680" cy="538610"/>
              </a:xfrm>
              <a:prstGeom prst="rect">
                <a:avLst/>
              </a:prstGeom>
              <a:noFill/>
            </p:spPr>
            <p:txBody>
              <a:bodyPr wrap="none" rtlCol="0">
                <a:spAutoFit/>
              </a:bodyPr>
              <a:lstStyle/>
              <a:p>
                <a:pPr marL="0" lvl="1"/>
                <a:r>
                  <a:rPr lang="en-US" altLang="zh-CN" sz="2900" spc="271">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89015" y="391100"/>
              <a:ext cx="4320480"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1"/>
                  </a:solidFill>
                  <a:latin typeface="Arial" pitchFamily="34" charset="0"/>
                  <a:ea typeface="微软雅黑" pitchFamily="34" charset="-122"/>
                  <a:cs typeface="Arial" pitchFamily="34" charset="0"/>
                </a:rPr>
                <a:t>b</a:t>
              </a:r>
              <a:r>
                <a:rPr lang="en-US" altLang="zh-CN" sz="4300" smtClean="0">
                  <a:solidFill>
                    <a:schemeClr val="accent1"/>
                  </a:solidFill>
                  <a:latin typeface="Arial" pitchFamily="34" charset="0"/>
                  <a:ea typeface="微软雅黑" pitchFamily="34" charset="-122"/>
                  <a:cs typeface="Arial" pitchFamily="34" charset="0"/>
                </a:rPr>
                <a:t>ậc thang</a:t>
              </a:r>
              <a:endParaRPr lang="zh-CN" altLang="en-US" sz="4300" dirty="0">
                <a:solidFill>
                  <a:schemeClr val="accent1"/>
                </a:solidFill>
                <a:latin typeface="Arial" pitchFamily="34" charset="0"/>
                <a:ea typeface="微软雅黑" pitchFamily="34" charset="-122"/>
                <a:cs typeface="Arial" pitchFamily="34" charset="0"/>
              </a:endParaRPr>
            </a:p>
          </p:txBody>
        </p:sp>
      </p:grpSp>
      <p:grpSp>
        <p:nvGrpSpPr>
          <p:cNvPr id="149" name="组合 148"/>
          <p:cNvGrpSpPr/>
          <p:nvPr/>
        </p:nvGrpSpPr>
        <p:grpSpPr>
          <a:xfrm>
            <a:off x="4748389" y="1720028"/>
            <a:ext cx="4560240" cy="1051529"/>
            <a:chOff x="4441088" y="439454"/>
            <a:chExt cx="4561429" cy="1051530"/>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40140" y="439454"/>
              <a:ext cx="3762377"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2"/>
                  </a:solidFill>
                  <a:latin typeface="Arial" pitchFamily="34" charset="0"/>
                  <a:ea typeface="微软雅黑" pitchFamily="34" charset="-122"/>
                  <a:cs typeface="Arial" pitchFamily="34" charset="0"/>
                </a:rPr>
                <a:t>rực rỡ</a:t>
              </a:r>
              <a:endParaRPr lang="zh-CN" altLang="en-US" sz="4300" dirty="0">
                <a:solidFill>
                  <a:schemeClr val="accent2"/>
                </a:solidFill>
                <a:latin typeface="Arial" pitchFamily="34" charset="0"/>
                <a:ea typeface="微软雅黑" pitchFamily="34" charset="-122"/>
                <a:cs typeface="Arial" pitchFamily="34" charset="0"/>
              </a:endParaRPr>
            </a:p>
          </p:txBody>
        </p:sp>
      </p:grpSp>
      <p:grpSp>
        <p:nvGrpSpPr>
          <p:cNvPr id="155" name="组合 154"/>
          <p:cNvGrpSpPr/>
          <p:nvPr/>
        </p:nvGrpSpPr>
        <p:grpSpPr>
          <a:xfrm>
            <a:off x="4844375" y="2834188"/>
            <a:ext cx="4520696" cy="1008860"/>
            <a:chOff x="4441088" y="482123"/>
            <a:chExt cx="4521874" cy="1008861"/>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0" name="TextBox 159"/>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3</a:t>
                </a:r>
                <a:endParaRPr lang="zh-CN" altLang="en-US" sz="2900" spc="271" dirty="0">
                  <a:solidFill>
                    <a:schemeClr val="bg1"/>
                  </a:solidFill>
                  <a:ea typeface="微软雅黑" pitchFamily="34" charset="-122"/>
                </a:endParaRPr>
              </a:p>
            </p:txBody>
          </p:sp>
        </p:grpSp>
        <p:sp>
          <p:nvSpPr>
            <p:cNvPr id="158" name="矩形 39"/>
            <p:cNvSpPr>
              <a:spLocks noChangeArrowheads="1"/>
            </p:cNvSpPr>
            <p:nvPr/>
          </p:nvSpPr>
          <p:spPr bwMode="auto">
            <a:xfrm>
              <a:off x="5200584" y="482123"/>
              <a:ext cx="3762378"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3"/>
                  </a:solidFill>
                  <a:latin typeface="Arial" pitchFamily="34" charset="0"/>
                  <a:ea typeface="微软雅黑" pitchFamily="34" charset="-122"/>
                  <a:cs typeface="Arial" pitchFamily="34" charset="0"/>
                </a:rPr>
                <a:t>m</a:t>
              </a:r>
              <a:r>
                <a:rPr lang="en-US" altLang="zh-CN" sz="4300" smtClean="0">
                  <a:solidFill>
                    <a:schemeClr val="accent3"/>
                  </a:solidFill>
                  <a:latin typeface="Arial" pitchFamily="34" charset="0"/>
                  <a:ea typeface="微软雅黑" pitchFamily="34" charset="-122"/>
                  <a:cs typeface="Arial" pitchFamily="34" charset="0"/>
                </a:rPr>
                <a:t>ặt đất</a:t>
              </a:r>
              <a:endParaRPr lang="zh-CN" altLang="en-US" sz="4300" dirty="0">
                <a:solidFill>
                  <a:schemeClr val="accent3"/>
                </a:solidFill>
                <a:latin typeface="Arial" pitchFamily="34" charset="0"/>
                <a:ea typeface="微软雅黑" pitchFamily="34" charset="-122"/>
                <a:cs typeface="Arial" pitchFamily="34" charset="0"/>
              </a:endParaRPr>
            </a:p>
          </p:txBody>
        </p:sp>
      </p:grpSp>
      <p:grpSp>
        <p:nvGrpSpPr>
          <p:cNvPr id="161" name="组合 160"/>
          <p:cNvGrpSpPr/>
          <p:nvPr/>
        </p:nvGrpSpPr>
        <p:grpSpPr>
          <a:xfrm>
            <a:off x="4748390" y="3822465"/>
            <a:ext cx="5307393" cy="1086726"/>
            <a:chOff x="4441088" y="404256"/>
            <a:chExt cx="5308777" cy="1086728"/>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6" name="TextBox 165"/>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4</a:t>
                </a:r>
                <a:endParaRPr lang="zh-CN" altLang="en-US" sz="2900" spc="271" dirty="0">
                  <a:solidFill>
                    <a:schemeClr val="bg1"/>
                  </a:solidFill>
                  <a:ea typeface="微软雅黑" pitchFamily="34" charset="-122"/>
                </a:endParaRPr>
              </a:p>
            </p:txBody>
          </p:sp>
        </p:grpSp>
        <p:sp>
          <p:nvSpPr>
            <p:cNvPr id="164" name="矩形 39"/>
            <p:cNvSpPr>
              <a:spLocks noChangeArrowheads="1"/>
            </p:cNvSpPr>
            <p:nvPr/>
          </p:nvSpPr>
          <p:spPr bwMode="auto">
            <a:xfrm>
              <a:off x="5296596" y="404256"/>
              <a:ext cx="4453269"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4"/>
                  </a:solidFill>
                  <a:latin typeface="Arial" pitchFamily="34" charset="0"/>
                  <a:ea typeface="微软雅黑" pitchFamily="34" charset="-122"/>
                  <a:cs typeface="Arial" pitchFamily="34" charset="0"/>
                </a:rPr>
                <a:t>hương lúa</a:t>
              </a:r>
              <a:endParaRPr lang="zh-CN" altLang="en-US" sz="4300" dirty="0">
                <a:solidFill>
                  <a:schemeClr val="accent4"/>
                </a:solidFill>
                <a:latin typeface="Arial" pitchFamily="34" charset="0"/>
                <a:ea typeface="微软雅黑" pitchFamily="34" charset="-122"/>
                <a:cs typeface="Arial" pitchFamily="34" charset="0"/>
              </a:endParaRPr>
            </a:p>
          </p:txBody>
        </p:sp>
      </p:grpSp>
      <p:grpSp>
        <p:nvGrpSpPr>
          <p:cNvPr id="167" name="组合 166"/>
          <p:cNvGrpSpPr/>
          <p:nvPr/>
        </p:nvGrpSpPr>
        <p:grpSpPr>
          <a:xfrm>
            <a:off x="4460432" y="4732856"/>
            <a:ext cx="4611414" cy="1045776"/>
            <a:chOff x="4441088" y="445206"/>
            <a:chExt cx="4612616" cy="1045778"/>
          </a:xfrm>
        </p:grpSpPr>
        <p:grpSp>
          <p:nvGrpSpPr>
            <p:cNvPr id="168" name="组合 167"/>
            <p:cNvGrpSpPr/>
            <p:nvPr/>
          </p:nvGrpSpPr>
          <p:grpSpPr>
            <a:xfrm>
              <a:off x="4441088" y="761746"/>
              <a:ext cx="727764" cy="729238"/>
              <a:chOff x="4339490" y="761746"/>
              <a:chExt cx="727764" cy="729238"/>
            </a:xfrm>
          </p:grpSpPr>
          <p:sp>
            <p:nvSpPr>
              <p:cNvPr id="171"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72" name="TextBox 171"/>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5</a:t>
                </a:r>
                <a:endParaRPr lang="zh-CN" altLang="en-US" sz="2900" spc="271" dirty="0">
                  <a:solidFill>
                    <a:schemeClr val="bg1"/>
                  </a:solidFill>
                  <a:ea typeface="微软雅黑" pitchFamily="34" charset="-122"/>
                </a:endParaRPr>
              </a:p>
            </p:txBody>
          </p:sp>
        </p:grpSp>
        <p:sp>
          <p:nvSpPr>
            <p:cNvPr id="170" name="矩形 39"/>
            <p:cNvSpPr>
              <a:spLocks noChangeArrowheads="1"/>
            </p:cNvSpPr>
            <p:nvPr/>
          </p:nvSpPr>
          <p:spPr bwMode="auto">
            <a:xfrm>
              <a:off x="5291326" y="445206"/>
              <a:ext cx="3762378"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H’mông</a:t>
              </a:r>
              <a:endParaRPr lang="zh-CN" altLang="en-US" sz="4300" dirty="0">
                <a:solidFill>
                  <a:schemeClr val="accent1"/>
                </a:solidFill>
                <a:latin typeface="Arial" pitchFamily="34" charset="0"/>
                <a:ea typeface="微软雅黑" pitchFamily="34" charset="-122"/>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cxnSp>
        <p:nvCxnSpPr>
          <p:cNvPr id="31" name="Straight Connector 30"/>
          <p:cNvCxnSpPr/>
          <p:nvPr/>
        </p:nvCxnSpPr>
        <p:spPr>
          <a:xfrm flipH="1">
            <a:off x="5593275" y="1710462"/>
            <a:ext cx="5618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855174" y="2639746"/>
            <a:ext cx="5618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098023" y="3742752"/>
            <a:ext cx="561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034670" y="4742705"/>
            <a:ext cx="1307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615635" y="5600700"/>
            <a:ext cx="5233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827933" y="1725474"/>
            <a:ext cx="852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41896" y="3713604"/>
            <a:ext cx="561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5056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up)">
                                      <p:cBhvr>
                                        <p:cTn id="11" dur="500"/>
                                        <p:tgtEl>
                                          <p:spTgt spid="1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1+#ppt_w/2"/>
                                          </p:val>
                                        </p:tav>
                                        <p:tav tm="100000">
                                          <p:val>
                                            <p:strVal val="#ppt_x"/>
                                          </p:val>
                                        </p:tav>
                                      </p:tavLst>
                                    </p:anim>
                                    <p:anim calcmode="lin" valueType="num">
                                      <p:cBhvr additive="base">
                                        <p:cTn id="17"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9"/>
                                        </p:tgtEl>
                                        <p:attrNameLst>
                                          <p:attrName>style.visibility</p:attrName>
                                        </p:attrNameLst>
                                      </p:cBhvr>
                                      <p:to>
                                        <p:strVal val="visible"/>
                                      </p:to>
                                    </p:set>
                                    <p:anim calcmode="lin" valueType="num">
                                      <p:cBhvr additive="base">
                                        <p:cTn id="30" dur="500" fill="hold"/>
                                        <p:tgtEl>
                                          <p:spTgt spid="149"/>
                                        </p:tgtEl>
                                        <p:attrNameLst>
                                          <p:attrName>ppt_x</p:attrName>
                                        </p:attrNameLst>
                                      </p:cBhvr>
                                      <p:tavLst>
                                        <p:tav tm="0">
                                          <p:val>
                                            <p:strVal val="1+#ppt_w/2"/>
                                          </p:val>
                                        </p:tav>
                                        <p:tav tm="100000">
                                          <p:val>
                                            <p:strVal val="#ppt_x"/>
                                          </p:val>
                                        </p:tav>
                                      </p:tavLst>
                                    </p:anim>
                                    <p:anim calcmode="lin" valueType="num">
                                      <p:cBhvr additive="base">
                                        <p:cTn id="31"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55"/>
                                        </p:tgtEl>
                                        <p:attrNameLst>
                                          <p:attrName>style.visibility</p:attrName>
                                        </p:attrNameLst>
                                      </p:cBhvr>
                                      <p:to>
                                        <p:strVal val="visible"/>
                                      </p:to>
                                    </p:set>
                                    <p:anim calcmode="lin" valueType="num">
                                      <p:cBhvr additive="base">
                                        <p:cTn id="41" dur="500" fill="hold"/>
                                        <p:tgtEl>
                                          <p:spTgt spid="155"/>
                                        </p:tgtEl>
                                        <p:attrNameLst>
                                          <p:attrName>ppt_x</p:attrName>
                                        </p:attrNameLst>
                                      </p:cBhvr>
                                      <p:tavLst>
                                        <p:tav tm="0">
                                          <p:val>
                                            <p:strVal val="1+#ppt_w/2"/>
                                          </p:val>
                                        </p:tav>
                                        <p:tav tm="100000">
                                          <p:val>
                                            <p:strVal val="#ppt_x"/>
                                          </p:val>
                                        </p:tav>
                                      </p:tavLst>
                                    </p:anim>
                                    <p:anim calcmode="lin" valueType="num">
                                      <p:cBhvr additive="base">
                                        <p:cTn id="42"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additive="base">
                                        <p:cTn id="55" dur="500" fill="hold"/>
                                        <p:tgtEl>
                                          <p:spTgt spid="161"/>
                                        </p:tgtEl>
                                        <p:attrNameLst>
                                          <p:attrName>ppt_x</p:attrName>
                                        </p:attrNameLst>
                                      </p:cBhvr>
                                      <p:tavLst>
                                        <p:tav tm="0">
                                          <p:val>
                                            <p:strVal val="1+#ppt_w/2"/>
                                          </p:val>
                                        </p:tav>
                                        <p:tav tm="100000">
                                          <p:val>
                                            <p:strVal val="#ppt_x"/>
                                          </p:val>
                                        </p:tav>
                                      </p:tavLst>
                                    </p:anim>
                                    <p:anim calcmode="lin" valueType="num">
                                      <p:cBhvr additive="base">
                                        <p:cTn id="56" dur="5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167"/>
                                        </p:tgtEl>
                                        <p:attrNameLst>
                                          <p:attrName>style.visibility</p:attrName>
                                        </p:attrNameLst>
                                      </p:cBhvr>
                                      <p:to>
                                        <p:strVal val="visible"/>
                                      </p:to>
                                    </p:set>
                                    <p:anim calcmode="lin" valueType="num">
                                      <p:cBhvr additive="base">
                                        <p:cTn id="66" dur="500" fill="hold"/>
                                        <p:tgtEl>
                                          <p:spTgt spid="167"/>
                                        </p:tgtEl>
                                        <p:attrNameLst>
                                          <p:attrName>ppt_x</p:attrName>
                                        </p:attrNameLst>
                                      </p:cBhvr>
                                      <p:tavLst>
                                        <p:tav tm="0">
                                          <p:val>
                                            <p:strVal val="1+#ppt_w/2"/>
                                          </p:val>
                                        </p:tav>
                                        <p:tav tm="100000">
                                          <p:val>
                                            <p:strVal val="#ppt_x"/>
                                          </p:val>
                                        </p:tav>
                                      </p:tavLst>
                                    </p:anim>
                                    <p:anim calcmode="lin" valueType="num">
                                      <p:cBhvr additive="base">
                                        <p:cTn id="67" dur="500" fill="hold"/>
                                        <p:tgtEl>
                                          <p:spTgt spid="16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76025" y="533400"/>
            <a:ext cx="11865637" cy="6173690"/>
            <a:chOff x="117764" y="86530"/>
            <a:chExt cx="8901546" cy="4630267"/>
          </a:xfrm>
          <a:solidFill>
            <a:schemeClr val="bg1"/>
          </a:solidFill>
        </p:grpSpPr>
        <p:sp>
          <p:nvSpPr>
            <p:cNvPr id="43" name="TextBox 42"/>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4" name="TextBox 43"/>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dâu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tao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grpSp>
        <p:nvGrpSpPr>
          <p:cNvPr id="45" name="Group 44"/>
          <p:cNvGrpSpPr/>
          <p:nvPr/>
        </p:nvGrpSpPr>
        <p:grpSpPr>
          <a:xfrm>
            <a:off x="172375" y="192003"/>
            <a:ext cx="11865637" cy="6596496"/>
            <a:chOff x="117764" y="173382"/>
            <a:chExt cx="8901546" cy="4947372"/>
          </a:xfrm>
          <a:solidFill>
            <a:schemeClr val="bg1"/>
          </a:solidFill>
        </p:grpSpPr>
        <p:sp>
          <p:nvSpPr>
            <p:cNvPr id="46" name="TextBox 45"/>
            <p:cNvSpPr txBox="1"/>
            <p:nvPr/>
          </p:nvSpPr>
          <p:spPr>
            <a:xfrm>
              <a:off x="1524000" y="173382"/>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7" name="TextBox 46"/>
            <p:cNvSpPr txBox="1"/>
            <p:nvPr/>
          </p:nvSpPr>
          <p:spPr>
            <a:xfrm>
              <a:off x="117764" y="608080"/>
              <a:ext cx="8901546" cy="4512674"/>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a:t>
              </a:r>
              <a:r>
                <a:rPr lang="en-US" sz="3500" smtClean="0">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Nhìn xa, chúng giống như những bậc thang khổng lồ.</a:t>
              </a:r>
              <a:r>
                <a:rPr lang="en-US" sz="3500" smtClean="0">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Từng bậc, từng bậc như nối mặt đất với bầu trời.</a:t>
              </a:r>
              <a:r>
                <a:rPr lang="en-US" sz="3500" smtClean="0">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Một màu vàng trải dài bất tận. Đâu </a:t>
              </a:r>
              <a:r>
                <a:rPr lang="en-US" sz="3500">
                  <a:latin typeface="Arial" pitchFamily="34" charset="0"/>
                  <a:ea typeface="Arial-Rounded" pitchFamily="34" charset="0"/>
                  <a:cs typeface="Arial" pitchFamily="34" charset="0"/>
                </a:rPr>
                <a:t>đ</a:t>
              </a:r>
              <a:r>
                <a:rPr lang="en-US" sz="3500" smtClean="0">
                  <a:latin typeface="Arial" pitchFamily="34" charset="0"/>
                  <a:ea typeface="Arial-Rounded" pitchFamily="34" charset="0"/>
                  <a:cs typeface="Arial" pitchFamily="34" charset="0"/>
                </a:rPr>
                <a:t>âu cũng ngạt ngào hương lúa.</a:t>
              </a:r>
              <a:r>
                <a:rPr lang="en-US" sz="3500" smtClean="0">
                  <a:solidFill>
                    <a:srgbClr val="FF0000"/>
                  </a:solidFill>
                  <a:latin typeface="Arial" pitchFamily="34" charset="0"/>
                  <a:ea typeface="Arial-Rounded" pitchFamily="34" charset="0"/>
                  <a:cs typeface="Arial" pitchFamily="34" charset="0"/>
                </a:rPr>
                <a:t>//</a:t>
              </a:r>
              <a:endParaRPr lang="en-US" sz="3500" smtClean="0">
                <a:latin typeface="Arial" pitchFamily="34" charset="0"/>
                <a:ea typeface="Arial-Rounded" pitchFamily="34" charset="0"/>
                <a:cs typeface="Arial" pitchFamily="34" charset="0"/>
              </a:endParaRP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a:t>
              </a:r>
              <a:r>
                <a:rPr lang="en-US" sz="3500" smtClean="0">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Chúng được tạo nên bởi đôi bàn tay chăm chỉ, cần mẫn của những người H’mông, Dao, Hà Nhì, … sống ở đây.</a:t>
              </a:r>
              <a:r>
                <a:rPr lang="en-US" sz="3500" smtClean="0">
                  <a:solidFill>
                    <a:srgbClr val="FF0000"/>
                  </a:solidFill>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5418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3386" y="655649"/>
            <a:ext cx="5891265" cy="711305"/>
          </a:xfrm>
          <a:prstGeom prst="rect">
            <a:avLst/>
          </a:prstGeom>
          <a:solidFill>
            <a:schemeClr val="bg1"/>
          </a:solidFill>
          <a:ln>
            <a:solidFill>
              <a:srgbClr val="AD27B7"/>
            </a:solidFill>
          </a:ln>
        </p:spPr>
        <p:txBody>
          <a:bodyPr wrap="square" lIns="110063" tIns="55033" rIns="110063" bIns="55033" rtlCol="0">
            <a:spAutoFit/>
          </a:bodyPr>
          <a:lstStyle/>
          <a:p>
            <a:pPr algn="ctr"/>
            <a:r>
              <a:rPr lang="en-US" sz="3900" b="1">
                <a:latin typeface="Arial" pitchFamily="34" charset="0"/>
                <a:ea typeface="Arial-Rounded" pitchFamily="34" charset="0"/>
                <a:cs typeface="Arial" pitchFamily="34" charset="0"/>
              </a:rPr>
              <a:t>Luyện đọc câu dài:</a:t>
            </a:r>
          </a:p>
        </p:txBody>
      </p:sp>
      <p:sp>
        <p:nvSpPr>
          <p:cNvPr id="4" name="TextBox 3"/>
          <p:cNvSpPr txBox="1"/>
          <p:nvPr/>
        </p:nvSpPr>
        <p:spPr>
          <a:xfrm>
            <a:off x="575505" y="2311403"/>
            <a:ext cx="11207028" cy="2142466"/>
          </a:xfrm>
          <a:prstGeom prst="rect">
            <a:avLst/>
          </a:prstGeom>
          <a:solidFill>
            <a:schemeClr val="bg1"/>
          </a:solidFill>
        </p:spPr>
        <p:txBody>
          <a:bodyPr wrap="square" lIns="110063" tIns="55033" rIns="110063" bIns="55033" rtlCol="0">
            <a:spAutoFit/>
          </a:bodyPr>
          <a:lstStyle/>
          <a:p>
            <a:pPr algn="just"/>
            <a:r>
              <a:rPr lang="en-US" sz="3900">
                <a:latin typeface="Arial" pitchFamily="34" charset="0"/>
                <a:ea typeface="Arial-Rounded" pitchFamily="34" charset="0"/>
                <a:cs typeface="Arial" pitchFamily="34" charset="0"/>
              </a:rPr>
              <a:t>	</a:t>
            </a:r>
            <a:r>
              <a:rPr lang="en-US" sz="3900" smtClean="0">
                <a:latin typeface="Arial" pitchFamily="34" charset="0"/>
                <a:ea typeface="Arial-Rounded" pitchFamily="34" charset="0"/>
                <a:cs typeface="Arial" pitchFamily="34" charset="0"/>
              </a:rPr>
              <a:t>Nhìn xa, chúng giống như </a:t>
            </a:r>
            <a:r>
              <a:rPr lang="en-US" sz="4400">
                <a:latin typeface="Arial" pitchFamily="34" charset="0"/>
                <a:ea typeface="Arial-Rounded" pitchFamily="34" charset="0"/>
                <a:cs typeface="Arial" pitchFamily="34" charset="0"/>
              </a:rPr>
              <a:t>những bậc thang khổng lồ</a:t>
            </a:r>
            <a:r>
              <a:rPr lang="en-US" sz="4400" smtClean="0">
                <a:latin typeface="Arial" pitchFamily="34" charset="0"/>
                <a:ea typeface="Arial-Rounded" pitchFamily="34" charset="0"/>
                <a:cs typeface="Arial" pitchFamily="34" charset="0"/>
              </a:rPr>
              <a:t>. </a:t>
            </a:r>
            <a:r>
              <a:rPr lang="en-US" sz="4400">
                <a:latin typeface="Arial" pitchFamily="34" charset="0"/>
                <a:ea typeface="Arial-Rounded" pitchFamily="34" charset="0"/>
                <a:cs typeface="Arial" pitchFamily="34" charset="0"/>
              </a:rPr>
              <a:t>Từng bậc, từng bậc như nối mặt đất với bầu </a:t>
            </a:r>
            <a:r>
              <a:rPr lang="en-US" sz="4400" smtClean="0">
                <a:latin typeface="Arial" pitchFamily="34" charset="0"/>
                <a:ea typeface="Arial-Rounded" pitchFamily="34" charset="0"/>
                <a:cs typeface="Arial" pitchFamily="34" charset="0"/>
              </a:rPr>
              <a:t>trời. </a:t>
            </a:r>
            <a:endParaRPr lang="en-US" sz="3900">
              <a:latin typeface="Arial" pitchFamily="34" charset="0"/>
              <a:ea typeface="Arial-Rounded" pitchFamily="34" charset="0"/>
              <a:cs typeface="Arial" pitchFamily="34" charset="0"/>
            </a:endParaRPr>
          </a:p>
        </p:txBody>
      </p:sp>
      <p:cxnSp>
        <p:nvCxnSpPr>
          <p:cNvPr id="5" name="Straight Connector 4"/>
          <p:cNvCxnSpPr/>
          <p:nvPr/>
        </p:nvCxnSpPr>
        <p:spPr>
          <a:xfrm flipH="1">
            <a:off x="4037012" y="2438400"/>
            <a:ext cx="50787"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511654" y="3100512"/>
            <a:ext cx="131582" cy="580822"/>
            <a:chOff x="2590800" y="2272159"/>
            <a:chExt cx="98712" cy="435617"/>
          </a:xfrm>
        </p:grpSpPr>
        <p:cxnSp>
          <p:nvCxnSpPr>
            <p:cNvPr id="15" name="Straight Connector 1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flipH="1">
            <a:off x="7293458" y="3100512"/>
            <a:ext cx="50787"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75812" y="3076069"/>
            <a:ext cx="50787"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789612" y="3807779"/>
            <a:ext cx="131582" cy="580822"/>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33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905700" y="228600"/>
            <a:ext cx="11135962" cy="6712299"/>
            <a:chOff x="117764" y="86530"/>
            <a:chExt cx="8901546" cy="5034224"/>
          </a:xfrm>
          <a:solidFill>
            <a:schemeClr val="bg1"/>
          </a:solidFill>
        </p:grpSpPr>
        <p:sp>
          <p:nvSpPr>
            <p:cNvPr id="26" name="TextBox 25"/>
            <p:cNvSpPr txBox="1"/>
            <p:nvPr/>
          </p:nvSpPr>
          <p:spPr>
            <a:xfrm>
              <a:off x="1908114"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27" name="TextBox 26"/>
            <p:cNvSpPr txBox="1"/>
            <p:nvPr/>
          </p:nvSpPr>
          <p:spPr>
            <a:xfrm>
              <a:off x="117764" y="608080"/>
              <a:ext cx="8901546" cy="4512674"/>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a:t>
              </a:r>
              <a:r>
                <a:rPr lang="en-US" sz="3500">
                  <a:latin typeface="Arial" pitchFamily="34" charset="0"/>
                  <a:ea typeface="Arial-Rounded" pitchFamily="34" charset="0"/>
                  <a:cs typeface="Arial" pitchFamily="34" charset="0"/>
                </a:rPr>
                <a:t>đ</a:t>
              </a:r>
              <a:r>
                <a:rPr lang="en-US" sz="3500" smtClean="0">
                  <a:latin typeface="Arial" pitchFamily="34" charset="0"/>
                  <a:ea typeface="Arial-Rounded" pitchFamily="34" charset="0"/>
                  <a:cs typeface="Arial" pitchFamily="34" charset="0"/>
                </a:rPr>
                <a:t>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tạo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25" y="3981800"/>
            <a:ext cx="702551" cy="203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126" y="228600"/>
            <a:ext cx="702551" cy="375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341812" y="3663145"/>
            <a:ext cx="131582" cy="580822"/>
            <a:chOff x="2590800" y="2272159"/>
            <a:chExt cx="98712" cy="435617"/>
          </a:xfrm>
        </p:grpSpPr>
        <p:cxnSp>
          <p:nvCxnSpPr>
            <p:cNvPr id="9" name="Straight Connector 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541962" y="5719617"/>
            <a:ext cx="131582" cy="580822"/>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621" y="2209800"/>
            <a:ext cx="555009" cy="555153"/>
            <a:chOff x="2578501" y="4400951"/>
            <a:chExt cx="609600" cy="609600"/>
          </a:xfrm>
        </p:grpSpPr>
        <p:sp>
          <p:nvSpPr>
            <p:cNvPr id="18" name="Oval 17"/>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9" name="Oval 18"/>
            <p:cNvSpPr/>
            <p:nvPr/>
          </p:nvSpPr>
          <p:spPr>
            <a:xfrm>
              <a:off x="2578501" y="4400951"/>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a:solidFill>
                    <a:schemeClr val="tx1"/>
                  </a:solidFill>
                  <a:latin typeface="Arial" pitchFamily="34" charset="0"/>
                  <a:ea typeface="Aachen" pitchFamily="18" charset="0"/>
                  <a:cs typeface="Arial" pitchFamily="34" charset="0"/>
                </a:rPr>
                <a:t>1</a:t>
              </a:r>
            </a:p>
          </p:txBody>
        </p:sp>
      </p:grpSp>
      <p:grpSp>
        <p:nvGrpSpPr>
          <p:cNvPr id="20" name="Group 19"/>
          <p:cNvGrpSpPr/>
          <p:nvPr/>
        </p:nvGrpSpPr>
        <p:grpSpPr>
          <a:xfrm>
            <a:off x="87830" y="4953000"/>
            <a:ext cx="555009" cy="555153"/>
            <a:chOff x="2578501" y="4400951"/>
            <a:chExt cx="609600" cy="609600"/>
          </a:xfrm>
        </p:grpSpPr>
        <p:sp>
          <p:nvSpPr>
            <p:cNvPr id="21" name="Oval 20"/>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22" name="Oval 21"/>
            <p:cNvSpPr/>
            <p:nvPr/>
          </p:nvSpPr>
          <p:spPr>
            <a:xfrm>
              <a:off x="2578501" y="4400951"/>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a:solidFill>
                    <a:schemeClr val="tx1"/>
                  </a:solidFill>
                  <a:latin typeface="Arial" pitchFamily="34" charset="0"/>
                  <a:ea typeface="Aachen" pitchFamily="18" charset="0"/>
                  <a:cs typeface="Arial" pitchFamily="34" charset="0"/>
                </a:rPr>
                <a:t>2</a:t>
              </a:r>
            </a:p>
          </p:txBody>
        </p:sp>
      </p:grpSp>
    </p:spTree>
    <p:extLst>
      <p:ext uri="{BB962C8B-B14F-4D97-AF65-F5344CB8AC3E}">
        <p14:creationId xmlns:p14="http://schemas.microsoft.com/office/powerpoint/2010/main" val="37320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TotalTime>
  <Words>291</Words>
  <Application>Microsoft Office PowerPoint</Application>
  <PresentationFormat>Custom</PresentationFormat>
  <Paragraphs>90</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222</cp:revision>
  <dcterms:created xsi:type="dcterms:W3CDTF">2020-12-08T15:48:47Z</dcterms:created>
  <dcterms:modified xsi:type="dcterms:W3CDTF">2023-06-01T17:21:59Z</dcterms:modified>
</cp:coreProperties>
</file>