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77" r:id="rId3"/>
    <p:sldId id="287" r:id="rId4"/>
    <p:sldId id="288" r:id="rId5"/>
    <p:sldId id="289" r:id="rId6"/>
    <p:sldId id="290" r:id="rId7"/>
    <p:sldId id="291" r:id="rId8"/>
    <p:sldId id="292" r:id="rId9"/>
    <p:sldId id="293" r:id="rId10"/>
    <p:sldId id="294" r:id="rId11"/>
    <p:sldId id="296" r:id="rId12"/>
    <p:sldId id="298" r:id="rId13"/>
    <p:sldId id="299" r:id="rId14"/>
    <p:sldId id="300" r:id="rId15"/>
    <p:sldId id="307" r:id="rId16"/>
    <p:sldId id="308" r:id="rId17"/>
    <p:sldId id="309" r:id="rId18"/>
    <p:sldId id="310" r:id="rId19"/>
    <p:sldId id="311" r:id="rId20"/>
    <p:sldId id="304" r:id="rId21"/>
    <p:sldId id="305" r:id="rId22"/>
    <p:sldId id="306" r:id="rId23"/>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CDC"/>
    <a:srgbClr val="F3CEF6"/>
    <a:srgbClr val="AD27B7"/>
    <a:srgbClr val="8F45C7"/>
    <a:srgbClr val="ECB2F0"/>
    <a:srgbClr val="E496EA"/>
    <a:srgbClr val="A521AF"/>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96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3458194"/>
            <a:ext cx="9144011" cy="1685306"/>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4/20/2021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28800" y="1853870"/>
            <a:ext cx="4876800" cy="143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Nuối </a:t>
            </a:r>
            <a:r>
              <a:rPr lang="en-US" sz="3600" smtClean="0">
                <a:solidFill>
                  <a:srgbClr val="FF0000"/>
                </a:solidFill>
                <a:latin typeface="Arial" pitchFamily="34" charset="0"/>
                <a:cs typeface="Arial" pitchFamily="34" charset="0"/>
              </a:rPr>
              <a:t>tiếc   :</a:t>
            </a:r>
            <a:endParaRPr lang="en-US" sz="3600">
              <a:latin typeface="Arial" pitchFamily="34" charset="0"/>
              <a:cs typeface="Arial" pitchFamily="34" charset="0"/>
            </a:endParaRPr>
          </a:p>
        </p:txBody>
      </p:sp>
      <p:sp>
        <p:nvSpPr>
          <p:cNvPr id="7" name="Title 1"/>
          <p:cNvSpPr txBox="1">
            <a:spLocks/>
          </p:cNvSpPr>
          <p:nvPr/>
        </p:nvSpPr>
        <p:spPr>
          <a:xfrm>
            <a:off x="2667000" y="1576388"/>
            <a:ext cx="615754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tiếc những cái hay, cái tốt đã đi qua.</a:t>
            </a:r>
            <a:endParaRPr lang="en-US" sz="3600">
              <a:latin typeface="Arial" pitchFamily="34" charset="0"/>
              <a:cs typeface="Arial" pitchFamily="34" charset="0"/>
            </a:endParaRPr>
          </a:p>
        </p:txBody>
      </p:sp>
      <p:sp>
        <p:nvSpPr>
          <p:cNvPr id="5" name="Title 1"/>
          <p:cNvSpPr txBox="1">
            <a:spLocks/>
          </p:cNvSpPr>
          <p:nvPr/>
        </p:nvSpPr>
        <p:spPr>
          <a:xfrm>
            <a:off x="139700" y="2552700"/>
            <a:ext cx="2971800"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Thán phục:</a:t>
            </a:r>
            <a:endParaRPr lang="en-US" sz="3600">
              <a:latin typeface="Arial" pitchFamily="34" charset="0"/>
              <a:cs typeface="Arial" pitchFamily="34" charset="0"/>
            </a:endParaRPr>
          </a:p>
        </p:txBody>
      </p:sp>
      <p:sp>
        <p:nvSpPr>
          <p:cNvPr id="6" name="Title 1"/>
          <p:cNvSpPr txBox="1">
            <a:spLocks/>
          </p:cNvSpPr>
          <p:nvPr/>
        </p:nvSpPr>
        <p:spPr>
          <a:xfrm>
            <a:off x="2453054" y="2552700"/>
            <a:ext cx="5219334"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khen ngợi và cảm phục.</a:t>
            </a:r>
            <a:endParaRPr lang="en-US" sz="3600">
              <a:latin typeface="Arial" pitchFamily="34" charset="0"/>
              <a:cs typeface="Arial" pitchFamily="34" charset="0"/>
            </a:endParaRPr>
          </a:p>
        </p:txBody>
      </p:sp>
    </p:spTree>
    <p:extLst>
      <p:ext uri="{BB962C8B-B14F-4D97-AF65-F5344CB8AC3E}">
        <p14:creationId xmlns:p14="http://schemas.microsoft.com/office/powerpoint/2010/main" val="7162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Nhà toán học:</a:t>
            </a:r>
            <a:endParaRPr lang="en-US" sz="3600">
              <a:latin typeface="Arial" pitchFamily="34" charset="0"/>
              <a:cs typeface="Arial" pitchFamily="34" charset="0"/>
            </a:endParaRPr>
          </a:p>
        </p:txBody>
      </p:sp>
      <p:sp>
        <p:nvSpPr>
          <p:cNvPr id="7" name="Title 1"/>
          <p:cNvSpPr txBox="1">
            <a:spLocks/>
          </p:cNvSpPr>
          <p:nvPr/>
        </p:nvSpPr>
        <p:spPr>
          <a:xfrm>
            <a:off x="3196004" y="1559197"/>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người có trình độ cao về toán học.</a:t>
            </a:r>
            <a:endParaRPr lang="en-US" sz="3600">
              <a:latin typeface="Arial" pitchFamily="34" charset="0"/>
              <a:cs typeface="Arial" pitchFamily="34" charset="0"/>
            </a:endParaRPr>
          </a:p>
        </p:txBody>
      </p:sp>
      <p:sp>
        <p:nvSpPr>
          <p:cNvPr id="5" name="Title 1"/>
          <p:cNvSpPr txBox="1">
            <a:spLocks/>
          </p:cNvSpPr>
          <p:nvPr/>
        </p:nvSpPr>
        <p:spPr>
          <a:xfrm>
            <a:off x="139700" y="2509837"/>
            <a:ext cx="3932237"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Xuất </a:t>
            </a:r>
            <a:r>
              <a:rPr lang="en-US" sz="3600" smtClean="0">
                <a:solidFill>
                  <a:srgbClr val="FF0000"/>
                </a:solidFill>
                <a:latin typeface="Arial" pitchFamily="34" charset="0"/>
                <a:cs typeface="Arial" pitchFamily="34" charset="0"/>
              </a:rPr>
              <a:t>sắc       :</a:t>
            </a:r>
            <a:endParaRPr lang="en-US" sz="3600">
              <a:latin typeface="Arial" pitchFamily="34" charset="0"/>
              <a:cs typeface="Arial" pitchFamily="34" charset="0"/>
            </a:endParaRPr>
          </a:p>
        </p:txBody>
      </p:sp>
      <p:sp>
        <p:nvSpPr>
          <p:cNvPr id="6" name="Title 1"/>
          <p:cNvSpPr txBox="1">
            <a:spLocks/>
          </p:cNvSpPr>
          <p:nvPr/>
        </p:nvSpPr>
        <p:spPr>
          <a:xfrm>
            <a:off x="3233058" y="2781300"/>
            <a:ext cx="4804996" cy="857250"/>
          </a:xfrm>
          <a:prstGeom prst="rect">
            <a:avLst/>
          </a:prstGeom>
        </p:spPr>
        <p:txBody>
          <a:bodyPr vert="horz" lIns="91303" tIns="45653" rIns="91303" bIns="4565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giỏi hơn hẳn mức bình thường.</a:t>
            </a:r>
            <a:endParaRPr lang="en-US" sz="3600">
              <a:latin typeface="Arial" pitchFamily="34" charset="0"/>
              <a:cs typeface="Arial" pitchFamily="34" charset="0"/>
            </a:endParaRPr>
          </a:p>
        </p:txBody>
      </p:sp>
    </p:spTree>
    <p:extLst>
      <p:ext uri="{BB962C8B-B14F-4D97-AF65-F5344CB8AC3E}">
        <p14:creationId xmlns:p14="http://schemas.microsoft.com/office/powerpoint/2010/main" val="36392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764" y="23450"/>
            <a:ext cx="8901546" cy="5015442"/>
            <a:chOff x="117764" y="209187"/>
            <a:chExt cx="8901546" cy="5015441"/>
          </a:xfrm>
          <a:solidFill>
            <a:schemeClr val="bg1"/>
          </a:solidFill>
        </p:grpSpPr>
        <p:sp>
          <p:nvSpPr>
            <p:cNvPr id="19" name="TextBox 1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grpSp>
        <p:nvGrpSpPr>
          <p:cNvPr id="9" name="Group 8"/>
          <p:cNvGrpSpPr/>
          <p:nvPr/>
        </p:nvGrpSpPr>
        <p:grpSpPr>
          <a:xfrm>
            <a:off x="4738688" y="3466985"/>
            <a:ext cx="98712" cy="396016"/>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010400" y="4184046"/>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466850" y="1964895"/>
            <a:ext cx="98712" cy="396016"/>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0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3"/>
            <a:ext cx="1143000" cy="441037"/>
          </a:xfrm>
          <a:prstGeom prst="rect">
            <a:avLst/>
          </a:prstGeom>
        </p:spPr>
      </p:pic>
      <p:grpSp>
        <p:nvGrpSpPr>
          <p:cNvPr id="6" name="Group 5"/>
          <p:cNvGrpSpPr/>
          <p:nvPr/>
        </p:nvGrpSpPr>
        <p:grpSpPr>
          <a:xfrm>
            <a:off x="117764" y="23450"/>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no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833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7764" y="185208"/>
            <a:ext cx="8901546" cy="5015442"/>
            <a:chOff x="117764" y="209187"/>
            <a:chExt cx="8901546" cy="5015441"/>
          </a:xfrm>
          <a:noFill/>
        </p:grpSpPr>
        <p:sp>
          <p:nvSpPr>
            <p:cNvPr id="9" name="TextBox 8"/>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10" name="TextBox 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sp>
        <p:nvSpPr>
          <p:cNvPr id="6" name="TextBox 5"/>
          <p:cNvSpPr txBox="1"/>
          <p:nvPr/>
        </p:nvSpPr>
        <p:spPr>
          <a:xfrm>
            <a:off x="616530" y="93050"/>
            <a:ext cx="31934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7" name="Oval 6"/>
          <p:cNvSpPr/>
          <p:nvPr/>
        </p:nvSpPr>
        <p:spPr>
          <a:xfrm>
            <a:off x="76200" y="57150"/>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3763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Cậu bé Vinh và các bạn chơi trò chơi gì?</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Cậu bé Vinh và các bạn chơi trò đá bóng (bằng quả bưởi).</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Vinh làm thế nào để lấy được quả bóng?</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571750"/>
            <a:ext cx="6726555" cy="11996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Vinh rủ bạn đi mượn nón, rồi múc nước đổ đầy hố.</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97082" y="971550"/>
            <a:ext cx="6373759" cy="1208446"/>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smtClean="0">
                <a:latin typeface="Arial" pitchFamily="34" charset="0"/>
                <a:ea typeface="Arial-Rounded" pitchFamily="34" charset="0"/>
                <a:cs typeface="Arial" pitchFamily="34" charset="0"/>
              </a:rPr>
              <a:t>Vì sao các bạn nhìn Vinh trầm trồ thán phục?</a:t>
            </a:r>
            <a:endParaRPr lang="en-US" sz="3200">
              <a:latin typeface="Arial" pitchFamily="34" charset="0"/>
              <a:ea typeface="Arial-Rounded" pitchFamily="34" charset="0"/>
              <a:cs typeface="Arial" pitchFamily="34" charset="0"/>
            </a:endParaRPr>
          </a:p>
        </p:txBody>
      </p:sp>
      <p:sp>
        <p:nvSpPr>
          <p:cNvPr id="3" name="Down Arrow 2"/>
          <p:cNvSpPr/>
          <p:nvPr/>
        </p:nvSpPr>
        <p:spPr>
          <a:xfrm>
            <a:off x="4220065" y="2179996"/>
            <a:ext cx="288170" cy="408407"/>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20684" y="2604178"/>
            <a:ext cx="6726555" cy="15968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rgbClr val="865B3E"/>
                </a:solidFill>
                <a:latin typeface="Arial" panose="020B0604020202020204" pitchFamily="34" charset="0"/>
                <a:cs typeface="Arial" panose="020B0604020202020204" pitchFamily="34" charset="0"/>
              </a:rPr>
              <a:t>Các bạn nhìn Vinh trầm trồ thán phục vì Vinh thông minh, nhanh trí.</a:t>
            </a:r>
            <a:endParaRPr lang="en-US" sz="36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028950"/>
            <a:ext cx="6726555" cy="1596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3600" b="1" smtClean="0">
                <a:solidFill>
                  <a:schemeClr val="bg1"/>
                </a:solidFill>
                <a:latin typeface="Arial" panose="020B0604020202020204" pitchFamily="34" charset="0"/>
                <a:cs typeface="Arial" panose="020B0604020202020204" pitchFamily="34" charset="0"/>
              </a:rPr>
              <a:t>Em rút ra được bài học gì từ câu chuyện?</a:t>
            </a:r>
            <a:endParaRPr lang="en-US" sz="36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78" t="41927" r="13470" b="36719"/>
          <a:stretch/>
        </p:blipFill>
        <p:spPr bwMode="auto">
          <a:xfrm>
            <a:off x="2245320" y="438150"/>
            <a:ext cx="3302714" cy="243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590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rạng Lường” Lương Thế Vinh - Nhà Toán Học Hiếm Hoi Thời Phong Kiến V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 y="-45048"/>
            <a:ext cx="9156351" cy="515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2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1</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080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CẬU BÉ THÔNG MINH</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smtClean="0">
                <a:solidFill>
                  <a:srgbClr val="7030A0"/>
                </a:solidFill>
                <a:latin typeface="Arial Rounded MT Bold" pitchFamily="34" charset="0"/>
                <a:ea typeface="Arial-Rounded" pitchFamily="34" charset="0"/>
                <a:cs typeface="Times New Roman" pitchFamily="18" charset="0"/>
              </a:rPr>
              <a:t>8</a:t>
            </a:r>
            <a:endParaRPr lang="en-US" sz="6600" b="1">
              <a:solidFill>
                <a:srgbClr val="7030A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77" t="22291" r="13993" b="47656"/>
          <a:stretch/>
        </p:blipFill>
        <p:spPr bwMode="auto">
          <a:xfrm>
            <a:off x="2590800" y="3231454"/>
            <a:ext cx="3513422" cy="164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1"/>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7" y="2277122"/>
            <a:ext cx="8662647" cy="584775"/>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a</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Cậu χ≠ Viζ và các bạn εΠ </a:t>
            </a:r>
            <a:r>
              <a:rPr lang="vi-VN" sz="3200" b="1">
                <a:solidFill>
                  <a:srgbClr val="7030A0"/>
                </a:solidFill>
                <a:latin typeface="HP001 4 hàng" pitchFamily="34" charset="0"/>
                <a:ea typeface="Arial-Rounded" pitchFamily="34" charset="0"/>
                <a:cs typeface="Arial-Rounded" pitchFamily="34" charset="0"/>
              </a:rPr>
              <a:t>đá </a:t>
            </a:r>
            <a:r>
              <a:rPr lang="vi-VN" sz="3200" b="1" smtClean="0">
                <a:solidFill>
                  <a:srgbClr val="7030A0"/>
                </a:solidFill>
                <a:latin typeface="HP001 4 hàng" pitchFamily="34" charset="0"/>
                <a:ea typeface="Arial-Rounded" pitchFamily="34" charset="0"/>
                <a:cs typeface="Arial-Rounded" pitchFamily="34" charset="0"/>
              </a:rPr>
              <a:t>bŗg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4"/>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6"/>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Các bạn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ìn Vi</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Ǉrầm Ǉrồ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án </a:t>
            </a:r>
            <a:r>
              <a:rPr lang="el-GR" sz="3200" b="1">
                <a:solidFill>
                  <a:srgbClr val="7030A0"/>
                </a:solidFill>
                <a:latin typeface="HP001 4 hàng" pitchFamily="34" charset="0"/>
                <a:ea typeface="Arial-Rounded" pitchFamily="34" charset="0"/>
                <a:cs typeface="Arial-Rounded" pitchFamily="34" charset="0"/>
              </a:rPr>
              <a:t>ι</a:t>
            </a:r>
            <a:r>
              <a:rPr lang="vi-VN" sz="3200" b="1">
                <a:solidFill>
                  <a:srgbClr val="7030A0"/>
                </a:solidFill>
                <a:latin typeface="HP001 4 hàng" pitchFamily="34" charset="0"/>
                <a:ea typeface="Arial-Rounded" pitchFamily="34" charset="0"/>
                <a:cs typeface="Arial-Rounded" pitchFamily="34" charset="0"/>
              </a:rPr>
              <a:t>ục </a:t>
            </a:r>
            <a:r>
              <a:rPr lang="el-GR" sz="3200" b="1">
                <a:solidFill>
                  <a:srgbClr val="7030A0"/>
                </a:solidFill>
                <a:latin typeface="HP001 4 hàng" pitchFamily="34" charset="0"/>
                <a:ea typeface="Arial-Rounded" pitchFamily="34" charset="0"/>
                <a:cs typeface="Arial-Rounded" pitchFamily="34" charset="0"/>
              </a:rPr>
              <a:t>ν</a:t>
            </a:r>
            <a:r>
              <a:rPr lang="vi-VN" sz="3200" b="1" smtClean="0">
                <a:solidFill>
                  <a:srgbClr val="7030A0"/>
                </a:solidFill>
                <a:latin typeface="HP001 4 hàng" pitchFamily="34" charset="0"/>
                <a:ea typeface="Arial-Rounded" pitchFamily="34" charset="0"/>
                <a:cs typeface="Arial-Rounded" pitchFamily="34" charset="0"/>
              </a:rPr>
              <a:t>Ű</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679087" y="709660"/>
            <a:ext cx="5988825"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a</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Cậu bé Vinh và các bạn chơi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2" y="5715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8" y="1200151"/>
            <a:ext cx="7809836" cy="523097"/>
          </a:xfrm>
          <a:prstGeom prst="rect">
            <a:avLst/>
          </a:prstGeom>
        </p:spPr>
        <p:txBody>
          <a:bodyPr wrap="none" lIns="91316" tIns="45659" rIns="91316" bIns="45659">
            <a:spAutoFit/>
          </a:bodyPr>
          <a:lstStyle/>
          <a:p>
            <a:r>
              <a:rPr lang="en-US" sz="2800">
                <a:latin typeface="Arial" pitchFamily="34" charset="0"/>
                <a:ea typeface="Arial-Rounded" pitchFamily="34" charset="0"/>
                <a:cs typeface="Arial" pitchFamily="34" charset="0"/>
              </a:rPr>
              <a:t>c</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Các bạn nhìn Vinh trầm trồ thán phục vì (…).</a:t>
            </a:r>
            <a:endParaRPr lang="en-US" sz="2800">
              <a:latin typeface="Arial" pitchFamily="34" charset="0"/>
              <a:ea typeface="Arial-Rounded" pitchFamily="34" charset="0"/>
              <a:cs typeface="Arial" pitchFamily="34" charset="0"/>
            </a:endParaRPr>
          </a:p>
        </p:txBody>
      </p:sp>
      <p:sp>
        <p:nvSpPr>
          <p:cNvPr id="10" name="Rectangle 9"/>
          <p:cNvSpPr/>
          <p:nvPr/>
        </p:nvSpPr>
        <p:spPr>
          <a:xfrm>
            <a:off x="157864" y="3612732"/>
            <a:ext cx="8662647" cy="584773"/>
          </a:xfrm>
          <a:prstGeom prst="rect">
            <a:avLst/>
          </a:prstGeom>
        </p:spPr>
        <p:txBody>
          <a:bodyPr wrap="square" lIns="91438" tIns="45719" rIns="91438" bIns="45719">
            <a:spAutoFit/>
          </a:bodyPr>
          <a:lstStyle/>
          <a:p>
            <a:pPr algn="just"/>
            <a:r>
              <a:rPr lang="en-US" sz="3200" b="1">
                <a:solidFill>
                  <a:srgbClr val="7030A0"/>
                </a:solidFill>
                <a:latin typeface="HP001 4 hàng" pitchFamily="34" charset="0"/>
                <a:ea typeface="Arial-Rounded" pitchFamily="34" charset="0"/>
                <a:cs typeface="Arial-Rounded" pitchFamily="34" charset="0"/>
              </a:rPr>
              <a:t>cậu ấy </a:t>
            </a:r>
            <a:r>
              <a:rPr lang="el-GR" sz="3200" b="1">
                <a:solidFill>
                  <a:srgbClr val="7030A0"/>
                </a:solidFill>
                <a:latin typeface="HP001 4 hàng" pitchFamily="34" charset="0"/>
                <a:ea typeface="Arial-Rounded" pitchFamily="34" charset="0"/>
                <a:cs typeface="Arial-Rounded" pitchFamily="34" charset="0"/>
              </a:rPr>
              <a:t>κ</a:t>
            </a:r>
            <a:r>
              <a:rPr lang="en-US" sz="3200" b="1">
                <a:solidFill>
                  <a:srgbClr val="7030A0"/>
                </a:solidFill>
                <a:latin typeface="HP001 4 hàng" pitchFamily="34" charset="0"/>
                <a:ea typeface="Arial-Rounded" pitchFamily="34" charset="0"/>
                <a:cs typeface="Arial-Rounded" pitchFamily="34" charset="0"/>
              </a:rPr>
              <a:t>Ūg ji</a:t>
            </a:r>
            <a:r>
              <a:rPr lang="el-GR" sz="3200" b="1">
                <a:solidFill>
                  <a:srgbClr val="7030A0"/>
                </a:solidFill>
                <a:latin typeface="HP001 4 hàng" pitchFamily="34" charset="0"/>
                <a:ea typeface="Arial-Rounded" pitchFamily="34" charset="0"/>
                <a:cs typeface="Arial-Rounded" pitchFamily="34" charset="0"/>
              </a:rPr>
              <a:t>ζ, η</a:t>
            </a:r>
            <a:r>
              <a:rPr lang="en-US" sz="3200" b="1">
                <a:solidFill>
                  <a:srgbClr val="7030A0"/>
                </a:solidFill>
                <a:latin typeface="HP001 4 hàng" pitchFamily="34" charset="0"/>
                <a:ea typeface="Arial-Rounded" pitchFamily="34" charset="0"/>
                <a:cs typeface="Arial-Rounded" pitchFamily="34" charset="0"/>
              </a:rPr>
              <a:t>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Ǉrí.</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27357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3" tIns="45653" rIns="91303" bIns="45653"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54487" y="492636"/>
            <a:ext cx="4517514" cy="4517514"/>
          </a:xfrm>
        </p:spPr>
      </p:pic>
      <p:pic>
        <p:nvPicPr>
          <p:cNvPr id="9" name="V.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7755" y="492636"/>
            <a:ext cx="4517514" cy="4517514"/>
          </a:xfrm>
        </p:spPr>
      </p:pic>
    </p:spTree>
    <p:extLst>
      <p:ext uri="{BB962C8B-B14F-4D97-AF65-F5344CB8AC3E}">
        <p14:creationId xmlns:p14="http://schemas.microsoft.com/office/powerpoint/2010/main" val="8263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a:solidFill>
                  <a:schemeClr val="tx1"/>
                </a:solidFill>
                <a:latin typeface="Arial" pitchFamily="34" charset="0"/>
                <a:cs typeface="Arial" pitchFamily="34" charset="0"/>
              </a:rPr>
              <a:t>Dặn dò:</a:t>
            </a:r>
          </a:p>
          <a:p>
            <a:pPr marL="457127" indent="-457127" algn="just">
              <a:buFontTx/>
              <a:buChar char="-"/>
            </a:pPr>
            <a:r>
              <a:rPr lang="en-US" sz="3200">
                <a:solidFill>
                  <a:schemeClr val="tx1"/>
                </a:solidFill>
                <a:latin typeface="Arial" pitchFamily="34" charset="0"/>
                <a:cs typeface="Arial" pitchFamily="34" charset="0"/>
              </a:rPr>
              <a:t>Xem lại bài đã học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144, 145).</a:t>
            </a:r>
            <a:endParaRPr lang="en-US" sz="3200">
              <a:solidFill>
                <a:schemeClr val="tx1"/>
              </a:solidFill>
              <a:latin typeface="Arial" pitchFamily="34" charset="0"/>
              <a:cs typeface="Arial" pitchFamily="34" charset="0"/>
            </a:endParaRPr>
          </a:p>
          <a:p>
            <a:pPr marL="457127" indent="-457127" algn="just">
              <a:buFontTx/>
              <a:buChar char="-"/>
            </a:pPr>
            <a:r>
              <a:rPr lang="en-US" sz="3200">
                <a:solidFill>
                  <a:schemeClr val="tx1"/>
                </a:solidFill>
                <a:latin typeface="Arial" pitchFamily="34" charset="0"/>
                <a:cs typeface="Arial" pitchFamily="34" charset="0"/>
              </a:rPr>
              <a:t>Chuẩn bị bài mới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146, 147).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3" tIns="45653" rIns="91303" bIns="45653" rtlCol="0">
            <a:spAutoFit/>
          </a:bodyPr>
          <a:lstStyle/>
          <a:p>
            <a:pPr algn="just"/>
            <a:r>
              <a:rPr lang="en-US" sz="2400" b="1">
                <a:latin typeface="Arial" pitchFamily="34" charset="0"/>
                <a:ea typeface="Arial-Rounded" pitchFamily="34" charset="0"/>
                <a:cs typeface="Arial" pitchFamily="34" charset="0"/>
              </a:rPr>
              <a:t>Quan sát </a:t>
            </a:r>
            <a:r>
              <a:rPr lang="en-US" sz="2400" b="1">
                <a:latin typeface="Arial" pitchFamily="34" charset="0"/>
                <a:ea typeface="Arial-Rounded" pitchFamily="34" charset="0"/>
                <a:cs typeface="Arial" pitchFamily="34" charset="0"/>
              </a:rPr>
              <a:t>tranh dưới đây</a:t>
            </a:r>
            <a:endParaRPr lang="en-US" sz="2400" b="1">
              <a:latin typeface="Arial" pitchFamily="34" charset="0"/>
              <a:ea typeface="Arial-Rounded" pitchFamily="34" charset="0"/>
              <a:cs typeface="Arial" pitchFamily="34" charset="0"/>
            </a:endParaRPr>
          </a:p>
        </p:txBody>
      </p:sp>
      <p:sp>
        <p:nvSpPr>
          <p:cNvPr id="6" name="Oval 5"/>
          <p:cNvSpPr/>
          <p:nvPr/>
        </p:nvSpPr>
        <p:spPr>
          <a:xfrm>
            <a:off x="209550" y="141516"/>
            <a:ext cx="609600" cy="6096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1"/>
            <a:ext cx="7962900" cy="830863"/>
          </a:xfrm>
          <a:prstGeom prst="rect">
            <a:avLst/>
          </a:prstGeom>
          <a:noFill/>
        </p:spPr>
        <p:txBody>
          <a:bodyPr wrap="square" lIns="91303" tIns="45653" rIns="91303" bIns="45653" rtlCol="0">
            <a:spAutoFit/>
          </a:bodyPr>
          <a:lstStyle/>
          <a:p>
            <a:pPr marL="457189" indent="-457189" algn="just">
              <a:buAutoNum type="alphaLcPeriod"/>
            </a:pPr>
            <a:r>
              <a:rPr lang="en-US" sz="2400">
                <a:latin typeface="Arial" pitchFamily="34" charset="0"/>
                <a:ea typeface="Arial-Rounded" pitchFamily="34" charset="0"/>
                <a:cs typeface="Arial" pitchFamily="34" charset="0"/>
              </a:rPr>
              <a:t>Chuyện gì xảy ra khi các bạn nhỏ đang chơi đá cầu?</a:t>
            </a:r>
            <a:endParaRPr lang="en-US" sz="2400">
              <a:latin typeface="Arial" pitchFamily="34" charset="0"/>
              <a:ea typeface="Arial-Rounded" pitchFamily="34" charset="0"/>
              <a:cs typeface="Arial" pitchFamily="34" charset="0"/>
            </a:endParaRPr>
          </a:p>
          <a:p>
            <a:pPr marL="457189" indent="-457189" algn="just">
              <a:buAutoNum type="alphaLcPeriod"/>
            </a:pPr>
            <a:r>
              <a:rPr lang="en-US" sz="2400">
                <a:latin typeface="Arial" pitchFamily="34" charset="0"/>
                <a:ea typeface="Arial-Rounded" pitchFamily="34" charset="0"/>
                <a:cs typeface="Arial" pitchFamily="34" charset="0"/>
              </a:rPr>
              <a:t>Theo em, các bạn cần làm gì để lấy đc quả cầu?</a:t>
            </a:r>
            <a:endParaRPr lang="en-US" sz="24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7" t="42486" r="51992" b="24709"/>
          <a:stretch/>
        </p:blipFill>
        <p:spPr bwMode="auto">
          <a:xfrm>
            <a:off x="1022479" y="677082"/>
            <a:ext cx="6679943" cy="32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7"/>
            <a:ext cx="1160318" cy="523087"/>
          </a:xfrm>
          <a:prstGeom prst="rect">
            <a:avLst/>
          </a:prstGeom>
          <a:noFill/>
        </p:spPr>
        <p:txBody>
          <a:bodyPr wrap="square" lIns="91303" tIns="45653" rIns="91303" bIns="45653"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32052" y="180612"/>
            <a:ext cx="8901546" cy="5015442"/>
            <a:chOff x="117764" y="209187"/>
            <a:chExt cx="8901546" cy="5015441"/>
          </a:xfrm>
          <a:solidFill>
            <a:schemeClr val="bg1"/>
          </a:solidFill>
        </p:grpSpPr>
        <p:sp>
          <p:nvSpPr>
            <p:cNvPr id="4" name="TextBox 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5" name="TextBox 4"/>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sp>
        <p:nvSpPr>
          <p:cNvPr id="6" name="Oval 5"/>
          <p:cNvSpPr/>
          <p:nvPr/>
        </p:nvSpPr>
        <p:spPr>
          <a:xfrm>
            <a:off x="117764" y="57150"/>
            <a:ext cx="609600" cy="6096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764" y="209187"/>
            <a:ext cx="8901546" cy="5015442"/>
            <a:chOff x="117764" y="209187"/>
            <a:chExt cx="8901546" cy="5015441"/>
          </a:xfrm>
          <a:solidFill>
            <a:schemeClr val="bg1"/>
          </a:solidFill>
        </p:grpSpPr>
        <p:sp>
          <p:nvSpPr>
            <p:cNvPr id="14" name="TextBox 13"/>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20" name="TextBox 19"/>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 </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cxnSp>
        <p:nvCxnSpPr>
          <p:cNvPr id="5" name="Straight Connector 4"/>
          <p:cNvCxnSpPr/>
          <p:nvPr/>
        </p:nvCxnSpPr>
        <p:spPr>
          <a:xfrm flipH="1">
            <a:off x="6558986" y="2171700"/>
            <a:ext cx="746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92326" y="102870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7765" y="251460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713318" y="2171700"/>
            <a:ext cx="75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015267" y="3247658"/>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8765" y="39814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047534" y="4738688"/>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7244" y="3242896"/>
            <a:ext cx="5098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81050"/>
            <a:ext cx="4800600" cy="3976688"/>
          </a:xfrm>
        </p:spPr>
        <p:txBody>
          <a:bodyPr>
            <a:normAutofit fontScale="90000"/>
          </a:bodyPr>
          <a:lstStyle/>
          <a:p>
            <a:pPr algn="l"/>
            <a:r>
              <a:rPr lang="en-US" smtClean="0">
                <a:latin typeface="Arial" pitchFamily="34" charset="0"/>
                <a:cs typeface="Arial" pitchFamily="34" charset="0"/>
              </a:rPr>
              <a:t>bưởi</a:t>
            </a:r>
            <a:r>
              <a:rPr lang="en-US" smtClean="0">
                <a:latin typeface="Arial" pitchFamily="34" charset="0"/>
                <a:cs typeface="Arial" pitchFamily="34" charset="0"/>
              </a:rPr>
              <a:t>	</a:t>
            </a:r>
            <a:br>
              <a:rPr lang="en-US" smtClean="0">
                <a:latin typeface="Arial" pitchFamily="34" charset="0"/>
                <a:cs typeface="Arial" pitchFamily="34" charset="0"/>
              </a:rPr>
            </a:br>
            <a:r>
              <a:rPr lang="en-US" smtClean="0">
                <a:latin typeface="Arial" pitchFamily="34" charset="0"/>
                <a:cs typeface="Arial" pitchFamily="34" charset="0"/>
              </a:rPr>
              <a:t>nuối tiếc</a:t>
            </a:r>
            <a:r>
              <a:rPr lang="en-US" smtClean="0">
                <a:latin typeface="Arial" pitchFamily="34" charset="0"/>
                <a:cs typeface="Arial" pitchFamily="34" charset="0"/>
              </a:rPr>
              <a:t>	</a:t>
            </a:r>
            <a:br>
              <a:rPr lang="en-US" smtClean="0">
                <a:latin typeface="Arial" pitchFamily="34" charset="0"/>
                <a:cs typeface="Arial" pitchFamily="34" charset="0"/>
              </a:rPr>
            </a:br>
            <a:r>
              <a:rPr lang="en-US" smtClean="0">
                <a:latin typeface="Arial" pitchFamily="34" charset="0"/>
                <a:cs typeface="Arial" pitchFamily="34" charset="0"/>
              </a:rPr>
              <a:t>được</a:t>
            </a: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xuống</a:t>
            </a:r>
            <a:br>
              <a:rPr lang="en-US" smtClean="0">
                <a:latin typeface="Arial" pitchFamily="34" charset="0"/>
                <a:cs typeface="Arial" pitchFamily="34" charset="0"/>
              </a:rPr>
            </a:br>
            <a:r>
              <a:rPr lang="en-US" smtClean="0">
                <a:latin typeface="Arial" pitchFamily="34" charset="0"/>
                <a:cs typeface="Arial" pitchFamily="34" charset="0"/>
              </a:rPr>
              <a:t>trầm trồ</a:t>
            </a:r>
            <a:br>
              <a:rPr lang="en-US" smtClean="0">
                <a:latin typeface="Arial" pitchFamily="34" charset="0"/>
                <a:cs typeface="Arial" pitchFamily="34" charset="0"/>
              </a:rPr>
            </a:br>
            <a:r>
              <a:rPr lang="en-US" smtClean="0">
                <a:latin typeface="Arial" pitchFamily="34" charset="0"/>
                <a:cs typeface="Arial" pitchFamily="34" charset="0"/>
              </a:rPr>
              <a:t>xuất sắc</a:t>
            </a:r>
            <a:endParaRPr lang="en-US">
              <a:latin typeface="Arial" pitchFamily="34" charset="0"/>
              <a:cs typeface="Arial" pitchFamily="34" charset="0"/>
            </a:endParaRPr>
          </a:p>
        </p:txBody>
      </p:sp>
      <p:sp>
        <p:nvSpPr>
          <p:cNvPr id="3" name="Title 1"/>
          <p:cNvSpPr txBox="1">
            <a:spLocks/>
          </p:cNvSpPr>
          <p:nvPr/>
        </p:nvSpPr>
        <p:spPr>
          <a:xfrm>
            <a:off x="2021114" y="-400050"/>
            <a:ext cx="4419600" cy="1676400"/>
          </a:xfrm>
          <a:prstGeom prst="rect">
            <a:avLst/>
          </a:prstGeom>
        </p:spPr>
        <p:txBody>
          <a:bodyPr vert="horz" lIns="91303" tIns="45653" rIns="91303" bIns="45653"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4100" b="1">
                <a:latin typeface="Arial" pitchFamily="34" charset="0"/>
                <a:cs typeface="Arial" pitchFamily="34" charset="0"/>
              </a:rPr>
              <a:t>Luyện đọc</a:t>
            </a:r>
            <a:endParaRPr lang="en-US" sz="4100" b="1">
              <a:latin typeface="Arial" pitchFamily="34" charset="0"/>
              <a:cs typeface="Arial" pitchFamily="34" charset="0"/>
            </a:endParaRPr>
          </a:p>
        </p:txBody>
      </p:sp>
      <p:cxnSp>
        <p:nvCxnSpPr>
          <p:cNvPr id="5" name="Straight Connector 4"/>
          <p:cNvCxnSpPr/>
          <p:nvPr/>
        </p:nvCxnSpPr>
        <p:spPr>
          <a:xfrm flipH="1">
            <a:off x="3440748" y="1504950"/>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465896" y="21145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65327" y="2114550"/>
            <a:ext cx="349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518254" y="280035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02693" y="3433760"/>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18207" y="39623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33160" y="3933822"/>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40748" y="4591047"/>
            <a:ext cx="678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65327" y="459104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9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64" y="209187"/>
            <a:ext cx="8901546" cy="5015442"/>
            <a:chOff x="117764" y="209187"/>
            <a:chExt cx="8901546" cy="5015441"/>
          </a:xfrm>
          <a:solidFill>
            <a:schemeClr val="bg1"/>
          </a:solidFill>
        </p:grpSpPr>
        <p:sp>
          <p:nvSpPr>
            <p:cNvPr id="7" name="TextBox 6"/>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12" name="TextBox 11"/>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a:t>
              </a:r>
              <a:r>
                <a:rPr lang="en-US" sz="2400" b="1">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Đang chơi, bỗng quả bóng lăn xuống một cái hố gần đó.</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Cái hố hẹp và rất sâu nên không thể với tay lấy quả bóng lên được.</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Bọn trẻ nhìn xuống cái hố đầy nuối tiếc.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Các bạn không hiểu Vinh làm thế để làm gì.</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Lát sau, thấy Vinh cúi xuống cầm quả bóng lên.</a:t>
              </a:r>
              <a:r>
                <a:rPr lang="en-US" sz="2400" b="1">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bạn nhìn Vinh trầm trồ thán phục. </a:t>
              </a:r>
              <a:r>
                <a:rPr lang="en-US" sz="2400" b="1">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Cậu bé Vinh ngày ấy chính là Lương Thế Vinh.</a:t>
              </a:r>
              <a:r>
                <a:rPr lang="en-US" sz="2400" b="1">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Về sau, ông trở thành nhà Toán học xuất sắc của nước ta.</a:t>
              </a:r>
              <a:r>
                <a:rPr lang="en-US" sz="2400" b="1">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chemeClr val="bg1"/>
          </a:solidFill>
          <a:ln>
            <a:solidFill>
              <a:schemeClr val="accent1"/>
            </a:solidFill>
          </a:ln>
        </p:spPr>
        <p:txBody>
          <a:bodyPr wrap="square" lIns="91316" tIns="45659" rIns="91316" bIns="45659"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1" y="1733552"/>
            <a:ext cx="8407461" cy="1615703"/>
          </a:xfrm>
          <a:prstGeom prst="rect">
            <a:avLst/>
          </a:prstGeom>
          <a:solidFill>
            <a:schemeClr val="bg1"/>
          </a:solidFill>
        </p:spPr>
        <p:txBody>
          <a:bodyPr wrap="square" lIns="91316" tIns="45659" rIns="91316" bIns="45659" rtlCol="0">
            <a:spAutoFit/>
          </a:bodyPr>
          <a:lstStyle/>
          <a:p>
            <a:pPr algn="just"/>
            <a:r>
              <a:rPr lang="en-US" sz="3200">
                <a:latin typeface="Arial" pitchFamily="34" charset="0"/>
                <a:ea typeface="Arial-Rounded" pitchFamily="34" charset="0"/>
                <a:cs typeface="Arial" pitchFamily="34" charset="0"/>
              </a:rPr>
              <a:t>	 </a:t>
            </a:r>
            <a:r>
              <a:rPr lang="en-US" sz="3300">
                <a:latin typeface="Arial" pitchFamily="34" charset="0"/>
                <a:ea typeface="Arial-Rounded" pitchFamily="34" charset="0"/>
                <a:cs typeface="Arial" pitchFamily="34" charset="0"/>
              </a:rPr>
              <a:t>Suy nghĩ một lát, cậu bé Vinh rủ bạn đi mượn mấy chiếc nón, rồi múc nước đổ đầy hố.</a:t>
            </a:r>
            <a:r>
              <a:rPr lang="en-US" sz="3300" b="1">
                <a:solidFill>
                  <a:srgbClr val="FF0000"/>
                </a:solidFill>
                <a:latin typeface="Arial" pitchFamily="34" charset="0"/>
                <a:ea typeface="Arial-Rounded" pitchFamily="34" charset="0"/>
                <a:cs typeface="Arial" pitchFamily="34" charset="0"/>
              </a:rPr>
              <a:t>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953000" y="18220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0" y="23470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05000" y="284070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7764" y="23450"/>
            <a:ext cx="8901546" cy="5015442"/>
            <a:chOff x="117764" y="209187"/>
            <a:chExt cx="8901546" cy="5015441"/>
          </a:xfrm>
          <a:noFill/>
        </p:grpSpPr>
        <p:sp>
          <p:nvSpPr>
            <p:cNvPr id="12" name="TextBox 11"/>
            <p:cNvSpPr txBox="1"/>
            <p:nvPr/>
          </p:nvSpPr>
          <p:spPr>
            <a:xfrm>
              <a:off x="1524000" y="209187"/>
              <a:ext cx="5947064" cy="507698"/>
            </a:xfrm>
            <a:prstGeom prst="rect">
              <a:avLst/>
            </a:prstGeom>
            <a:grpFill/>
          </p:spPr>
          <p:txBody>
            <a:bodyPr wrap="square" lIns="91305" tIns="45654" rIns="91305" bIns="45654" rtlCol="0">
              <a:spAutoFit/>
            </a:bodyPr>
            <a:lstStyle/>
            <a:p>
              <a:pPr algn="ctr"/>
              <a:r>
                <a:rPr lang="en-US" sz="2700" b="1">
                  <a:latin typeface="Arial" pitchFamily="34" charset="0"/>
                  <a:ea typeface="Arial-Rounded" pitchFamily="34" charset="0"/>
                  <a:cs typeface="Arial" pitchFamily="34" charset="0"/>
                </a:rPr>
                <a:t>Cậu bé thông minh</a:t>
              </a:r>
              <a:endParaRPr lang="en-US" sz="2700" b="1">
                <a:latin typeface="Arial" pitchFamily="34" charset="0"/>
                <a:ea typeface="Arial-Rounded" pitchFamily="34" charset="0"/>
                <a:cs typeface="Arial" pitchFamily="34" charset="0"/>
              </a:endParaRPr>
            </a:p>
          </p:txBody>
        </p:sp>
        <p:sp>
          <p:nvSpPr>
            <p:cNvPr id="16" name="TextBox 15"/>
            <p:cNvSpPr txBox="1"/>
            <p:nvPr/>
          </p:nvSpPr>
          <p:spPr>
            <a:xfrm>
              <a:off x="117764" y="608080"/>
              <a:ext cx="8901546" cy="4616548"/>
            </a:xfrm>
            <a:prstGeom prst="rect">
              <a:avLst/>
            </a:prstGeom>
            <a:grpFill/>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Một hôm, cậu bé Vinh đem một quả bưởi ra bãi cỏ làm bóng để chơi cùng với các bạn. Đang chơi, bỗng quả bóng lăn xuống một cái hố gần đó. Cái hố hẹp và rất sâu nên không thể với tay lấy quả bóng lên được. Bọn trẻ nhìn xuống cái hố đầy nuối tiếc.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Suy nghĩ một lát, cậu bé Vinh rủ bạn đi mượn mấy chiếc nón, rồi múc nước đổ đầy hố. Các bạn không hiểu Vinh làm thế để làm gì. Lát sau, thấy Vinh cúi xuống cầm quả bóng lên. Các bạn nhìn Vinh trầm trồ thán phục.</a:t>
              </a:r>
              <a:r>
                <a:rPr lang="en-US" sz="2400">
                  <a:solidFill>
                    <a:srgbClr val="FF0000"/>
                  </a:solidFill>
                  <a:latin typeface="Arial" pitchFamily="34" charset="0"/>
                  <a:ea typeface="Arial-Rounded" pitchFamily="34" charset="0"/>
                  <a:cs typeface="Arial" pitchFamily="34" charset="0"/>
                </a:rPr>
                <a:t>//</a:t>
              </a:r>
            </a:p>
            <a:p>
              <a:pPr algn="just"/>
              <a:r>
                <a:rPr lang="en-US" sz="2400">
                  <a:latin typeface="Arial" pitchFamily="34" charset="0"/>
                  <a:ea typeface="Arial-Rounded" pitchFamily="34" charset="0"/>
                  <a:cs typeface="Arial" pitchFamily="34" charset="0"/>
                </a:rPr>
                <a:t>	Cậu bé Vinh ngày ấy chính là Lương Thế Vinh. Về sau, ông trở thành nhà Toán học xuất sắc của nước ta.</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Vũ Ngọc Khánh</a:t>
              </a:r>
              <a:r>
                <a:rPr lang="en-US" sz="280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3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435</Words>
  <Application>Microsoft Office PowerPoint</Application>
  <PresentationFormat>On-screen Show (16:9)</PresentationFormat>
  <Paragraphs>95</Paragraphs>
  <Slides>22</Slides>
  <Notes>8</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bưởi  nuối tiếc  được xuống trầm trồ xuất sắc</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160</cp:revision>
  <dcterms:created xsi:type="dcterms:W3CDTF">2020-12-08T15:48:47Z</dcterms:created>
  <dcterms:modified xsi:type="dcterms:W3CDTF">2021-04-20T16:36:25Z</dcterms:modified>
</cp:coreProperties>
</file>