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9" r:id="rId2"/>
    <p:sldId id="291" r:id="rId3"/>
    <p:sldId id="292" r:id="rId4"/>
    <p:sldId id="294" r:id="rId5"/>
    <p:sldId id="293" r:id="rId6"/>
    <p:sldId id="295" r:id="rId7"/>
    <p:sldId id="273" r:id="rId8"/>
    <p:sldId id="258" r:id="rId9"/>
    <p:sldId id="260" r:id="rId10"/>
    <p:sldId id="277" r:id="rId11"/>
    <p:sldId id="261" r:id="rId12"/>
    <p:sldId id="263" r:id="rId13"/>
    <p:sldId id="262" r:id="rId14"/>
    <p:sldId id="296" r:id="rId15"/>
    <p:sldId id="297" r:id="rId16"/>
    <p:sldId id="278" r:id="rId17"/>
    <p:sldId id="264" r:id="rId18"/>
    <p:sldId id="266" r:id="rId19"/>
    <p:sldId id="267" r:id="rId20"/>
    <p:sldId id="282" r:id="rId21"/>
    <p:sldId id="287" r:id="rId22"/>
    <p:sldId id="270" r:id="rId23"/>
    <p:sldId id="271" r:id="rId24"/>
    <p:sldId id="272" r:id="rId2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81" d="100"/>
          <a:sy n="81" d="100"/>
        </p:scale>
        <p:origin x="-10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GV dẫn</a:t>
            </a:r>
            <a:r>
              <a:rPr lang="en-US" baseline="0" smtClean="0"/>
              <a:t> dắt vào bài luôn nhé!</a:t>
            </a:r>
          </a:p>
          <a:p>
            <a:r>
              <a:rPr lang="en-US" smtClean="0"/>
              <a:t> Bài</a:t>
            </a:r>
            <a:r>
              <a:rPr lang="en-US" baseline="0" smtClean="0"/>
              <a:t> học của chúng ta hôm nay cũng tìm hiểu về loài chim hải âu. Mời các em cũng tìm hiểu bài tập đọc “Loài chim của biển cả”…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72567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2.mp4"/><Relationship Id="rId7" Type="http://schemas.openxmlformats.org/officeDocument/2006/relationships/image" Target="../media/image2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smtClean="0">
                <a:solidFill>
                  <a:srgbClr val="0070C0"/>
                </a:solidFill>
                <a:latin typeface="Arial" pitchFamily="34" charset="0"/>
                <a:cs typeface="Arial" pitchFamily="34" charset="0"/>
              </a:rPr>
              <a:t>AI NHANH? </a:t>
            </a:r>
          </a:p>
          <a:p>
            <a:pPr algn="ctr"/>
            <a:r>
              <a:rPr lang="en-US" sz="4400" b="1" smtClean="0">
                <a:solidFill>
                  <a:srgbClr val="0070C0"/>
                </a:solidFill>
                <a:latin typeface="Arial" pitchFamily="34" charset="0"/>
                <a:cs typeface="Arial" pitchFamily="34" charset="0"/>
              </a:rPr>
              <a:t>AI ĐÚNG?</a:t>
            </a:r>
            <a:endParaRPr lang="en-US" sz="4400" b="1">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sải		</a:t>
            </a:r>
            <a:br>
              <a:rPr lang="en-US" smtClean="0">
                <a:latin typeface="Arial" pitchFamily="34" charset="0"/>
                <a:cs typeface="Arial" pitchFamily="34" charset="0"/>
              </a:rPr>
            </a:br>
            <a:r>
              <a:rPr lang="en-US" smtClean="0">
                <a:latin typeface="Arial" pitchFamily="34" charset="0"/>
                <a:cs typeface="Arial" pitchFamily="34" charset="0"/>
              </a:rPr>
              <a:t>xa		</a:t>
            </a:r>
            <a:br>
              <a:rPr lang="en-US" smtClean="0">
                <a:latin typeface="Arial" pitchFamily="34" charset="0"/>
                <a:cs typeface="Arial" pitchFamily="34" charset="0"/>
              </a:rPr>
            </a:br>
            <a:r>
              <a:rPr lang="en-US" smtClean="0">
                <a:latin typeface="Arial" pitchFamily="34" charset="0"/>
                <a:cs typeface="Arial" pitchFamily="34" charset="0"/>
              </a:rPr>
              <a:t>mênh mông</a:t>
            </a:r>
            <a:br>
              <a:rPr lang="en-US" smtClean="0">
                <a:latin typeface="Arial" pitchFamily="34" charset="0"/>
                <a:cs typeface="Arial" pitchFamily="34" charset="0"/>
              </a:rPr>
            </a:br>
            <a:r>
              <a:rPr lang="en-US" smtClean="0">
                <a:latin typeface="Arial" pitchFamily="34" charset="0"/>
                <a:cs typeface="Arial" pitchFamily="34" charset="0"/>
              </a:rPr>
              <a:t>dập dềnh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4614" y="2095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166256" y="844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
        <p:nvSpPr>
          <p:cNvPr id="13" name="TextBox 12"/>
          <p:cNvSpPr txBox="1"/>
          <p:nvPr/>
        </p:nvSpPr>
        <p:spPr>
          <a:xfrm>
            <a:off x="152400" y="839911"/>
            <a:ext cx="8853054" cy="4170239"/>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a:t>
            </a:r>
            <a:r>
              <a:rPr lang="en-US" sz="2600" b="1"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Chúng có sải cánh lớn, nên có thể bay rất xa, vượt qua cả những đại dương mênh mông. </a:t>
            </a:r>
            <a:r>
              <a:rPr lang="en-US" sz="2600" b="1">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Hải âu còn bơi rất giỏi nhờ chân của chúng có màng như chân vịt.</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Đôi khi, chúng đậu ngay trên mặt nước dập dềnh.</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Khi trời sắp có bão, chúng bay thành đàn tìm nơi trú ẩn.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Vì vậy, hải âu được gọi là loài chim báo bão.</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Chúng được coi là bạn của những người đi biển.</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Hải âu còn bơi rất giỏi nhờ chân của chúng có màng như chân vịt.</a:t>
            </a:r>
          </a:p>
        </p:txBody>
      </p:sp>
      <p:cxnSp>
        <p:nvCxnSpPr>
          <p:cNvPr id="5" name="Straight Connector 4"/>
          <p:cNvCxnSpPr/>
          <p:nvPr/>
        </p:nvCxnSpPr>
        <p:spPr>
          <a:xfrm flipH="1">
            <a:off x="4800600" y="181817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73383"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1209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483853"/>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22669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1374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193675" y="3359149"/>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6" name="TextBox 15"/>
          <p:cNvSpPr txBox="1"/>
          <p:nvPr/>
        </p:nvSpPr>
        <p:spPr>
          <a:xfrm>
            <a:off x="1584614" y="2960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9" name="TextBox 18"/>
          <p:cNvSpPr txBox="1"/>
          <p:nvPr/>
        </p:nvSpPr>
        <p:spPr>
          <a:xfrm>
            <a:off x="688974" y="869950"/>
            <a:ext cx="8330335"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độ dài của cánh.</a:t>
            </a:r>
            <a:endParaRPr lang="en-US" sz="3600">
              <a:latin typeface="Arial" pitchFamily="34" charset="0"/>
              <a:cs typeface="Arial" pitchFamily="34" charset="0"/>
            </a:endParaRP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biển lớn.</a:t>
            </a:r>
            <a:endParaRPr lang="en-US" sz="3600">
              <a:latin typeface="Arial" pitchFamily="34" charset="0"/>
              <a:cs typeface="Arial" pitchFamily="34" charset="0"/>
            </a:endParaRP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chuyển động lên xuống nhịp nhàng trên mặt nước.</a:t>
            </a:r>
            <a:endParaRPr lang="en-US" sz="3600">
              <a:latin typeface="Arial" pitchFamily="34" charset="0"/>
              <a:cs typeface="Arial" pitchFamily="34" charset="0"/>
            </a:endParaRP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thời tiết bất thường, có gió mạnh và mưa lớn.</a:t>
            </a:r>
            <a:endParaRPr lang="en-US" sz="3600">
              <a:latin typeface="Arial" pitchFamily="34" charset="0"/>
              <a:cs typeface="Arial" pitchFamily="34" charset="0"/>
            </a:endParaRP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57899" y="751281"/>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phần da nối các ngón chân với nhau.</a:t>
            </a:r>
            <a:endParaRPr lang="en-US" sz="3600">
              <a:latin typeface="Arial" pitchFamily="34" charset="0"/>
              <a:cs typeface="Arial" pitchFamily="34" charset="0"/>
            </a:endParaRP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3341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9334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sp>
        <p:nvSpPr>
          <p:cNvPr id="9" name="TextBox 8"/>
          <p:cNvSpPr txBox="1"/>
          <p:nvPr/>
        </p:nvSpPr>
        <p:spPr>
          <a:xfrm>
            <a:off x="1584614" y="3468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9461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5" name="TextBox 4"/>
          <p:cNvSpPr txBox="1"/>
          <p:nvPr/>
        </p:nvSpPr>
        <p:spPr>
          <a:xfrm>
            <a:off x="2895601" y="2857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Loài chim nào xuất hiện trong bài?</a:t>
            </a:r>
            <a:endParaRPr lang="en-US" sz="3200">
              <a:latin typeface="Arial" pitchFamily="34" charset="0"/>
              <a:ea typeface="Arial-Rounded" pitchFamily="34" charset="0"/>
              <a:cs typeface="Arial" pitchFamily="34" charset="0"/>
            </a:endParaRPr>
          </a:p>
        </p:txBody>
      </p:sp>
      <p:sp>
        <p:nvSpPr>
          <p:cNvPr id="7" name="TextBox 6"/>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Hải âu có thể bay xa như thế nào?</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Ngoài bay xa, hải âu còn có khả năng gì?</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1155700" y="15938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0" y="211455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2609850"/>
            <a:ext cx="63095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00" y="309245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a:t>
            </a:r>
            <a:r>
              <a:rPr lang="vi-VN" sz="3600" smtClean="0">
                <a:latin typeface="Arial" pitchFamily="34" charset="0"/>
                <a:cs typeface="Arial" pitchFamily="34" charset="0"/>
              </a:rPr>
              <a:t>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37332"/>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just"/>
            <a:endParaRPr lang="en-US" sz="3200"/>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hải âu được gọi là loài chim báo bão?</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4574882"/>
            <a:ext cx="9144000" cy="523099"/>
          </a:xfrm>
          <a:prstGeom prst="rect">
            <a:avLst/>
          </a:prstGeom>
          <a:solidFill>
            <a:srgbClr val="D2ECB6"/>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Kể tên một số loài chim mà em biết.</a:t>
            </a:r>
            <a:endParaRPr lang="en-US" sz="2800">
              <a:latin typeface="Arial" pitchFamily="34" charset="0"/>
              <a:ea typeface="Arial-Rounded" pitchFamily="34" charset="0"/>
              <a:cs typeface="Arial" pitchFamily="34" charset="0"/>
            </a:endParaRPr>
          </a:p>
        </p:txBody>
      </p:sp>
      <p:pic>
        <p:nvPicPr>
          <p:cNvPr id="2052" name="Picture 4" descr="Free download flock of seagulls over the sea wallpapers and images  wallpapers [1920x1080] for your Desktop, Mobile &amp; Tablet | Explore 48+  Seagull Wallpaper Border | Blue and White Seagull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0222"/>
          <a:stretch/>
        </p:blipFill>
        <p:spPr bwMode="auto">
          <a:xfrm>
            <a:off x="12701" y="-27179"/>
            <a:ext cx="9093199" cy="4592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stern Gull (Larus occidentalis) – Planet of Bi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647483"/>
            <a:ext cx="2133600" cy="1917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01" y="4564934"/>
            <a:ext cx="9144000" cy="476933"/>
          </a:xfrm>
          <a:prstGeom prst="rect">
            <a:avLst/>
          </a:prstGeom>
          <a:solidFill>
            <a:srgbClr val="D2ECB6"/>
          </a:solidFill>
        </p:spPr>
        <p:txBody>
          <a:bodyPr wrap="square" lIns="91318" tIns="45660" rIns="91318" bIns="45660" rtlCol="0">
            <a:spAutoFit/>
          </a:bodyPr>
          <a:lstStyle/>
          <a:p>
            <a:pPr algn="ctr"/>
            <a:r>
              <a:rPr lang="en-US" sz="2500" smtClean="0">
                <a:latin typeface="Arial" pitchFamily="34" charset="0"/>
                <a:ea typeface="Arial-Rounded" pitchFamily="34" charset="0"/>
                <a:cs typeface="Arial" pitchFamily="34" charset="0"/>
              </a:rPr>
              <a:t>Các loài chim đó giúp ích gì cho cuộc sống và cho con người?</a:t>
            </a:r>
            <a:endParaRPr lang="en-US" sz="25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Hải âu có </a:t>
            </a:r>
            <a:r>
              <a:rPr lang="el-GR" sz="3200" b="1">
                <a:solidFill>
                  <a:srgbClr val="7030A0"/>
                </a:solidFill>
                <a:latin typeface="HP001 4 hàng" pitchFamily="34" charset="0"/>
                <a:ea typeface="Arial-Rounded" pitchFamily="34" charset="0"/>
                <a:cs typeface="Arial-Rounded" pitchFamily="34" charset="0"/>
              </a:rPr>
              <a:t>Ό˘ </a:t>
            </a:r>
            <a:r>
              <a:rPr lang="vi-VN" sz="3200" b="1">
                <a:solidFill>
                  <a:srgbClr val="7030A0"/>
                </a:solidFill>
                <a:latin typeface="HP001 4 hàng" pitchFamily="34" charset="0"/>
                <a:ea typeface="Arial-Rounded" pitchFamily="34" charset="0"/>
                <a:cs typeface="Arial-Rounded" pitchFamily="34" charset="0"/>
              </a:rPr>
              <a:t>bay Ǖ</a:t>
            </a:r>
            <a:r>
              <a:rPr lang="el-GR" sz="3200" b="1">
                <a:solidFill>
                  <a:srgbClr val="7030A0"/>
                </a:solidFill>
                <a:latin typeface="HP001 4 hàng" pitchFamily="34" charset="0"/>
                <a:ea typeface="Arial-Rounded" pitchFamily="34" charset="0"/>
                <a:cs typeface="Arial-Rounded" pitchFamily="34" charset="0"/>
              </a:rPr>
              <a:t>ί</a:t>
            </a:r>
            <a:r>
              <a:rPr lang="vi-VN" sz="3200" b="1">
                <a:solidFill>
                  <a:srgbClr val="7030A0"/>
                </a:solidFill>
                <a:latin typeface="HP001 4 hàng" pitchFamily="34" charset="0"/>
                <a:ea typeface="Arial-Rounded" pitchFamily="34" charset="0"/>
                <a:cs typeface="Arial-Rounded" pitchFamily="34" charset="0"/>
              </a:rPr>
              <a:t>a </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ững đại dư</a:t>
            </a:r>
            <a:r>
              <a:rPr lang="el-GR" sz="3200" b="1">
                <a:solidFill>
                  <a:srgbClr val="7030A0"/>
                </a:solidFill>
                <a:latin typeface="HP001 4 hàng" pitchFamily="34" charset="0"/>
                <a:ea typeface="Arial-Rounded" pitchFamily="34" charset="0"/>
                <a:cs typeface="Arial-Rounded" pitchFamily="34" charset="0"/>
              </a:rPr>
              <a:t>Ω</a:t>
            </a:r>
            <a:r>
              <a:rPr lang="vi-VN" sz="3200" b="1" smtClean="0">
                <a:solidFill>
                  <a:srgbClr val="7030A0"/>
                </a:solidFill>
                <a:latin typeface="HP001 4 hàng" pitchFamily="34" charset="0"/>
                <a:ea typeface="Arial-Rounded" pitchFamily="34" charset="0"/>
                <a:cs typeface="Arial-Rounded" pitchFamily="34" charset="0"/>
              </a:rPr>
              <a:t>g</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38546" y="2949692"/>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ł</a:t>
            </a:r>
            <a:r>
              <a:rPr lang="el-GR" sz="3200" b="1">
                <a:solidFill>
                  <a:srgbClr val="7030A0"/>
                </a:solidFill>
                <a:latin typeface="HP001 4 hàng" pitchFamily="34" charset="0"/>
                <a:ea typeface="Arial-Rounded" pitchFamily="34" charset="0"/>
                <a:cs typeface="Arial-Rounded" pitchFamily="34" charset="0"/>
              </a:rPr>
              <a:t>ζ </a:t>
            </a:r>
            <a:r>
              <a:rPr lang="vi-VN" sz="3200" b="1" smtClean="0">
                <a:solidFill>
                  <a:srgbClr val="7030A0"/>
                </a:solidFill>
                <a:latin typeface="HP001 4 hàng" pitchFamily="34" charset="0"/>
                <a:ea typeface="Arial-Rounded" pitchFamily="34" charset="0"/>
                <a:cs typeface="Arial-Rounded" pitchFamily="34" charset="0"/>
              </a:rPr>
              <a:t>jŪg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8016" y="3599367"/>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Ngoài </a:t>
            </a:r>
            <a:r>
              <a:rPr lang="vi-VN" sz="3200" b="1" smtClean="0">
                <a:solidFill>
                  <a:srgbClr val="7030A0"/>
                </a:solidFill>
                <a:latin typeface="HP001 4 hàng" pitchFamily="34" charset="0"/>
                <a:ea typeface="Arial-Rounded" pitchFamily="34" charset="0"/>
                <a:cs typeface="Arial-Rounded" pitchFamily="34" charset="0"/>
              </a:rPr>
              <a:t>bay xa</a:t>
            </a:r>
            <a:r>
              <a:rPr lang="en-US" sz="3200" b="1" smtClean="0">
                <a:solidFill>
                  <a:srgbClr val="7030A0"/>
                </a:solidFill>
                <a:latin typeface="HP001 4 hàng" pitchFamily="34" charset="0"/>
                <a:ea typeface="Arial-Rounded" pitchFamily="34" charset="0"/>
                <a:cs typeface="Arial-Rounded" pitchFamily="34" charset="0"/>
              </a:rPr>
              <a:t>,</a:t>
            </a:r>
            <a:r>
              <a:rPr lang="vi-VN" sz="3200" b="1" smtClean="0">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hải âu cŜ b</a:t>
            </a:r>
            <a:r>
              <a:rPr lang="el-GR" sz="3200" b="1">
                <a:solidFill>
                  <a:srgbClr val="7030A0"/>
                </a:solidFill>
                <a:latin typeface="HP001 4 hàng" pitchFamily="34" charset="0"/>
                <a:ea typeface="Arial-Rounded" pitchFamily="34" charset="0"/>
                <a:cs typeface="Arial-Rounded" pitchFamily="34" charset="0"/>
              </a:rPr>
              <a:t>Π </a:t>
            </a:r>
            <a:r>
              <a:rPr lang="vi-VN" sz="3200" b="1">
                <a:solidFill>
                  <a:srgbClr val="7030A0"/>
                </a:solidFill>
                <a:latin typeface="HP001 4 hàng" pitchFamily="34" charset="0"/>
                <a:ea typeface="Arial-Rounded" pitchFamily="34" charset="0"/>
                <a:cs typeface="Arial-Rounded" pitchFamily="34" charset="0"/>
              </a:rPr>
              <a:t>ǟất </a:t>
            </a:r>
            <a:r>
              <a:rPr lang="vi-VN" sz="3200" b="1" smtClean="0">
                <a:solidFill>
                  <a:srgbClr val="7030A0"/>
                </a:solidFill>
                <a:latin typeface="HP001 4 hàng" pitchFamily="34" charset="0"/>
                <a:ea typeface="Arial-Rounded" pitchFamily="34" charset="0"/>
                <a:cs typeface="Arial-Rounded" pitchFamily="34" charset="0"/>
              </a:rPr>
              <a:t>giĈ</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94412" y="709659"/>
            <a:ext cx="418070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Hải âu có thể bay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85800" y="1200150"/>
            <a:ext cx="5341280"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a:t>
            </a:r>
            <a:r>
              <a:rPr lang="en-US" sz="2800" smtClean="0">
                <a:latin typeface="Arial" pitchFamily="34" charset="0"/>
                <a:ea typeface="Arial-Rounded" pitchFamily="34" charset="0"/>
                <a:cs typeface="Arial" pitchFamily="34" charset="0"/>
              </a:rPr>
              <a:t>Ngoài bay xa, hải âu còn (…).</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7" grpId="0"/>
      <p:bldP spid="5"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11"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49215" y="654040"/>
            <a:ext cx="4422785" cy="4422785"/>
          </a:xfrm>
        </p:spPr>
      </p:pic>
      <p:pic>
        <p:nvPicPr>
          <p:cNvPr id="12"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607169" y="640852"/>
            <a:ext cx="4422785" cy="442278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video>
              <p:cMediaNode vol="80000">
                <p:cTn id="13" fill="hold" display="0">
                  <p:stCondLst>
                    <p:cond delay="indefinite"/>
                  </p:stCondLst>
                </p:cTn>
                <p:tgtEl>
                  <p:spTgt spid="1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Loài chim của biển cả</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104, 105).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106, 107).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a:t>
            </a:r>
          </a:p>
          <a:p>
            <a:r>
              <a:rPr lang="en-US" b="1" smtClean="0">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a:t>
            </a:r>
            <a:r>
              <a:rPr lang="vi-VN" sz="4000" smtClean="0">
                <a:latin typeface="Arial" pitchFamily="34" charset="0"/>
                <a:cs typeface="Arial" pitchFamily="34" charset="0"/>
              </a:rPr>
              <a:t>phò</a:t>
            </a:r>
            <a:r>
              <a:rPr lang="en-US" sz="4000" smtClean="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lợn</a:t>
            </a:r>
          </a:p>
          <a:p>
            <a:r>
              <a:rPr lang="en-US" b="1" smtClean="0">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smtClean="0">
                <a:latin typeface="Arial" pitchFamily="34" charset="0"/>
                <a:ea typeface="AvantGarde" pitchFamily="2" charset="0"/>
                <a:cs typeface="Arial" pitchFamily="34" charset="0"/>
              </a:rPr>
              <a:t>?</a:t>
            </a:r>
            <a:endParaRPr lang="en-US" sz="3200">
              <a:latin typeface="Arial" pitchFamily="34" charset="0"/>
              <a:ea typeface="AvantGarde" pitchFamily="2" charset="0"/>
              <a:cs typeface="Arial" pitchFamily="34" charset="0"/>
            </a:endParaRP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LOÀI CHIM CỦA BIỂN CẢ</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895600" y="3188744"/>
            <a:ext cx="2942657" cy="1845094"/>
            <a:chOff x="2557349" y="3214083"/>
            <a:chExt cx="2942657" cy="1845094"/>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a:t>
            </a:r>
            <a:r>
              <a:rPr lang="en-US" sz="2400" b="1" smtClean="0">
                <a:latin typeface="Arial" pitchFamily="34" charset="0"/>
                <a:ea typeface="Arial-Rounded" pitchFamily="34" charset="0"/>
                <a:cs typeface="Arial" pitchFamily="34" charset="0"/>
              </a:rPr>
              <a:t>điểm khác nhau giữa chim và cá?</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7" name="TextBox 16"/>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7677315"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94945" y="1798027"/>
            <a:ext cx="369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186690" y="3474427"/>
            <a:ext cx="1419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9558" y="2214196"/>
            <a:ext cx="17790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592</Words>
  <Application>Microsoft Office PowerPoint</Application>
  <PresentationFormat>On-screen Show (16:9)</PresentationFormat>
  <Paragraphs>119</Paragraphs>
  <Slides>24</Slides>
  <Notes>13</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PowerPoint Presentation</vt:lpstr>
      <vt:lpstr>sải   xa   mênh mông dập dềnh  </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225</cp:revision>
  <dcterms:created xsi:type="dcterms:W3CDTF">2020-12-08T15:48:47Z</dcterms:created>
  <dcterms:modified xsi:type="dcterms:W3CDTF">2021-03-17T01:28:30Z</dcterms:modified>
</cp:coreProperties>
</file>