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"/>
  </p:notesMasterIdLst>
  <p:sldIdLst>
    <p:sldId id="297" r:id="rId2"/>
    <p:sldId id="276" r:id="rId3"/>
    <p:sldId id="298" r:id="rId4"/>
    <p:sldId id="299" r:id="rId5"/>
    <p:sldId id="301" r:id="rId6"/>
    <p:sldId id="302" r:id="rId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ECFF"/>
    <a:srgbClr val="FFCC66"/>
    <a:srgbClr val="FFCCFF"/>
    <a:srgbClr val="0000FF"/>
    <a:srgbClr val="66FFFF"/>
    <a:srgbClr val="FFCCCC"/>
    <a:srgbClr val="FF6600"/>
    <a:srgbClr val="FF3300"/>
    <a:srgbClr val="FFCC99"/>
    <a:srgbClr val="008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296" y="-6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594A35B-7F20-4F7A-AC9A-322F0E1743F6}" type="datetimeFigureOut">
              <a:rPr lang="en-US" smtClean="0"/>
              <a:t>03/06/2023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5BFB902-9F46-416D-98DA-14AB3C7C5A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43069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BFB902-9F46-416D-98DA-14AB3C7C5A05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123159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BFB902-9F46-416D-98DA-14AB3C7C5A05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123159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03/06/2023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03/06/2023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03/06/2023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03/06/2023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03/06/2023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03/06/2023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03/06/2023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03/06/2023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03/06/2023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03/06/2023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03/06/2023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03/06/2023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8.png"/><Relationship Id="rId7" Type="http://schemas.openxmlformats.org/officeDocument/2006/relationships/image" Target="../media/image5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1828800"/>
          </a:xfrm>
          <a:prstGeom prst="rect">
            <a:avLst/>
          </a:prstGeom>
          <a:solidFill>
            <a:srgbClr val="FFCC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vi-VN"/>
          </a:p>
        </p:txBody>
      </p:sp>
      <p:grpSp>
        <p:nvGrpSpPr>
          <p:cNvPr id="4" name="Group 3"/>
          <p:cNvGrpSpPr/>
          <p:nvPr/>
        </p:nvGrpSpPr>
        <p:grpSpPr>
          <a:xfrm>
            <a:off x="152400" y="1676400"/>
            <a:ext cx="8809703" cy="2743199"/>
            <a:chOff x="258097" y="1914117"/>
            <a:chExt cx="8458200" cy="1828800"/>
          </a:xfrm>
        </p:grpSpPr>
        <p:sp>
          <p:nvSpPr>
            <p:cNvPr id="5" name="Rounded Rectangle 4"/>
            <p:cNvSpPr/>
            <p:nvPr/>
          </p:nvSpPr>
          <p:spPr>
            <a:xfrm>
              <a:off x="258097" y="1914117"/>
              <a:ext cx="8458200" cy="1828800"/>
            </a:xfrm>
            <a:prstGeom prst="roundRect">
              <a:avLst/>
            </a:prstGeom>
            <a:solidFill>
              <a:srgbClr val="CC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6" name="Rounded Rectangle 5"/>
            <p:cNvSpPr/>
            <p:nvPr/>
          </p:nvSpPr>
          <p:spPr>
            <a:xfrm>
              <a:off x="381000" y="1968912"/>
              <a:ext cx="8200103" cy="1612488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50000"/>
                </a:lnSpc>
              </a:pPr>
              <a:r>
                <a:rPr lang="en-US" sz="4800" dirty="0" err="1" smtClean="0">
                  <a:solidFill>
                    <a:schemeClr val="tx1"/>
                  </a:solidFill>
                  <a:latin typeface=".VnAvant" pitchFamily="34" charset="0"/>
                </a:rPr>
                <a:t>Bµi</a:t>
              </a:r>
              <a:r>
                <a:rPr lang="en-US" sz="4800" dirty="0" smtClean="0">
                  <a:solidFill>
                    <a:schemeClr val="tx1"/>
                  </a:solidFill>
                  <a:latin typeface=".VnAvant" pitchFamily="34" charset="0"/>
                </a:rPr>
                <a:t> 18</a:t>
              </a:r>
            </a:p>
            <a:p>
              <a:pPr algn="ctr"/>
              <a:r>
                <a:rPr lang="en-US" sz="4000" b="1" dirty="0" smtClean="0">
                  <a:solidFill>
                    <a:srgbClr val="0070C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itchFamily="34" charset="0"/>
                  <a:cs typeface="Arial" pitchFamily="34" charset="0"/>
                </a:rPr>
                <a:t>ÔN TẬP PHÉP CỘNG, PHÉP TRỪ </a:t>
              </a:r>
            </a:p>
            <a:p>
              <a:pPr algn="ctr"/>
              <a:r>
                <a:rPr lang="en-US" sz="4000" b="1" dirty="0" smtClean="0">
                  <a:solidFill>
                    <a:srgbClr val="0070C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itchFamily="34" charset="0"/>
                  <a:cs typeface="Arial" pitchFamily="34" charset="0"/>
                </a:rPr>
                <a:t>TRONG PHẠM VI 10</a:t>
              </a:r>
              <a:endParaRPr lang="vi-VN" sz="40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11" name="Subtitle 2"/>
          <p:cNvSpPr>
            <a:spLocks noGrp="1"/>
          </p:cNvSpPr>
          <p:nvPr>
            <p:ph type="subTitle" idx="1"/>
          </p:nvPr>
        </p:nvSpPr>
        <p:spPr>
          <a:xfrm>
            <a:off x="1371600" y="4724400"/>
            <a:ext cx="6400800" cy="1752600"/>
          </a:xfrm>
        </p:spPr>
        <p:txBody>
          <a:bodyPr>
            <a:noAutofit/>
          </a:bodyPr>
          <a:lstStyle/>
          <a:p>
            <a:r>
              <a:rPr lang="en-US" sz="13800" dirty="0" smtClean="0">
                <a:solidFill>
                  <a:srgbClr val="FF9933"/>
                </a:solidFill>
                <a:latin typeface="HP-087" pitchFamily="34" charset="0"/>
              </a:rPr>
              <a:t>TIẾT 2</a:t>
            </a:r>
            <a:endParaRPr lang="vi-VN" sz="13800" dirty="0">
              <a:solidFill>
                <a:srgbClr val="FF993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4773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506" y="175589"/>
            <a:ext cx="3544293" cy="15753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2" name="Oval 31"/>
          <p:cNvSpPr/>
          <p:nvPr/>
        </p:nvSpPr>
        <p:spPr>
          <a:xfrm>
            <a:off x="420208" y="1752600"/>
            <a:ext cx="977555" cy="912384"/>
          </a:xfrm>
          <a:prstGeom prst="ellipse">
            <a:avLst/>
          </a:prstGeom>
          <a:solidFill>
            <a:srgbClr val="FF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 smtClean="0"/>
              <a:t>1</a:t>
            </a:r>
            <a:endParaRPr lang="vi-VN" sz="5400" b="1" dirty="0"/>
          </a:p>
        </p:txBody>
      </p:sp>
      <p:sp>
        <p:nvSpPr>
          <p:cNvPr id="34" name="TextBox 33"/>
          <p:cNvSpPr txBox="1"/>
          <p:nvPr/>
        </p:nvSpPr>
        <p:spPr>
          <a:xfrm>
            <a:off x="1402679" y="1926870"/>
            <a:ext cx="7969921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 err="1" smtClean="0">
                <a:latin typeface="Arial" pitchFamily="34" charset="0"/>
                <a:cs typeface="Arial" pitchFamily="34" charset="0"/>
              </a:rPr>
              <a:t>Tìm</a:t>
            </a:r>
            <a:r>
              <a:rPr lang="en-US" sz="30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000" b="1" dirty="0" err="1" smtClean="0">
                <a:latin typeface="Arial" pitchFamily="34" charset="0"/>
                <a:cs typeface="Arial" pitchFamily="34" charset="0"/>
              </a:rPr>
              <a:t>kết</a:t>
            </a:r>
            <a:r>
              <a:rPr lang="en-US" sz="30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000" b="1" dirty="0" err="1" smtClean="0">
                <a:latin typeface="Arial" pitchFamily="34" charset="0"/>
                <a:cs typeface="Arial" pitchFamily="34" charset="0"/>
              </a:rPr>
              <a:t>quả</a:t>
            </a:r>
            <a:r>
              <a:rPr lang="en-US" sz="30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000" b="1" dirty="0" err="1" smtClean="0">
                <a:latin typeface="Arial" pitchFamily="34" charset="0"/>
                <a:cs typeface="Arial" pitchFamily="34" charset="0"/>
              </a:rPr>
              <a:t>phép</a:t>
            </a:r>
            <a:r>
              <a:rPr lang="en-US" sz="30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000" b="1" dirty="0" err="1" smtClean="0">
                <a:latin typeface="Arial" pitchFamily="34" charset="0"/>
                <a:cs typeface="Arial" pitchFamily="34" charset="0"/>
              </a:rPr>
              <a:t>tính</a:t>
            </a:r>
            <a:r>
              <a:rPr lang="en-US" sz="30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000" b="1" dirty="0" err="1" smtClean="0">
                <a:latin typeface="Arial" pitchFamily="34" charset="0"/>
                <a:cs typeface="Arial" pitchFamily="34" charset="0"/>
              </a:rPr>
              <a:t>ghi</a:t>
            </a:r>
            <a:r>
              <a:rPr lang="en-US" sz="3000" b="1" dirty="0" smtClean="0">
                <a:latin typeface="Arial" pitchFamily="34" charset="0"/>
                <a:cs typeface="Arial" pitchFamily="34" charset="0"/>
              </a:rPr>
              <a:t> ở </a:t>
            </a:r>
            <a:r>
              <a:rPr lang="en-US" sz="3000" b="1" dirty="0" err="1" smtClean="0">
                <a:latin typeface="Arial" pitchFamily="34" charset="0"/>
                <a:cs typeface="Arial" pitchFamily="34" charset="0"/>
              </a:rPr>
              <a:t>mỗi</a:t>
            </a:r>
            <a:r>
              <a:rPr lang="en-US" sz="30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000" b="1" dirty="0" err="1" smtClean="0">
                <a:latin typeface="Arial" pitchFamily="34" charset="0"/>
                <a:cs typeface="Arial" pitchFamily="34" charset="0"/>
              </a:rPr>
              <a:t>toa</a:t>
            </a:r>
            <a:r>
              <a:rPr lang="en-US" sz="30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000" b="1" dirty="0" err="1" smtClean="0">
                <a:latin typeface="Arial" pitchFamily="34" charset="0"/>
                <a:cs typeface="Arial" pitchFamily="34" charset="0"/>
              </a:rPr>
              <a:t>tàu</a:t>
            </a:r>
            <a:endParaRPr lang="vi-VN" sz="3000" b="1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461" y="3327524"/>
            <a:ext cx="8630596" cy="16785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579123" y="3972492"/>
            <a:ext cx="846707" cy="4462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3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2 + 3</a:t>
            </a:r>
            <a:endParaRPr lang="vi-VN" sz="2300" b="1" dirty="0">
              <a:solidFill>
                <a:schemeClr val="tx1">
                  <a:lumMod val="95000"/>
                  <a:lumOff val="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2590800" y="3943637"/>
            <a:ext cx="936475" cy="4462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3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10 - 8</a:t>
            </a:r>
            <a:endParaRPr lang="vi-VN" sz="2300" b="1" dirty="0">
              <a:solidFill>
                <a:schemeClr val="tx1">
                  <a:lumMod val="95000"/>
                  <a:lumOff val="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3690875" y="3962400"/>
            <a:ext cx="772969" cy="4462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3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6 - 1</a:t>
            </a:r>
            <a:endParaRPr lang="vi-VN" sz="2300" b="1" dirty="0">
              <a:solidFill>
                <a:schemeClr val="tx1">
                  <a:lumMod val="95000"/>
                  <a:lumOff val="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4724400" y="3972492"/>
            <a:ext cx="846707" cy="4462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3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4 + 2</a:t>
            </a:r>
            <a:endParaRPr lang="vi-VN" sz="2300" b="1" dirty="0">
              <a:solidFill>
                <a:schemeClr val="tx1">
                  <a:lumMod val="95000"/>
                  <a:lumOff val="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5715000" y="3972492"/>
            <a:ext cx="846707" cy="4462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3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5 + 0</a:t>
            </a:r>
            <a:endParaRPr lang="vi-VN" sz="2300" b="1" dirty="0">
              <a:solidFill>
                <a:schemeClr val="tx1">
                  <a:lumMod val="95000"/>
                  <a:lumOff val="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6815075" y="3991255"/>
            <a:ext cx="772969" cy="4462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3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9 - 3</a:t>
            </a:r>
            <a:endParaRPr lang="vi-VN" sz="2300" b="1" dirty="0">
              <a:solidFill>
                <a:schemeClr val="tx1">
                  <a:lumMod val="95000"/>
                  <a:lumOff val="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7848600" y="4001347"/>
            <a:ext cx="772969" cy="4462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3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3 - 0</a:t>
            </a:r>
            <a:endParaRPr lang="vi-VN" sz="2300" b="1" dirty="0">
              <a:solidFill>
                <a:schemeClr val="tx1">
                  <a:lumMod val="95000"/>
                  <a:lumOff val="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Oval 4"/>
          <p:cNvSpPr/>
          <p:nvPr/>
        </p:nvSpPr>
        <p:spPr>
          <a:xfrm>
            <a:off x="1697676" y="3190568"/>
            <a:ext cx="609600" cy="6096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3000" b="1" dirty="0" smtClean="0">
                <a:solidFill>
                  <a:srgbClr val="FF0000"/>
                </a:solidFill>
                <a:latin typeface="HP001 5H" pitchFamily="34" charset="0"/>
                <a:cs typeface="HP001 5H" pitchFamily="34" charset="0"/>
              </a:rPr>
              <a:t>5</a:t>
            </a:r>
            <a:endParaRPr lang="vi-VN" sz="3000" b="1" dirty="0">
              <a:solidFill>
                <a:srgbClr val="FF0000"/>
              </a:solidFill>
              <a:latin typeface="HP001 5H" pitchFamily="34" charset="0"/>
              <a:cs typeface="HP001 5H" pitchFamily="34" charset="0"/>
            </a:endParaRPr>
          </a:p>
        </p:txBody>
      </p:sp>
      <p:sp>
        <p:nvSpPr>
          <p:cNvPr id="30" name="Oval 29"/>
          <p:cNvSpPr/>
          <p:nvPr/>
        </p:nvSpPr>
        <p:spPr>
          <a:xfrm>
            <a:off x="2754237" y="3190568"/>
            <a:ext cx="609600" cy="6096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3000" b="1" dirty="0" smtClean="0">
                <a:solidFill>
                  <a:srgbClr val="FF0000"/>
                </a:solidFill>
                <a:latin typeface="HP001 5H" pitchFamily="34" charset="0"/>
                <a:cs typeface="HP001 5H" pitchFamily="34" charset="0"/>
              </a:rPr>
              <a:t>2</a:t>
            </a:r>
            <a:endParaRPr lang="vi-VN" sz="3000" b="1" dirty="0">
              <a:solidFill>
                <a:srgbClr val="FF0000"/>
              </a:solidFill>
              <a:latin typeface="HP001 5H" pitchFamily="34" charset="0"/>
              <a:cs typeface="HP001 5H" pitchFamily="34" charset="0"/>
            </a:endParaRPr>
          </a:p>
        </p:txBody>
      </p:sp>
      <p:sp>
        <p:nvSpPr>
          <p:cNvPr id="31" name="Oval 30"/>
          <p:cNvSpPr/>
          <p:nvPr/>
        </p:nvSpPr>
        <p:spPr>
          <a:xfrm>
            <a:off x="3770670" y="3190568"/>
            <a:ext cx="609600" cy="6096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3000" b="1" dirty="0" smtClean="0">
                <a:solidFill>
                  <a:srgbClr val="FF0000"/>
                </a:solidFill>
                <a:latin typeface="HP001 5H" pitchFamily="34" charset="0"/>
                <a:cs typeface="HP001 5H" pitchFamily="34" charset="0"/>
              </a:rPr>
              <a:t>5</a:t>
            </a:r>
            <a:endParaRPr lang="vi-VN" sz="3000" b="1" dirty="0">
              <a:solidFill>
                <a:srgbClr val="FF0000"/>
              </a:solidFill>
              <a:latin typeface="HP001 5H" pitchFamily="34" charset="0"/>
              <a:cs typeface="HP001 5H" pitchFamily="34" charset="0"/>
            </a:endParaRPr>
          </a:p>
        </p:txBody>
      </p:sp>
      <p:sp>
        <p:nvSpPr>
          <p:cNvPr id="33" name="Oval 32"/>
          <p:cNvSpPr/>
          <p:nvPr/>
        </p:nvSpPr>
        <p:spPr>
          <a:xfrm>
            <a:off x="4842953" y="3190568"/>
            <a:ext cx="609600" cy="6096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3000" b="1" dirty="0" smtClean="0">
                <a:solidFill>
                  <a:srgbClr val="FF0000"/>
                </a:solidFill>
                <a:latin typeface="HP001 5H" pitchFamily="34" charset="0"/>
                <a:cs typeface="HP001 5H" pitchFamily="34" charset="0"/>
              </a:rPr>
              <a:t>6</a:t>
            </a:r>
            <a:endParaRPr lang="vi-VN" sz="3000" b="1" dirty="0">
              <a:solidFill>
                <a:srgbClr val="FF0000"/>
              </a:solidFill>
              <a:latin typeface="HP001 5H" pitchFamily="34" charset="0"/>
              <a:cs typeface="HP001 5H" pitchFamily="34" charset="0"/>
            </a:endParaRPr>
          </a:p>
        </p:txBody>
      </p:sp>
      <p:sp>
        <p:nvSpPr>
          <p:cNvPr id="36" name="Oval 35"/>
          <p:cNvSpPr/>
          <p:nvPr/>
        </p:nvSpPr>
        <p:spPr>
          <a:xfrm>
            <a:off x="5833553" y="3190568"/>
            <a:ext cx="609600" cy="6096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3000" b="1" dirty="0" smtClean="0">
                <a:solidFill>
                  <a:srgbClr val="FF0000"/>
                </a:solidFill>
                <a:latin typeface="HP001 5H" pitchFamily="34" charset="0"/>
                <a:cs typeface="HP001 5H" pitchFamily="34" charset="0"/>
              </a:rPr>
              <a:t>5</a:t>
            </a:r>
            <a:endParaRPr lang="vi-VN" sz="3000" b="1" dirty="0">
              <a:solidFill>
                <a:srgbClr val="FF0000"/>
              </a:solidFill>
              <a:latin typeface="HP001 5H" pitchFamily="34" charset="0"/>
              <a:cs typeface="HP001 5H" pitchFamily="34" charset="0"/>
            </a:endParaRPr>
          </a:p>
        </p:txBody>
      </p:sp>
      <p:sp>
        <p:nvSpPr>
          <p:cNvPr id="37" name="Oval 36"/>
          <p:cNvSpPr/>
          <p:nvPr/>
        </p:nvSpPr>
        <p:spPr>
          <a:xfrm>
            <a:off x="6896759" y="3190568"/>
            <a:ext cx="609600" cy="6096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3000" b="1" dirty="0" smtClean="0">
                <a:solidFill>
                  <a:srgbClr val="FF0000"/>
                </a:solidFill>
                <a:latin typeface="HP001 5H" pitchFamily="34" charset="0"/>
                <a:cs typeface="HP001 5H" pitchFamily="34" charset="0"/>
              </a:rPr>
              <a:t>6</a:t>
            </a:r>
            <a:endParaRPr lang="vi-VN" sz="3000" b="1" dirty="0">
              <a:solidFill>
                <a:srgbClr val="FF0000"/>
              </a:solidFill>
              <a:latin typeface="HP001 5H" pitchFamily="34" charset="0"/>
              <a:cs typeface="HP001 5H" pitchFamily="34" charset="0"/>
            </a:endParaRPr>
          </a:p>
        </p:txBody>
      </p:sp>
      <p:sp>
        <p:nvSpPr>
          <p:cNvPr id="38" name="Oval 37"/>
          <p:cNvSpPr/>
          <p:nvPr/>
        </p:nvSpPr>
        <p:spPr>
          <a:xfrm>
            <a:off x="7930284" y="3165988"/>
            <a:ext cx="609600" cy="6096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3000" b="1" dirty="0" smtClean="0">
                <a:solidFill>
                  <a:srgbClr val="FF0000"/>
                </a:solidFill>
                <a:latin typeface="HP001 5H" pitchFamily="34" charset="0"/>
                <a:cs typeface="HP001 5H" pitchFamily="34" charset="0"/>
              </a:rPr>
              <a:t>3</a:t>
            </a:r>
            <a:endParaRPr lang="vi-VN" sz="3000" b="1" dirty="0">
              <a:solidFill>
                <a:srgbClr val="FF0000"/>
              </a:solidFill>
              <a:latin typeface="HP001 5H" pitchFamily="34" charset="0"/>
              <a:cs typeface="HP001 5H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943672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30" grpId="0" animBg="1"/>
      <p:bldP spid="31" grpId="0" animBg="1"/>
      <p:bldP spid="33" grpId="0" animBg="1"/>
      <p:bldP spid="36" grpId="0" animBg="1"/>
      <p:bldP spid="37" grpId="0" animBg="1"/>
      <p:bldP spid="38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7418" y="1129579"/>
            <a:ext cx="8811645" cy="4487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Oval 3"/>
          <p:cNvSpPr/>
          <p:nvPr/>
        </p:nvSpPr>
        <p:spPr>
          <a:xfrm>
            <a:off x="420208" y="381000"/>
            <a:ext cx="977555" cy="912384"/>
          </a:xfrm>
          <a:prstGeom prst="ellipse">
            <a:avLst/>
          </a:prstGeom>
          <a:solidFill>
            <a:srgbClr val="FF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 smtClean="0"/>
              <a:t>2</a:t>
            </a:r>
            <a:endParaRPr lang="vi-VN" sz="5400" b="1" dirty="0"/>
          </a:p>
        </p:txBody>
      </p:sp>
      <p:sp>
        <p:nvSpPr>
          <p:cNvPr id="5" name="Rounded Rectangle 4"/>
          <p:cNvSpPr/>
          <p:nvPr/>
        </p:nvSpPr>
        <p:spPr>
          <a:xfrm>
            <a:off x="1574442" y="517507"/>
            <a:ext cx="932323" cy="628017"/>
          </a:xfrm>
          <a:prstGeom prst="roundRect">
            <a:avLst/>
          </a:prstGeom>
          <a:gradFill flip="none" rotWithShape="1">
            <a:gsLst>
              <a:gs pos="0">
                <a:srgbClr val="FFC000">
                  <a:tint val="66000"/>
                  <a:satMod val="160000"/>
                </a:srgbClr>
              </a:gs>
              <a:gs pos="50000">
                <a:srgbClr val="FFC000">
                  <a:tint val="44500"/>
                  <a:satMod val="160000"/>
                </a:srgbClr>
              </a:gs>
              <a:gs pos="100000">
                <a:srgbClr val="FFC000">
                  <a:tint val="23500"/>
                  <a:satMod val="160000"/>
                </a:srgb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Số</a:t>
            </a:r>
            <a:endParaRPr lang="vi-VN" sz="3200" b="1" dirty="0">
              <a:solidFill>
                <a:schemeClr val="tx1">
                  <a:lumMod val="95000"/>
                  <a:lumOff val="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961104" y="544804"/>
            <a:ext cx="21630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latin typeface="Arial" pitchFamily="34" charset="0"/>
                <a:cs typeface="Arial" pitchFamily="34" charset="0"/>
              </a:rPr>
              <a:t>              ?</a:t>
            </a:r>
            <a:endParaRPr lang="vi-VN" sz="3200" b="1" dirty="0"/>
          </a:p>
        </p:txBody>
      </p:sp>
      <p:grpSp>
        <p:nvGrpSpPr>
          <p:cNvPr id="37" name="Group 36"/>
          <p:cNvGrpSpPr/>
          <p:nvPr/>
        </p:nvGrpSpPr>
        <p:grpSpPr>
          <a:xfrm>
            <a:off x="3239221" y="5726221"/>
            <a:ext cx="3021468" cy="598379"/>
            <a:chOff x="3524472" y="5334000"/>
            <a:chExt cx="3021468" cy="598379"/>
          </a:xfrm>
        </p:grpSpPr>
        <p:grpSp>
          <p:nvGrpSpPr>
            <p:cNvPr id="38" name="Group 37"/>
            <p:cNvGrpSpPr/>
            <p:nvPr/>
          </p:nvGrpSpPr>
          <p:grpSpPr>
            <a:xfrm>
              <a:off x="3524472" y="5334000"/>
              <a:ext cx="2419128" cy="598379"/>
              <a:chOff x="2803044" y="5410200"/>
              <a:chExt cx="2419128" cy="598379"/>
            </a:xfrm>
          </p:grpSpPr>
          <p:sp>
            <p:nvSpPr>
              <p:cNvPr id="43" name="Rounded Rectangle 42"/>
              <p:cNvSpPr/>
              <p:nvPr/>
            </p:nvSpPr>
            <p:spPr>
              <a:xfrm>
                <a:off x="2803044" y="5410200"/>
                <a:ext cx="589640" cy="589640"/>
              </a:xfrm>
              <a:prstGeom prst="roundRect">
                <a:avLst/>
              </a:prstGeom>
              <a:ln>
                <a:solidFill>
                  <a:srgbClr val="FF9933"/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sz="2600" b="1" dirty="0" smtClean="0">
                    <a:solidFill>
                      <a:srgbClr val="0070C0"/>
                    </a:solidFill>
                    <a:latin typeface="Arial" pitchFamily="34" charset="0"/>
                    <a:cs typeface="Arial" pitchFamily="34" charset="0"/>
                  </a:rPr>
                  <a:t>?</a:t>
                </a:r>
                <a:endParaRPr lang="vi-VN" sz="2600" b="1" dirty="0">
                  <a:solidFill>
                    <a:srgbClr val="0070C0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44" name="Rounded Rectangle 43"/>
              <p:cNvSpPr/>
              <p:nvPr/>
            </p:nvSpPr>
            <p:spPr>
              <a:xfrm>
                <a:off x="3413332" y="5413001"/>
                <a:ext cx="589640" cy="589640"/>
              </a:xfrm>
              <a:prstGeom prst="roundRect">
                <a:avLst/>
              </a:prstGeom>
              <a:ln>
                <a:solidFill>
                  <a:srgbClr val="FF9933"/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sz="2600" b="1" dirty="0" smtClean="0">
                    <a:solidFill>
                      <a:srgbClr val="002060"/>
                    </a:solidFill>
                    <a:latin typeface="Arial" pitchFamily="34" charset="0"/>
                    <a:cs typeface="Arial" pitchFamily="34" charset="0"/>
                  </a:rPr>
                  <a:t>-</a:t>
                </a:r>
                <a:endParaRPr lang="vi-VN" sz="2600" b="1" dirty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45" name="Rounded Rectangle 44"/>
              <p:cNvSpPr/>
              <p:nvPr/>
            </p:nvSpPr>
            <p:spPr>
              <a:xfrm>
                <a:off x="4022244" y="5416138"/>
                <a:ext cx="589640" cy="589640"/>
              </a:xfrm>
              <a:prstGeom prst="roundRect">
                <a:avLst/>
              </a:prstGeom>
              <a:ln>
                <a:solidFill>
                  <a:srgbClr val="FF9933"/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sz="2600" b="1" dirty="0">
                    <a:solidFill>
                      <a:srgbClr val="0070C0"/>
                    </a:solidFill>
                    <a:latin typeface="Arial" pitchFamily="34" charset="0"/>
                    <a:cs typeface="Arial" pitchFamily="34" charset="0"/>
                  </a:rPr>
                  <a:t>3</a:t>
                </a:r>
                <a:endParaRPr lang="vi-VN" sz="2600" b="1" dirty="0">
                  <a:solidFill>
                    <a:srgbClr val="0070C0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46" name="Rounded Rectangle 45"/>
              <p:cNvSpPr/>
              <p:nvPr/>
            </p:nvSpPr>
            <p:spPr>
              <a:xfrm>
                <a:off x="4632532" y="5418939"/>
                <a:ext cx="589640" cy="589640"/>
              </a:xfrm>
              <a:prstGeom prst="roundRect">
                <a:avLst/>
              </a:prstGeom>
              <a:ln>
                <a:solidFill>
                  <a:srgbClr val="FF9933"/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sz="2600" b="1" dirty="0" smtClean="0">
                    <a:solidFill>
                      <a:srgbClr val="002060"/>
                    </a:solidFill>
                    <a:latin typeface="Arial" pitchFamily="34" charset="0"/>
                    <a:cs typeface="Arial" pitchFamily="34" charset="0"/>
                  </a:rPr>
                  <a:t>=</a:t>
                </a:r>
                <a:endParaRPr lang="vi-VN" sz="2600" b="1" dirty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p:grpSp>
        <p:sp>
          <p:nvSpPr>
            <p:cNvPr id="39" name="Rounded Rectangle 38"/>
            <p:cNvSpPr/>
            <p:nvPr/>
          </p:nvSpPr>
          <p:spPr>
            <a:xfrm>
              <a:off x="5956300" y="5342739"/>
              <a:ext cx="589640" cy="589640"/>
            </a:xfrm>
            <a:prstGeom prst="roundRect">
              <a:avLst/>
            </a:prstGeom>
            <a:ln>
              <a:solidFill>
                <a:srgbClr val="FF9933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600" b="1" dirty="0" smtClean="0">
                  <a:solidFill>
                    <a:srgbClr val="0070C0"/>
                  </a:solidFill>
                  <a:latin typeface="Arial" pitchFamily="34" charset="0"/>
                  <a:cs typeface="Arial" pitchFamily="34" charset="0"/>
                </a:rPr>
                <a:t>?</a:t>
              </a:r>
              <a:endParaRPr lang="vi-VN" sz="2600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47" name="TextBox 39"/>
          <p:cNvSpPr txBox="1"/>
          <p:nvPr/>
        </p:nvSpPr>
        <p:spPr>
          <a:xfrm>
            <a:off x="3352741" y="5775904"/>
            <a:ext cx="362600" cy="477054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5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7</a:t>
            </a:r>
            <a:endParaRPr lang="vi-VN" sz="25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9" name="TextBox 39"/>
          <p:cNvSpPr txBox="1"/>
          <p:nvPr/>
        </p:nvSpPr>
        <p:spPr>
          <a:xfrm>
            <a:off x="5765036" y="5803550"/>
            <a:ext cx="362600" cy="477054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5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4</a:t>
            </a:r>
            <a:endParaRPr lang="vi-VN" sz="25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046660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0" y="1293384"/>
            <a:ext cx="9143259" cy="42692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Oval 3"/>
          <p:cNvSpPr/>
          <p:nvPr/>
        </p:nvSpPr>
        <p:spPr>
          <a:xfrm>
            <a:off x="420208" y="381000"/>
            <a:ext cx="977555" cy="912384"/>
          </a:xfrm>
          <a:prstGeom prst="ellipse">
            <a:avLst/>
          </a:prstGeom>
          <a:solidFill>
            <a:srgbClr val="FF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 smtClean="0"/>
              <a:t>3</a:t>
            </a:r>
            <a:endParaRPr lang="vi-VN" sz="5400" b="1" dirty="0"/>
          </a:p>
        </p:txBody>
      </p:sp>
      <p:sp>
        <p:nvSpPr>
          <p:cNvPr id="5" name="Rounded Rectangle 4"/>
          <p:cNvSpPr/>
          <p:nvPr/>
        </p:nvSpPr>
        <p:spPr>
          <a:xfrm>
            <a:off x="1574442" y="517507"/>
            <a:ext cx="932323" cy="628017"/>
          </a:xfrm>
          <a:prstGeom prst="roundRect">
            <a:avLst/>
          </a:prstGeom>
          <a:gradFill flip="none" rotWithShape="1">
            <a:gsLst>
              <a:gs pos="0">
                <a:srgbClr val="FFC000">
                  <a:tint val="66000"/>
                  <a:satMod val="160000"/>
                </a:srgbClr>
              </a:gs>
              <a:gs pos="50000">
                <a:srgbClr val="FFC000">
                  <a:tint val="44500"/>
                  <a:satMod val="160000"/>
                </a:srgbClr>
              </a:gs>
              <a:gs pos="100000">
                <a:srgbClr val="FFC000">
                  <a:tint val="23500"/>
                  <a:satMod val="160000"/>
                </a:srgb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Số</a:t>
            </a:r>
            <a:endParaRPr lang="vi-VN" sz="3200" b="1" dirty="0">
              <a:solidFill>
                <a:schemeClr val="tx1">
                  <a:lumMod val="95000"/>
                  <a:lumOff val="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961104" y="544804"/>
            <a:ext cx="21630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latin typeface="Arial" pitchFamily="34" charset="0"/>
                <a:cs typeface="Arial" pitchFamily="34" charset="0"/>
              </a:rPr>
              <a:t>              ?</a:t>
            </a:r>
            <a:endParaRPr lang="vi-VN" sz="3200" b="1" dirty="0"/>
          </a:p>
        </p:txBody>
      </p:sp>
      <p:grpSp>
        <p:nvGrpSpPr>
          <p:cNvPr id="37" name="Group 36"/>
          <p:cNvGrpSpPr/>
          <p:nvPr/>
        </p:nvGrpSpPr>
        <p:grpSpPr>
          <a:xfrm>
            <a:off x="3239221" y="5726221"/>
            <a:ext cx="3021468" cy="598379"/>
            <a:chOff x="3524472" y="5334000"/>
            <a:chExt cx="3021468" cy="598379"/>
          </a:xfrm>
        </p:grpSpPr>
        <p:grpSp>
          <p:nvGrpSpPr>
            <p:cNvPr id="38" name="Group 37"/>
            <p:cNvGrpSpPr/>
            <p:nvPr/>
          </p:nvGrpSpPr>
          <p:grpSpPr>
            <a:xfrm>
              <a:off x="3524472" y="5334000"/>
              <a:ext cx="2419128" cy="598379"/>
              <a:chOff x="2803044" y="5410200"/>
              <a:chExt cx="2419128" cy="598379"/>
            </a:xfrm>
          </p:grpSpPr>
          <p:sp>
            <p:nvSpPr>
              <p:cNvPr id="43" name="Rounded Rectangle 42"/>
              <p:cNvSpPr/>
              <p:nvPr/>
            </p:nvSpPr>
            <p:spPr>
              <a:xfrm>
                <a:off x="2803044" y="5410200"/>
                <a:ext cx="589640" cy="589640"/>
              </a:xfrm>
              <a:prstGeom prst="roundRect">
                <a:avLst/>
              </a:prstGeom>
              <a:ln>
                <a:solidFill>
                  <a:srgbClr val="FF9933"/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sz="2600" b="1" dirty="0" smtClean="0">
                    <a:solidFill>
                      <a:srgbClr val="0070C0"/>
                    </a:solidFill>
                    <a:latin typeface="Arial" pitchFamily="34" charset="0"/>
                    <a:cs typeface="Arial" pitchFamily="34" charset="0"/>
                  </a:rPr>
                  <a:t>?</a:t>
                </a:r>
                <a:endParaRPr lang="vi-VN" sz="2600" b="1" dirty="0">
                  <a:solidFill>
                    <a:srgbClr val="0070C0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44" name="Rounded Rectangle 43"/>
              <p:cNvSpPr/>
              <p:nvPr/>
            </p:nvSpPr>
            <p:spPr>
              <a:xfrm>
                <a:off x="3413332" y="5413001"/>
                <a:ext cx="589640" cy="589640"/>
              </a:xfrm>
              <a:prstGeom prst="roundRect">
                <a:avLst/>
              </a:prstGeom>
              <a:ln>
                <a:solidFill>
                  <a:srgbClr val="FF9933"/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sz="2600" b="1" dirty="0" smtClean="0">
                    <a:solidFill>
                      <a:srgbClr val="002060"/>
                    </a:solidFill>
                    <a:latin typeface="Arial" pitchFamily="34" charset="0"/>
                    <a:cs typeface="Arial" pitchFamily="34" charset="0"/>
                  </a:rPr>
                  <a:t>+</a:t>
                </a:r>
                <a:endParaRPr lang="vi-VN" sz="2600" b="1" dirty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45" name="Rounded Rectangle 44"/>
              <p:cNvSpPr/>
              <p:nvPr/>
            </p:nvSpPr>
            <p:spPr>
              <a:xfrm>
                <a:off x="4022244" y="5416138"/>
                <a:ext cx="589640" cy="589640"/>
              </a:xfrm>
              <a:prstGeom prst="roundRect">
                <a:avLst/>
              </a:prstGeom>
              <a:ln>
                <a:solidFill>
                  <a:srgbClr val="FF9933"/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sz="2600" b="1" dirty="0" smtClean="0">
                    <a:solidFill>
                      <a:srgbClr val="0070C0"/>
                    </a:solidFill>
                    <a:latin typeface="Arial" pitchFamily="34" charset="0"/>
                    <a:cs typeface="Arial" pitchFamily="34" charset="0"/>
                  </a:rPr>
                  <a:t>?</a:t>
                </a:r>
                <a:endParaRPr lang="vi-VN" sz="2600" b="1" dirty="0">
                  <a:solidFill>
                    <a:srgbClr val="0070C0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46" name="Rounded Rectangle 45"/>
              <p:cNvSpPr/>
              <p:nvPr/>
            </p:nvSpPr>
            <p:spPr>
              <a:xfrm>
                <a:off x="4632532" y="5418939"/>
                <a:ext cx="589640" cy="589640"/>
              </a:xfrm>
              <a:prstGeom prst="roundRect">
                <a:avLst/>
              </a:prstGeom>
              <a:ln>
                <a:solidFill>
                  <a:srgbClr val="FF9933"/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sz="2600" b="1" dirty="0" smtClean="0">
                    <a:solidFill>
                      <a:srgbClr val="002060"/>
                    </a:solidFill>
                    <a:latin typeface="Arial" pitchFamily="34" charset="0"/>
                    <a:cs typeface="Arial" pitchFamily="34" charset="0"/>
                  </a:rPr>
                  <a:t>=</a:t>
                </a:r>
                <a:endParaRPr lang="vi-VN" sz="2600" b="1" dirty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p:grpSp>
        <p:sp>
          <p:nvSpPr>
            <p:cNvPr id="39" name="Rounded Rectangle 38"/>
            <p:cNvSpPr/>
            <p:nvPr/>
          </p:nvSpPr>
          <p:spPr>
            <a:xfrm>
              <a:off x="5956300" y="5342739"/>
              <a:ext cx="589640" cy="589640"/>
            </a:xfrm>
            <a:prstGeom prst="roundRect">
              <a:avLst/>
            </a:prstGeom>
            <a:ln>
              <a:solidFill>
                <a:srgbClr val="FF9933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600" b="1" dirty="0" smtClean="0">
                  <a:solidFill>
                    <a:srgbClr val="0070C0"/>
                  </a:solidFill>
                  <a:latin typeface="Arial" pitchFamily="34" charset="0"/>
                  <a:cs typeface="Arial" pitchFamily="34" charset="0"/>
                </a:rPr>
                <a:t>?</a:t>
              </a:r>
              <a:endParaRPr lang="vi-VN" sz="2600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47" name="TextBox 39"/>
          <p:cNvSpPr txBox="1"/>
          <p:nvPr/>
        </p:nvSpPr>
        <p:spPr>
          <a:xfrm>
            <a:off x="3352741" y="5775904"/>
            <a:ext cx="362600" cy="477054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5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4</a:t>
            </a:r>
            <a:endParaRPr lang="vi-VN" sz="25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9" name="TextBox 39"/>
          <p:cNvSpPr txBox="1"/>
          <p:nvPr/>
        </p:nvSpPr>
        <p:spPr>
          <a:xfrm>
            <a:off x="4572000" y="5791200"/>
            <a:ext cx="362600" cy="477054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5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2</a:t>
            </a:r>
            <a:endParaRPr lang="vi-VN" sz="25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TextBox 39"/>
          <p:cNvSpPr txBox="1"/>
          <p:nvPr/>
        </p:nvSpPr>
        <p:spPr>
          <a:xfrm>
            <a:off x="5784569" y="5791200"/>
            <a:ext cx="362600" cy="477054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5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6</a:t>
            </a:r>
            <a:endParaRPr lang="vi-VN" sz="25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249447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9" grpId="0" animBg="1"/>
      <p:bldP spid="1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803" y="228600"/>
            <a:ext cx="3678965" cy="1600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9" name="TextBox 28"/>
          <p:cNvSpPr txBox="1"/>
          <p:nvPr/>
        </p:nvSpPr>
        <p:spPr>
          <a:xfrm>
            <a:off x="748402" y="1732002"/>
            <a:ext cx="112562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Bắt</a:t>
            </a:r>
            <a:r>
              <a:rPr lang="en-US" sz="2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gà</a:t>
            </a:r>
            <a:endParaRPr lang="vi-VN" sz="24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762000" y="2249031"/>
            <a:ext cx="800100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0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Cách</a:t>
            </a:r>
            <a:r>
              <a:rPr lang="en-US" sz="2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chơi</a:t>
            </a:r>
            <a:r>
              <a:rPr lang="en-US" sz="2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:</a:t>
            </a:r>
          </a:p>
          <a:p>
            <a:pPr algn="just"/>
            <a:r>
              <a:rPr lang="en-US" sz="2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- </a:t>
            </a:r>
            <a:r>
              <a:rPr lang="en-US" sz="20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Chơi</a:t>
            </a:r>
            <a:r>
              <a:rPr lang="en-US" sz="2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theo</a:t>
            </a:r>
            <a:r>
              <a:rPr lang="en-US" sz="2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nhóm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.</a:t>
            </a:r>
            <a:endParaRPr lang="en-US" sz="2000" dirty="0" smtClean="0">
              <a:solidFill>
                <a:schemeClr val="tx1">
                  <a:lumMod val="95000"/>
                  <a:lumOff val="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en-US" sz="2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- </a:t>
            </a:r>
            <a:r>
              <a:rPr lang="en-US" sz="20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Người</a:t>
            </a:r>
            <a:r>
              <a:rPr lang="en-US" sz="2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chơi</a:t>
            </a:r>
            <a:r>
              <a:rPr lang="en-US" sz="2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bắt</a:t>
            </a:r>
            <a:r>
              <a:rPr lang="en-US" sz="2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đầu</a:t>
            </a:r>
            <a:r>
              <a:rPr lang="en-US" sz="2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từ</a:t>
            </a:r>
            <a:r>
              <a:rPr lang="en-US" sz="2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 ô </a:t>
            </a:r>
            <a:r>
              <a:rPr lang="en-US" sz="20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xuất</a:t>
            </a:r>
            <a:r>
              <a:rPr lang="en-US" sz="2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phát</a:t>
            </a:r>
            <a:r>
              <a:rPr lang="en-US" sz="2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. </a:t>
            </a:r>
            <a:r>
              <a:rPr lang="en-US" sz="20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Khi</a:t>
            </a:r>
            <a:r>
              <a:rPr lang="en-US" sz="2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đến</a:t>
            </a:r>
            <a:r>
              <a:rPr lang="en-US" sz="2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lượt</a:t>
            </a:r>
            <a:r>
              <a:rPr lang="en-US" sz="2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20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người</a:t>
            </a:r>
            <a:r>
              <a:rPr lang="en-US" sz="2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chơi</a:t>
            </a:r>
            <a:r>
              <a:rPr lang="en-US" sz="2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gieo</a:t>
            </a:r>
            <a:r>
              <a:rPr lang="en-US" sz="2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xúc</a:t>
            </a:r>
            <a:r>
              <a:rPr lang="en-US" sz="2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xắc</a:t>
            </a:r>
            <a:r>
              <a:rPr lang="en-US" sz="2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.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Đếm</a:t>
            </a:r>
            <a:r>
              <a:rPr lang="en-US" sz="2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số</a:t>
            </a:r>
            <a:r>
              <a:rPr lang="en-US" sz="2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chấm</a:t>
            </a:r>
            <a:r>
              <a:rPr lang="en-US" sz="2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 ở </a:t>
            </a:r>
            <a:r>
              <a:rPr lang="en-US" sz="20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mặt</a:t>
            </a:r>
            <a:r>
              <a:rPr lang="en-US" sz="2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trên</a:t>
            </a:r>
            <a:r>
              <a:rPr lang="en-US" sz="2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xúc</a:t>
            </a:r>
            <a:r>
              <a:rPr lang="en-US" sz="2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xắc</a:t>
            </a:r>
            <a:r>
              <a:rPr lang="en-US" sz="2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rồi</a:t>
            </a:r>
            <a:r>
              <a:rPr lang="en-US" sz="2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 di </a:t>
            </a:r>
            <a:r>
              <a:rPr lang="en-US" sz="20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chuyển</a:t>
            </a:r>
            <a:r>
              <a:rPr lang="en-US" sz="2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 qua </a:t>
            </a:r>
            <a:r>
              <a:rPr lang="en-US" sz="20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các</a:t>
            </a:r>
            <a:r>
              <a:rPr lang="en-US" sz="2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 ô </a:t>
            </a:r>
            <a:r>
              <a:rPr lang="en-US" sz="20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bằng</a:t>
            </a:r>
            <a:r>
              <a:rPr lang="en-US" sz="2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với</a:t>
            </a:r>
            <a:r>
              <a:rPr lang="en-US" sz="2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số</a:t>
            </a:r>
            <a:r>
              <a:rPr lang="en-US" sz="2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chấm</a:t>
            </a:r>
            <a:r>
              <a:rPr lang="en-US" sz="2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đó</a:t>
            </a:r>
            <a:r>
              <a:rPr lang="en-US" sz="2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. </a:t>
            </a:r>
            <a:r>
              <a:rPr lang="en-US" sz="20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Tính</a:t>
            </a:r>
            <a:r>
              <a:rPr lang="en-US" sz="2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kết</a:t>
            </a:r>
            <a:r>
              <a:rPr lang="en-US" sz="2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quả</a:t>
            </a:r>
            <a:r>
              <a:rPr lang="en-US" sz="2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tại</a:t>
            </a:r>
            <a:r>
              <a:rPr lang="en-US" sz="2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 ô </a:t>
            </a:r>
            <a:r>
              <a:rPr lang="en-US" sz="20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đó</a:t>
            </a:r>
            <a:r>
              <a:rPr lang="en-US" sz="2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rồi</a:t>
            </a:r>
            <a:r>
              <a:rPr lang="en-US" sz="2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bắt</a:t>
            </a:r>
            <a:r>
              <a:rPr lang="en-US" sz="2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một</a:t>
            </a:r>
            <a:r>
              <a:rPr lang="en-US" sz="2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 con </a:t>
            </a:r>
            <a:r>
              <a:rPr lang="en-US" sz="20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gà</a:t>
            </a:r>
            <a:r>
              <a:rPr lang="en-US" sz="2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ghi</a:t>
            </a:r>
            <a:r>
              <a:rPr lang="en-US" sz="2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số</a:t>
            </a:r>
            <a:r>
              <a:rPr lang="en-US" sz="2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bằng</a:t>
            </a:r>
            <a:r>
              <a:rPr lang="en-US" sz="2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với</a:t>
            </a:r>
            <a:r>
              <a:rPr lang="en-US" sz="2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kết</a:t>
            </a:r>
            <a:r>
              <a:rPr lang="en-US" sz="2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quả</a:t>
            </a:r>
            <a:r>
              <a:rPr lang="en-US" sz="2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phép</a:t>
            </a:r>
            <a:r>
              <a:rPr lang="en-US" sz="2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tính</a:t>
            </a:r>
            <a:r>
              <a:rPr lang="en-US" sz="2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.</a:t>
            </a:r>
          </a:p>
          <a:p>
            <a:pPr algn="just"/>
            <a:r>
              <a:rPr lang="en-US" sz="2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- </a:t>
            </a:r>
            <a:r>
              <a:rPr lang="en-US" sz="20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Trò</a:t>
            </a:r>
            <a:r>
              <a:rPr lang="en-US" sz="2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chơi</a:t>
            </a:r>
            <a:r>
              <a:rPr lang="en-US" sz="2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kết</a:t>
            </a:r>
            <a:r>
              <a:rPr lang="en-US" sz="2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thúc</a:t>
            </a:r>
            <a:r>
              <a:rPr lang="en-US" sz="2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khi</a:t>
            </a:r>
            <a:r>
              <a:rPr lang="en-US" sz="2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bắt</a:t>
            </a:r>
            <a:r>
              <a:rPr lang="en-US" sz="2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được</a:t>
            </a:r>
            <a:r>
              <a:rPr lang="en-US" sz="2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 5 con </a:t>
            </a:r>
            <a:r>
              <a:rPr lang="en-US" sz="20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gà</a:t>
            </a:r>
            <a:endParaRPr lang="en-US" sz="2000" dirty="0" smtClean="0">
              <a:solidFill>
                <a:schemeClr val="tx1">
                  <a:lumMod val="95000"/>
                  <a:lumOff val="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800" y="1041142"/>
            <a:ext cx="1238250" cy="1152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88512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2565912"/>
            <a:ext cx="752475" cy="752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24338" y="3105150"/>
            <a:ext cx="695325" cy="647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3237" y="3752850"/>
            <a:ext cx="1219200" cy="1304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9663" y="4062412"/>
            <a:ext cx="552450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6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1880265"/>
            <a:ext cx="4948238" cy="48709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803" y="228600"/>
            <a:ext cx="3678965" cy="1600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381000" y="2716787"/>
            <a:ext cx="1522885" cy="26912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6000" b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Bắt</a:t>
            </a:r>
            <a:r>
              <a:rPr lang="en-US" sz="60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US" sz="6000" b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gà</a:t>
            </a:r>
            <a:endParaRPr lang="vi-VN" sz="60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3800" y="1692371"/>
            <a:ext cx="1238250" cy="1152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490341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574</TotalTime>
  <Words>162</Words>
  <Application>Microsoft Office PowerPoint</Application>
  <PresentationFormat>On-screen Show (4:3)</PresentationFormat>
  <Paragraphs>49</Paragraphs>
  <Slides>6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ai</dc:creator>
  <cp:lastModifiedBy>ADMIN</cp:lastModifiedBy>
  <cp:revision>52</cp:revision>
  <dcterms:created xsi:type="dcterms:W3CDTF">2006-08-16T00:00:00Z</dcterms:created>
  <dcterms:modified xsi:type="dcterms:W3CDTF">2023-06-03T14:51:12Z</dcterms:modified>
</cp:coreProperties>
</file>