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60" r:id="rId6"/>
    <p:sldId id="261" r:id="rId7"/>
    <p:sldId id="263" r:id="rId8"/>
    <p:sldId id="262" r:id="rId9"/>
    <p:sldId id="264" r:id="rId10"/>
    <p:sldId id="266" r:id="rId11"/>
    <p:sldId id="267" r:id="rId12"/>
    <p:sldId id="268" r:id="rId13"/>
    <p:sldId id="269" r:id="rId14"/>
    <p:sldId id="270" r:id="rId15"/>
    <p:sldId id="271" r:id="rId16"/>
    <p:sldId id="272" r:id="rId17"/>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F6F9"/>
    <a:srgbClr val="BEE395"/>
    <a:srgbClr val="A9DA74"/>
    <a:srgbClr val="00863D"/>
    <a:srgbClr val="009E47"/>
    <a:srgbClr val="9CD45E"/>
    <a:srgbClr val="0DFF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756"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05/06/2023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Giáo</a:t>
            </a:r>
            <a:r>
              <a:rPr lang="en-US" baseline="0" smtClean="0"/>
              <a:t> viên chủ động giải thích từ khó, cho hs luyện đọc từ. Từ khó có thể linh động theo vùng miền, không nhất thiết dạy theo giáo án soạn sẵn.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10</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cho hs nói</a:t>
            </a:r>
            <a:r>
              <a:rPr lang="en-US" baseline="0" smtClean="0"/>
              <a:t> về bản thân, nói về những thay đổi, những tiến bộ của bản thân sau 1 học kì vào lớp 1, từ đó giúp các em hiểu đi học mang lại nhiều ý nghĩa cho bản thân.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2452537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hướng</a:t>
            </a:r>
            <a:r>
              <a:rPr lang="en-US" baseline="0" smtClean="0"/>
              <a:t> dẫn hs đồ chữ hoa N.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14</a:t>
            </a:fld>
            <a:endParaRPr lang="en-US"/>
          </a:p>
        </p:txBody>
      </p:sp>
    </p:spTree>
    <p:extLst>
      <p:ext uri="{BB962C8B-B14F-4D97-AF65-F5344CB8AC3E}">
        <p14:creationId xmlns:p14="http://schemas.microsoft.com/office/powerpoint/2010/main" val="236544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05/06/2023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05/06/2023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05/06/2023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05/06/2023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05/06/2023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05/06/2023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05/06/2023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05/06/2023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05/06/2023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05/06/2023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05/06/2023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05/06/2023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6.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nvGrpSpPr>
          <p:cNvPr id="10" name="Group 9"/>
          <p:cNvGrpSpPr/>
          <p:nvPr/>
        </p:nvGrpSpPr>
        <p:grpSpPr>
          <a:xfrm>
            <a:off x="9605030" y="1777591"/>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009E47"/>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1143000" y="2412173"/>
            <a:ext cx="6553201" cy="1150177"/>
            <a:chOff x="1143000" y="2412173"/>
            <a:chExt cx="6553201" cy="1150177"/>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7413" y="2469755"/>
              <a:ext cx="5768788" cy="109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412173"/>
              <a:ext cx="1017587"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905001" y="2579060"/>
              <a:ext cx="5121462" cy="646319"/>
            </a:xfrm>
            <a:prstGeom prst="rect">
              <a:avLst/>
            </a:prstGeom>
            <a:noFill/>
          </p:spPr>
          <p:txBody>
            <a:bodyPr wrap="square" lIns="91428" tIns="45714" rIns="91428" bIns="45714" rtlCol="0">
              <a:spAutoFit/>
            </a:bodyPr>
            <a:lstStyle/>
            <a:p>
              <a:pPr algn="ctr"/>
              <a:r>
                <a:rPr lang="en-US" sz="3600" b="1">
                  <a:solidFill>
                    <a:srgbClr val="00863D"/>
                  </a:solidFill>
                  <a:latin typeface="Arial-Rounded" pitchFamily="34" charset="0"/>
                  <a:ea typeface="Arial-Rounded" pitchFamily="34" charset="0"/>
                  <a:cs typeface="Arial-Rounded" pitchFamily="34" charset="0"/>
                </a:rPr>
                <a:t>TÔI LÀ HỌC SINH LỚP 1</a:t>
              </a:r>
            </a:p>
          </p:txBody>
        </p:sp>
      </p:grpSp>
      <p:grpSp>
        <p:nvGrpSpPr>
          <p:cNvPr id="21" name="Group 20"/>
          <p:cNvGrpSpPr/>
          <p:nvPr/>
        </p:nvGrpSpPr>
        <p:grpSpPr>
          <a:xfrm>
            <a:off x="-2957976" y="-1125796"/>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57670" y="-569524"/>
              <a:ext cx="2069022" cy="1668318"/>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400948" y="-328142"/>
              <a:ext cx="1671987" cy="14490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79085">
            <a:off x="-573646" y="-979687"/>
            <a:ext cx="2462213" cy="231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2700" y="178394"/>
            <a:ext cx="1341530" cy="1107984"/>
          </a:xfrm>
          <a:prstGeom prst="rect">
            <a:avLst/>
          </a:prstGeom>
          <a:noFill/>
        </p:spPr>
        <p:txBody>
          <a:bodyPr wrap="square" lIns="91428" tIns="45714" rIns="91428" bIns="45714" rtlCol="0">
            <a:spAutoFit/>
          </a:bodyPr>
          <a:lstStyle/>
          <a:p>
            <a:pPr algn="ctr"/>
            <a:r>
              <a:rPr lang="en-US" sz="6600" b="1" smtClean="0">
                <a:solidFill>
                  <a:srgbClr val="00863D"/>
                </a:solidFill>
                <a:latin typeface="Arial Rounded MT Bold" pitchFamily="34" charset="0"/>
                <a:ea typeface="Arial-Rounded" pitchFamily="34" charset="0"/>
                <a:cs typeface="Times New Roman" pitchFamily="18" charset="0"/>
              </a:rPr>
              <a:t>1</a:t>
            </a:r>
            <a:endParaRPr lang="en-US" sz="6600" b="1">
              <a:solidFill>
                <a:srgbClr val="00863D"/>
              </a:solidFill>
              <a:latin typeface="Arial Rounded MT Bold" pitchFamily="34" charset="0"/>
              <a:ea typeface="Arial-Rounded" pitchFamily="34" charset="0"/>
              <a:cs typeface="Times New Roman" pitchFamily="18" charset="0"/>
            </a:endParaRPr>
          </a:p>
        </p:txBody>
      </p:sp>
      <p:sp>
        <p:nvSpPr>
          <p:cNvPr id="29" name="TextBox 28"/>
          <p:cNvSpPr txBox="1"/>
          <p:nvPr/>
        </p:nvSpPr>
        <p:spPr>
          <a:xfrm>
            <a:off x="1905000" y="437711"/>
            <a:ext cx="6172200" cy="923318"/>
          </a:xfrm>
          <a:prstGeom prst="rect">
            <a:avLst/>
          </a:prstGeom>
          <a:noFill/>
        </p:spPr>
        <p:txBody>
          <a:bodyPr wrap="square" lIns="91428" tIns="45714" rIns="91428" bIns="45714" rtlCol="0">
            <a:spAutoFit/>
          </a:bodyPr>
          <a:lstStyle/>
          <a:p>
            <a:pPr algn="ctr"/>
            <a:r>
              <a:rPr lang="en-US" sz="5400" b="1" smtClean="0">
                <a:ln w="3175">
                  <a:solidFill>
                    <a:schemeClr val="bg1"/>
                  </a:solidFill>
                </a:ln>
                <a:solidFill>
                  <a:schemeClr val="bg1"/>
                </a:solidFill>
                <a:latin typeface="Arial-Rounded" pitchFamily="34" charset="0"/>
                <a:ea typeface="Arial-Rounded" pitchFamily="34" charset="0"/>
                <a:cs typeface="Arial-Rounded" pitchFamily="34" charset="0"/>
              </a:rPr>
              <a:t>TÔI VÀ CÁC BẠN</a:t>
            </a:r>
            <a:endParaRPr lang="en-US" sz="5400" b="1">
              <a:ln w="3175">
                <a:solidFill>
                  <a:schemeClr val="bg1"/>
                </a:solidFill>
              </a:ln>
              <a:solidFill>
                <a:schemeClr val="bg1"/>
              </a:solidFill>
              <a:latin typeface="Arial-Rounded" pitchFamily="34" charset="0"/>
              <a:ea typeface="Arial-Rounded" pitchFamily="34" charset="0"/>
              <a:cs typeface="Arial-Rounded" pitchFamily="34" charset="0"/>
            </a:endParaRPr>
          </a:p>
        </p:txBody>
      </p:sp>
      <p:sp>
        <p:nvSpPr>
          <p:cNvPr id="33" name="TextBox 32"/>
          <p:cNvSpPr txBox="1"/>
          <p:nvPr/>
        </p:nvSpPr>
        <p:spPr>
          <a:xfrm>
            <a:off x="1150938" y="2434696"/>
            <a:ext cx="990600" cy="954095"/>
          </a:xfrm>
          <a:prstGeom prst="rect">
            <a:avLst/>
          </a:prstGeom>
          <a:noFill/>
        </p:spPr>
        <p:txBody>
          <a:bodyPr wrap="square" lIns="91428" tIns="45714" rIns="91428" bIns="45714" rtlCol="0">
            <a:spAutoFit/>
          </a:bodyPr>
          <a:lstStyle/>
          <a:p>
            <a:pPr algn="ctr"/>
            <a:r>
              <a:rPr lang="en-US" sz="2400" b="1" smtClean="0">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1</a:t>
            </a:r>
          </a:p>
        </p:txBody>
      </p:sp>
    </p:spTree>
    <p:extLst>
      <p:ext uri="{BB962C8B-B14F-4D97-AF65-F5344CB8AC3E}">
        <p14:creationId xmlns:p14="http://schemas.microsoft.com/office/powerpoint/2010/main" val="38303052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5" name="Oval 4"/>
          <p:cNvSpPr/>
          <p:nvPr/>
        </p:nvSpPr>
        <p:spPr>
          <a:xfrm>
            <a:off x="25977" y="356663"/>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3</a:t>
            </a:r>
            <a:endParaRPr lang="en-US" sz="2800" b="1">
              <a:solidFill>
                <a:schemeClr val="bg1"/>
              </a:solidFill>
              <a:latin typeface="Arial Rounded MT Bold" pitchFamily="34" charset="0"/>
              <a:cs typeface="Times New Roman" pitchFamily="18" charset="0"/>
            </a:endParaRPr>
          </a:p>
        </p:txBody>
      </p:sp>
      <p:sp>
        <p:nvSpPr>
          <p:cNvPr id="6" name="TextBox 5"/>
          <p:cNvSpPr txBox="1"/>
          <p:nvPr/>
        </p:nvSpPr>
        <p:spPr>
          <a:xfrm>
            <a:off x="692727" y="445959"/>
            <a:ext cx="2202873" cy="461653"/>
          </a:xfrm>
          <a:prstGeom prst="rect">
            <a:avLst/>
          </a:prstGeom>
          <a:noFill/>
        </p:spPr>
        <p:txBody>
          <a:bodyPr wrap="square" lIns="91428" tIns="45714" rIns="91428" bIns="45714" rtlCol="0">
            <a:spAutoFit/>
          </a:bodyPr>
          <a:lstStyle/>
          <a:p>
            <a:pPr algn="just"/>
            <a:r>
              <a:rPr lang="en-US" sz="2400" b="1" smtClean="0">
                <a:latin typeface="Arial-Rounded" pitchFamily="34" charset="0"/>
                <a:ea typeface="Arial-Rounded" pitchFamily="34" charset="0"/>
                <a:cs typeface="Arial-Rounded" pitchFamily="34" charset="0"/>
              </a:rPr>
              <a:t>Trả lời câu hỏi</a:t>
            </a:r>
            <a:endParaRPr lang="en-US" sz="2400" b="1">
              <a:latin typeface="Arial-Rounded" pitchFamily="34" charset="0"/>
              <a:ea typeface="Arial-Rounded" pitchFamily="34" charset="0"/>
              <a:cs typeface="Arial-Rounded" pitchFamily="34" charset="0"/>
            </a:endParaRP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1" y="695835"/>
            <a:ext cx="6858000" cy="4305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loud 1"/>
          <p:cNvSpPr/>
          <p:nvPr/>
        </p:nvSpPr>
        <p:spPr>
          <a:xfrm>
            <a:off x="6934200" y="238635"/>
            <a:ext cx="2209800" cy="914400"/>
          </a:xfrm>
          <a:prstGeom prst="cloud">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Rounded" pitchFamily="34" charset="0"/>
                <a:ea typeface="Arial-Rounded" pitchFamily="34" charset="0"/>
                <a:cs typeface="Arial-Rounded" pitchFamily="34" charset="0"/>
              </a:rPr>
              <a:t>Đọc toàn bài</a:t>
            </a:r>
            <a:endParaRPr lang="en-US">
              <a:solidFill>
                <a:schemeClr val="tx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18274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796636" y="1733550"/>
            <a:ext cx="7467600" cy="1384995"/>
          </a:xfrm>
          <a:prstGeom prst="rect">
            <a:avLst/>
          </a:prstGeom>
        </p:spPr>
        <p:txBody>
          <a:bodyPr wrap="square">
            <a:spAutoFit/>
          </a:bodyPr>
          <a:lstStyle/>
          <a:p>
            <a:pPr algn="just"/>
            <a:r>
              <a:rPr lang="en-US" sz="2800" smtClean="0">
                <a:latin typeface="Arial-Rounded" pitchFamily="34" charset="0"/>
                <a:ea typeface="Arial-Rounded" pitchFamily="34" charset="0"/>
                <a:cs typeface="Arial-Rounded" pitchFamily="34" charset="0"/>
              </a:rPr>
              <a:t>	Tôi </a:t>
            </a:r>
            <a:r>
              <a:rPr lang="en-US" sz="2800">
                <a:latin typeface="Arial-Rounded" pitchFamily="34" charset="0"/>
                <a:ea typeface="Arial-Rounded" pitchFamily="34" charset="0"/>
                <a:cs typeface="Arial-Rounded" pitchFamily="34" charset="0"/>
              </a:rPr>
              <a:t>tên là Nam, học sinh lớp </a:t>
            </a:r>
            <a:r>
              <a:rPr lang="en-US" sz="2800">
                <a:latin typeface="Arial Rounded MT Bold" pitchFamily="34" charset="0"/>
                <a:ea typeface="Arial-Rounded" pitchFamily="34" charset="0"/>
                <a:cs typeface="Arial-Rounded" pitchFamily="34" charset="0"/>
              </a:rPr>
              <a:t>1</a:t>
            </a:r>
            <a:r>
              <a:rPr lang="en-US" sz="2800">
                <a:latin typeface="Arial-Rounded" pitchFamily="34" charset="0"/>
                <a:ea typeface="Arial-Rounded" pitchFamily="34" charset="0"/>
                <a:cs typeface="Arial-Rounded" pitchFamily="34" charset="0"/>
              </a:rPr>
              <a:t>A, Trường Tiểu học Lê Quý Đôn. Ngày đầu đi học, mặc bộ đồng phục của trường, tôi hãnh diện lắm.</a:t>
            </a:r>
          </a:p>
        </p:txBody>
      </p:sp>
      <p:sp>
        <p:nvSpPr>
          <p:cNvPr id="5" name="TextBox 4"/>
          <p:cNvSpPr txBox="1"/>
          <p:nvPr/>
        </p:nvSpPr>
        <p:spPr>
          <a:xfrm>
            <a:off x="2895600" y="466148"/>
            <a:ext cx="3642531" cy="584775"/>
          </a:xfrm>
          <a:prstGeom prst="rect">
            <a:avLst/>
          </a:prstGeom>
          <a:solidFill>
            <a:srgbClr val="A9DA74"/>
          </a:solidFill>
        </p:spPr>
        <p:txBody>
          <a:bodyPr wrap="square" rtlCol="0">
            <a:spAutoFit/>
          </a:bodyPr>
          <a:lstStyle/>
          <a:p>
            <a:pPr algn="ctr"/>
            <a:r>
              <a:rPr lang="en-US" sz="3200" b="1" smtClean="0">
                <a:latin typeface="Arial-Rounded" pitchFamily="34" charset="0"/>
                <a:ea typeface="Arial-Rounded" pitchFamily="34" charset="0"/>
                <a:cs typeface="Arial-Rounded" pitchFamily="34" charset="0"/>
              </a:rPr>
              <a:t>Đọc đoạn 1:</a:t>
            </a:r>
            <a:endParaRPr lang="en-US" sz="3200" b="1">
              <a:latin typeface="Arial-Rounded" pitchFamily="34" charset="0"/>
              <a:ea typeface="Arial-Rounded" pitchFamily="34" charset="0"/>
              <a:cs typeface="Arial-Rounded" pitchFamily="34" charset="0"/>
            </a:endParaRPr>
          </a:p>
        </p:txBody>
      </p:sp>
      <p:sp>
        <p:nvSpPr>
          <p:cNvPr id="6" name="TextBox 5"/>
          <p:cNvSpPr txBox="1"/>
          <p:nvPr/>
        </p:nvSpPr>
        <p:spPr>
          <a:xfrm>
            <a:off x="1025236" y="3867150"/>
            <a:ext cx="7453746" cy="584775"/>
          </a:xfrm>
          <a:prstGeom prst="rect">
            <a:avLst/>
          </a:prstGeom>
          <a:solidFill>
            <a:srgbClr val="BEE395"/>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Bạn Nam học lớp mấy?</a:t>
            </a:r>
            <a:endParaRPr lang="en-US" sz="32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000" fill="hold"/>
                                        <p:tgtEl>
                                          <p:spTgt spid="6"/>
                                        </p:tgtEl>
                                        <p:attrNameLst>
                                          <p:attrName>ppt_x</p:attrName>
                                        </p:attrNameLst>
                                      </p:cBhvr>
                                      <p:tavLst>
                                        <p:tav tm="0">
                                          <p:val>
                                            <p:strVal val="1+#ppt_w/2"/>
                                          </p:val>
                                        </p:tav>
                                        <p:tav tm="100000">
                                          <p:val>
                                            <p:strVal val="#ppt_x"/>
                                          </p:val>
                                        </p:tav>
                                      </p:tavLst>
                                    </p:anim>
                                    <p:anim calcmode="lin" valueType="num">
                                      <p:cBhvr additive="base">
                                        <p:cTn id="19"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796636" y="1733550"/>
            <a:ext cx="7467600" cy="1384995"/>
          </a:xfrm>
          <a:prstGeom prst="rect">
            <a:avLst/>
          </a:prstGeom>
        </p:spPr>
        <p:txBody>
          <a:bodyPr wrap="square">
            <a:spAutoFit/>
          </a:bodyPr>
          <a:lstStyle/>
          <a:p>
            <a:pPr algn="just"/>
            <a:r>
              <a:rPr lang="en-US" sz="2800" smtClean="0">
                <a:latin typeface="Arial-Rounded" pitchFamily="34" charset="0"/>
                <a:ea typeface="Arial-Rounded" pitchFamily="34" charset="0"/>
                <a:cs typeface="Arial-Rounded" pitchFamily="34" charset="0"/>
              </a:rPr>
              <a:t>	</a:t>
            </a:r>
            <a:r>
              <a:rPr lang="en-US" sz="2800">
                <a:latin typeface="Arial-Rounded" pitchFamily="34" charset="0"/>
                <a:ea typeface="Arial-Rounded" pitchFamily="34" charset="0"/>
                <a:cs typeface="Arial-Rounded" pitchFamily="34" charset="0"/>
              </a:rPr>
              <a:t> Hồi đầu năm học, tôi mới học chữ cái. Thế mà bây giờ, tôi đã đọc được truyện tranh. Tôi còn biết làm Toán nữa. Tôi có thêm nhiều bạn mới.</a:t>
            </a:r>
          </a:p>
        </p:txBody>
      </p:sp>
      <p:sp>
        <p:nvSpPr>
          <p:cNvPr id="5" name="TextBox 4"/>
          <p:cNvSpPr txBox="1"/>
          <p:nvPr/>
        </p:nvSpPr>
        <p:spPr>
          <a:xfrm>
            <a:off x="2895600" y="466148"/>
            <a:ext cx="3642531" cy="584775"/>
          </a:xfrm>
          <a:prstGeom prst="rect">
            <a:avLst/>
          </a:prstGeom>
          <a:solidFill>
            <a:srgbClr val="A9DA74"/>
          </a:solidFill>
        </p:spPr>
        <p:txBody>
          <a:bodyPr wrap="square" rtlCol="0">
            <a:spAutoFit/>
          </a:bodyPr>
          <a:lstStyle/>
          <a:p>
            <a:pPr algn="ctr"/>
            <a:r>
              <a:rPr lang="en-US" sz="3200" b="1" smtClean="0">
                <a:latin typeface="Arial-Rounded" pitchFamily="34" charset="0"/>
                <a:ea typeface="Arial-Rounded" pitchFamily="34" charset="0"/>
                <a:cs typeface="Arial-Rounded" pitchFamily="34" charset="0"/>
              </a:rPr>
              <a:t>Đọc đoạn 2:</a:t>
            </a:r>
            <a:endParaRPr lang="en-US" sz="3200" b="1">
              <a:latin typeface="Arial-Rounded" pitchFamily="34" charset="0"/>
              <a:ea typeface="Arial-Rounded" pitchFamily="34" charset="0"/>
              <a:cs typeface="Arial-Rounded" pitchFamily="34" charset="0"/>
            </a:endParaRPr>
          </a:p>
        </p:txBody>
      </p:sp>
      <p:sp>
        <p:nvSpPr>
          <p:cNvPr id="6" name="TextBox 5"/>
          <p:cNvSpPr txBox="1"/>
          <p:nvPr/>
        </p:nvSpPr>
        <p:spPr>
          <a:xfrm>
            <a:off x="1025236" y="3867150"/>
            <a:ext cx="7453746" cy="584775"/>
          </a:xfrm>
          <a:prstGeom prst="rect">
            <a:avLst/>
          </a:prstGeom>
          <a:solidFill>
            <a:srgbClr val="BEE395"/>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Hồi đầu năm, Nam học gì?</a:t>
            </a:r>
            <a:endParaRPr lang="en-US" sz="3200">
              <a:latin typeface="Arial-Rounded" pitchFamily="34" charset="0"/>
              <a:ea typeface="Arial-Rounded" pitchFamily="34" charset="0"/>
              <a:cs typeface="Arial-Rounded" pitchFamily="34" charset="0"/>
            </a:endParaRPr>
          </a:p>
        </p:txBody>
      </p:sp>
      <p:sp>
        <p:nvSpPr>
          <p:cNvPr id="7" name="TextBox 6"/>
          <p:cNvSpPr txBox="1"/>
          <p:nvPr/>
        </p:nvSpPr>
        <p:spPr>
          <a:xfrm>
            <a:off x="1025236" y="3867150"/>
            <a:ext cx="7453746" cy="584775"/>
          </a:xfrm>
          <a:prstGeom prst="rect">
            <a:avLst/>
          </a:prstGeom>
          <a:solidFill>
            <a:srgbClr val="BEE395"/>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Bây giờ, Nam biết làm gì?</a:t>
            </a:r>
            <a:endParaRPr lang="en-US" sz="32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73525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000" fill="hold"/>
                                        <p:tgtEl>
                                          <p:spTgt spid="6"/>
                                        </p:tgtEl>
                                        <p:attrNameLst>
                                          <p:attrName>ppt_x</p:attrName>
                                        </p:attrNameLst>
                                      </p:cBhvr>
                                      <p:tavLst>
                                        <p:tav tm="0">
                                          <p:val>
                                            <p:strVal val="1+#ppt_w/2"/>
                                          </p:val>
                                        </p:tav>
                                        <p:tav tm="100000">
                                          <p:val>
                                            <p:strVal val="#ppt_x"/>
                                          </p:val>
                                        </p:tav>
                                      </p:tavLst>
                                    </p:anim>
                                    <p:anim calcmode="lin" valueType="num">
                                      <p:cBhvr additive="base">
                                        <p:cTn id="19"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1000" fill="hold"/>
                                        <p:tgtEl>
                                          <p:spTgt spid="7"/>
                                        </p:tgtEl>
                                        <p:attrNameLst>
                                          <p:attrName>ppt_x</p:attrName>
                                        </p:attrNameLst>
                                      </p:cBhvr>
                                      <p:tavLst>
                                        <p:tav tm="0">
                                          <p:val>
                                            <p:strVal val="1+#ppt_w/2"/>
                                          </p:val>
                                        </p:tav>
                                        <p:tav tm="100000">
                                          <p:val>
                                            <p:strVal val="#ppt_x"/>
                                          </p:val>
                                        </p:tav>
                                      </p:tavLst>
                                    </p:anim>
                                    <p:anim calcmode="lin" valueType="num">
                                      <p:cBhvr additive="base">
                                        <p:cTn id="25"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96636" y="1733550"/>
            <a:ext cx="7467600" cy="1077218"/>
          </a:xfrm>
          <a:prstGeom prst="rect">
            <a:avLst/>
          </a:prstGeom>
        </p:spPr>
        <p:txBody>
          <a:bodyPr wrap="square">
            <a:spAutoFit/>
          </a:bodyPr>
          <a:lstStyle/>
          <a:p>
            <a:pPr algn="just"/>
            <a:r>
              <a:rPr lang="en-US" sz="3200" smtClean="0">
                <a:latin typeface="Arial-Rounded" pitchFamily="34" charset="0"/>
                <a:ea typeface="Arial-Rounded" pitchFamily="34" charset="0"/>
                <a:cs typeface="Arial-Rounded" pitchFamily="34" charset="0"/>
              </a:rPr>
              <a:t>	</a:t>
            </a:r>
            <a:r>
              <a:rPr lang="en-US" sz="3200">
                <a:latin typeface="Arial-Rounded" pitchFamily="34" charset="0"/>
                <a:ea typeface="Arial-Rounded" pitchFamily="34" charset="0"/>
                <a:cs typeface="Arial-Rounded" pitchFamily="34" charset="0"/>
              </a:rPr>
              <a:t> Ai cũng bảo từ khi đi học, tôi chững chạc hẳn lên.</a:t>
            </a:r>
          </a:p>
        </p:txBody>
      </p:sp>
      <p:sp>
        <p:nvSpPr>
          <p:cNvPr id="5" name="TextBox 4"/>
          <p:cNvSpPr txBox="1"/>
          <p:nvPr/>
        </p:nvSpPr>
        <p:spPr>
          <a:xfrm>
            <a:off x="2895600" y="466148"/>
            <a:ext cx="3642531" cy="584775"/>
          </a:xfrm>
          <a:prstGeom prst="rect">
            <a:avLst/>
          </a:prstGeom>
          <a:solidFill>
            <a:srgbClr val="A9DA74"/>
          </a:solidFill>
        </p:spPr>
        <p:txBody>
          <a:bodyPr wrap="square" rtlCol="0">
            <a:spAutoFit/>
          </a:bodyPr>
          <a:lstStyle/>
          <a:p>
            <a:pPr algn="ctr"/>
            <a:r>
              <a:rPr lang="en-US" sz="3200" b="1" smtClean="0">
                <a:latin typeface="Arial-Rounded" pitchFamily="34" charset="0"/>
                <a:ea typeface="Arial-Rounded" pitchFamily="34" charset="0"/>
                <a:cs typeface="Arial-Rounded" pitchFamily="34" charset="0"/>
              </a:rPr>
              <a:t>Đọc đoạn 3:</a:t>
            </a:r>
            <a:endParaRPr lang="en-US" sz="3200" b="1">
              <a:latin typeface="Arial-Rounded" pitchFamily="34" charset="0"/>
              <a:ea typeface="Arial-Rounded" pitchFamily="34" charset="0"/>
              <a:cs typeface="Arial-Rounded" pitchFamily="34" charset="0"/>
            </a:endParaRPr>
          </a:p>
        </p:txBody>
      </p:sp>
      <p:sp>
        <p:nvSpPr>
          <p:cNvPr id="6" name="TextBox 5"/>
          <p:cNvSpPr txBox="1"/>
          <p:nvPr/>
        </p:nvSpPr>
        <p:spPr>
          <a:xfrm>
            <a:off x="1025236" y="3867150"/>
            <a:ext cx="7453746" cy="584775"/>
          </a:xfrm>
          <a:prstGeom prst="rect">
            <a:avLst/>
          </a:prstGeom>
          <a:solidFill>
            <a:srgbClr val="BEE395"/>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Mọi người nhận xét gì về Nam?</a:t>
            </a:r>
            <a:endParaRPr lang="en-US" sz="3200">
              <a:latin typeface="Arial-Rounded" pitchFamily="34" charset="0"/>
              <a:ea typeface="Arial-Rounded" pitchFamily="34" charset="0"/>
              <a:cs typeface="Arial-Rounded" pitchFamily="34" charset="0"/>
            </a:endParaRPr>
          </a:p>
        </p:txBody>
      </p:sp>
      <p:sp>
        <p:nvSpPr>
          <p:cNvPr id="7" name="TextBox 6"/>
          <p:cNvSpPr txBox="1"/>
          <p:nvPr/>
        </p:nvSpPr>
        <p:spPr>
          <a:xfrm>
            <a:off x="1025236" y="3847203"/>
            <a:ext cx="7453746" cy="1077218"/>
          </a:xfrm>
          <a:prstGeom prst="rect">
            <a:avLst/>
          </a:prstGeom>
          <a:solidFill>
            <a:srgbClr val="BEE395"/>
          </a:solidFill>
        </p:spPr>
        <p:txBody>
          <a:bodyPr wrap="square" rtlCol="0">
            <a:spAutoFit/>
          </a:bodyPr>
          <a:lstStyle/>
          <a:p>
            <a:pPr algn="just"/>
            <a:r>
              <a:rPr lang="en-US" sz="3200" smtClean="0">
                <a:latin typeface="Arial-Rounded" pitchFamily="34" charset="0"/>
                <a:ea typeface="Arial-Rounded" pitchFamily="34" charset="0"/>
                <a:cs typeface="Arial-Rounded" pitchFamily="34" charset="0"/>
              </a:rPr>
              <a:t>Em cũng là học sinh lớp 1, vậy em thấy mình có điểm gì giống Nam không?</a:t>
            </a:r>
            <a:endParaRPr lang="en-US" sz="32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237135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000" fill="hold"/>
                                        <p:tgtEl>
                                          <p:spTgt spid="6"/>
                                        </p:tgtEl>
                                        <p:attrNameLst>
                                          <p:attrName>ppt_x</p:attrName>
                                        </p:attrNameLst>
                                      </p:cBhvr>
                                      <p:tavLst>
                                        <p:tav tm="0">
                                          <p:val>
                                            <p:strVal val="1+#ppt_w/2"/>
                                          </p:val>
                                        </p:tav>
                                        <p:tav tm="100000">
                                          <p:val>
                                            <p:strVal val="#ppt_x"/>
                                          </p:val>
                                        </p:tav>
                                      </p:tavLst>
                                    </p:anim>
                                    <p:anim calcmode="lin" valueType="num">
                                      <p:cBhvr additive="base">
                                        <p:cTn id="19"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1000" fill="hold"/>
                                        <p:tgtEl>
                                          <p:spTgt spid="7"/>
                                        </p:tgtEl>
                                        <p:attrNameLst>
                                          <p:attrName>ppt_x</p:attrName>
                                        </p:attrNameLst>
                                      </p:cBhvr>
                                      <p:tavLst>
                                        <p:tav tm="0">
                                          <p:val>
                                            <p:strVal val="1+#ppt_w/2"/>
                                          </p:val>
                                        </p:tav>
                                        <p:tav tm="100000">
                                          <p:val>
                                            <p:strVal val="#ppt_x"/>
                                          </p:val>
                                        </p:tav>
                                      </p:tavLst>
                                    </p:anim>
                                    <p:anim calcmode="lin" valueType="num">
                                      <p:cBhvr additive="base">
                                        <p:cTn id="25"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 name="Oval 2"/>
          <p:cNvSpPr/>
          <p:nvPr/>
        </p:nvSpPr>
        <p:spPr>
          <a:xfrm>
            <a:off x="25977" y="356663"/>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4</a:t>
            </a:r>
            <a:endParaRPr lang="en-US" sz="2800" b="1">
              <a:solidFill>
                <a:schemeClr val="bg1"/>
              </a:solidFill>
              <a:latin typeface="Arial Rounded MT Bold" pitchFamily="34" charset="0"/>
              <a:cs typeface="Times New Roman" pitchFamily="18" charset="0"/>
            </a:endParaRPr>
          </a:p>
        </p:txBody>
      </p:sp>
      <p:sp>
        <p:nvSpPr>
          <p:cNvPr id="4" name="TextBox 3"/>
          <p:cNvSpPr txBox="1"/>
          <p:nvPr/>
        </p:nvSpPr>
        <p:spPr>
          <a:xfrm>
            <a:off x="692727" y="445959"/>
            <a:ext cx="6622473" cy="461653"/>
          </a:xfrm>
          <a:prstGeom prst="rect">
            <a:avLst/>
          </a:prstGeom>
          <a:noFill/>
        </p:spPr>
        <p:txBody>
          <a:bodyPr wrap="square" lIns="91428" tIns="45714" rIns="91428" bIns="45714" rtlCol="0">
            <a:spAutoFit/>
          </a:bodyPr>
          <a:lstStyle/>
          <a:p>
            <a:pPr algn="just"/>
            <a:r>
              <a:rPr lang="en-US" sz="2400" b="1" smtClean="0">
                <a:latin typeface="Arial-Rounded" pitchFamily="34" charset="0"/>
                <a:ea typeface="Arial-Rounded" pitchFamily="34" charset="0"/>
                <a:cs typeface="Arial-Rounded" pitchFamily="34" charset="0"/>
              </a:rPr>
              <a:t>Viết vào vở câu trả lời cho câu hỏi a ở mục </a:t>
            </a:r>
            <a:r>
              <a:rPr lang="en-US" sz="2400" b="1" smtClean="0">
                <a:latin typeface="Arial Rounded MT Bold" pitchFamily="34" charset="0"/>
                <a:ea typeface="Arial-Rounded" pitchFamily="34" charset="0"/>
                <a:cs typeface="Arial-Rounded" pitchFamily="34" charset="0"/>
              </a:rPr>
              <a:t>3</a:t>
            </a:r>
            <a:endParaRPr lang="en-US" sz="2400" b="1">
              <a:latin typeface="Arial Rounded MT Bold" pitchFamily="34" charset="0"/>
              <a:ea typeface="Arial-Rounded" pitchFamily="34" charset="0"/>
              <a:cs typeface="Arial-Rounded" pitchFamily="34" charset="0"/>
            </a:endParaRPr>
          </a:p>
        </p:txBody>
      </p:sp>
      <p:sp>
        <p:nvSpPr>
          <p:cNvPr id="5" name="Rectangle 4"/>
          <p:cNvSpPr/>
          <p:nvPr/>
        </p:nvSpPr>
        <p:spPr>
          <a:xfrm>
            <a:off x="457200" y="1200150"/>
            <a:ext cx="5153976" cy="646331"/>
          </a:xfrm>
          <a:prstGeom prst="rect">
            <a:avLst/>
          </a:prstGeom>
        </p:spPr>
        <p:txBody>
          <a:bodyPr wrap="none">
            <a:spAutoFit/>
          </a:bodyPr>
          <a:lstStyle/>
          <a:p>
            <a:pPr algn="ctr"/>
            <a:r>
              <a:rPr lang="en-US" sz="3600" smtClean="0">
                <a:latin typeface="Arial-Rounded" pitchFamily="34" charset="0"/>
                <a:ea typeface="Arial-Rounded" pitchFamily="34" charset="0"/>
                <a:cs typeface="Arial-Rounded" pitchFamily="34" charset="0"/>
              </a:rPr>
              <a:t>a. Bạn </a:t>
            </a:r>
            <a:r>
              <a:rPr lang="en-US" sz="3600">
                <a:latin typeface="Arial-Rounded" pitchFamily="34" charset="0"/>
                <a:ea typeface="Arial-Rounded" pitchFamily="34" charset="0"/>
                <a:cs typeface="Arial-Rounded" pitchFamily="34" charset="0"/>
              </a:rPr>
              <a:t>Nam học lớp mấy?</a:t>
            </a:r>
          </a:p>
        </p:txBody>
      </p:sp>
      <p:grpSp>
        <p:nvGrpSpPr>
          <p:cNvPr id="7" name="Group 6"/>
          <p:cNvGrpSpPr/>
          <p:nvPr/>
        </p:nvGrpSpPr>
        <p:grpSpPr>
          <a:xfrm>
            <a:off x="228600" y="2309532"/>
            <a:ext cx="8773936" cy="2436452"/>
            <a:chOff x="94950" y="2342926"/>
            <a:chExt cx="8773936" cy="2436452"/>
          </a:xfrm>
        </p:grpSpPr>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950" y="2343150"/>
              <a:ext cx="5837237" cy="2436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382" r="33125"/>
            <a:stretch/>
          </p:blipFill>
          <p:spPr bwMode="auto">
            <a:xfrm>
              <a:off x="5921429" y="2342926"/>
              <a:ext cx="2947457" cy="2436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 name="Rectangle 9"/>
          <p:cNvSpPr/>
          <p:nvPr/>
        </p:nvSpPr>
        <p:spPr>
          <a:xfrm>
            <a:off x="-74890" y="2768076"/>
            <a:ext cx="4987006" cy="846386"/>
          </a:xfrm>
          <a:prstGeom prst="rect">
            <a:avLst/>
          </a:prstGeom>
        </p:spPr>
        <p:txBody>
          <a:bodyPr wrap="none">
            <a:spAutoFit/>
          </a:bodyPr>
          <a:lstStyle/>
          <a:p>
            <a:pPr algn="ctr"/>
            <a:r>
              <a:rPr lang="en-US" sz="4900" b="1">
                <a:solidFill>
                  <a:srgbClr val="7030A0"/>
                </a:solidFill>
                <a:latin typeface="HP001 4 hàng" pitchFamily="34" charset="0"/>
                <a:ea typeface="Arial-Rounded" pitchFamily="34" charset="0"/>
                <a:cs typeface="Arial-Rounded" pitchFamily="34" charset="0"/>
              </a:rPr>
              <a:t> Nam hǌ lġ </a:t>
            </a:r>
            <a:r>
              <a:rPr lang="en-US" sz="4900" b="1" smtClean="0">
                <a:solidFill>
                  <a:srgbClr val="7030A0"/>
                </a:solidFill>
                <a:latin typeface="HP001 4 hàng" pitchFamily="34" charset="0"/>
                <a:ea typeface="Arial-Rounded" pitchFamily="34" charset="0"/>
                <a:cs typeface="Arial-Rounded" pitchFamily="34" charset="0"/>
              </a:rPr>
              <a:t>1. </a:t>
            </a:r>
            <a:endParaRPr lang="en-US" sz="4900" b="1">
              <a:solidFill>
                <a:srgbClr val="7030A0"/>
              </a:solidFill>
              <a:latin typeface="HP001 4 hàng" pitchFamily="34" charset="0"/>
              <a:ea typeface="Arial-Rounded" pitchFamily="34" charset="0"/>
              <a:cs typeface="Arial-Rounded" pitchFamily="34" charset="0"/>
            </a:endParaRPr>
          </a:p>
        </p:txBody>
      </p:sp>
      <p:cxnSp>
        <p:nvCxnSpPr>
          <p:cNvPr id="11" name="Straight Arrow Connector 10"/>
          <p:cNvCxnSpPr/>
          <p:nvPr/>
        </p:nvCxnSpPr>
        <p:spPr>
          <a:xfrm>
            <a:off x="152400" y="1846481"/>
            <a:ext cx="381000" cy="80146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4569759" y="2389800"/>
            <a:ext cx="533400" cy="80146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764252" y="3191269"/>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842418" y="3191269"/>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931342" y="3191269"/>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80">
                                          <p:stCondLst>
                                            <p:cond delay="0"/>
                                          </p:stCondLst>
                                        </p:cTn>
                                        <p:tgtEl>
                                          <p:spTgt spid="11"/>
                                        </p:tgtEl>
                                      </p:cBhvr>
                                    </p:animEffect>
                                    <p:anim calcmode="lin" valueType="num">
                                      <p:cBhvr>
                                        <p:cTn id="2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6" dur="26">
                                          <p:stCondLst>
                                            <p:cond delay="650"/>
                                          </p:stCondLst>
                                        </p:cTn>
                                        <p:tgtEl>
                                          <p:spTgt spid="11"/>
                                        </p:tgtEl>
                                      </p:cBhvr>
                                      <p:to x="100000" y="60000"/>
                                    </p:animScale>
                                    <p:animScale>
                                      <p:cBhvr>
                                        <p:cTn id="27" dur="166" decel="50000">
                                          <p:stCondLst>
                                            <p:cond delay="676"/>
                                          </p:stCondLst>
                                        </p:cTn>
                                        <p:tgtEl>
                                          <p:spTgt spid="11"/>
                                        </p:tgtEl>
                                      </p:cBhvr>
                                      <p:to x="100000" y="100000"/>
                                    </p:animScale>
                                    <p:animScale>
                                      <p:cBhvr>
                                        <p:cTn id="28" dur="26">
                                          <p:stCondLst>
                                            <p:cond delay="1312"/>
                                          </p:stCondLst>
                                        </p:cTn>
                                        <p:tgtEl>
                                          <p:spTgt spid="11"/>
                                        </p:tgtEl>
                                      </p:cBhvr>
                                      <p:to x="100000" y="80000"/>
                                    </p:animScale>
                                    <p:animScale>
                                      <p:cBhvr>
                                        <p:cTn id="29" dur="166" decel="50000">
                                          <p:stCondLst>
                                            <p:cond delay="1338"/>
                                          </p:stCondLst>
                                        </p:cTn>
                                        <p:tgtEl>
                                          <p:spTgt spid="11"/>
                                        </p:tgtEl>
                                      </p:cBhvr>
                                      <p:to x="100000" y="100000"/>
                                    </p:animScale>
                                    <p:animScale>
                                      <p:cBhvr>
                                        <p:cTn id="30" dur="26">
                                          <p:stCondLst>
                                            <p:cond delay="1642"/>
                                          </p:stCondLst>
                                        </p:cTn>
                                        <p:tgtEl>
                                          <p:spTgt spid="11"/>
                                        </p:tgtEl>
                                      </p:cBhvr>
                                      <p:to x="100000" y="90000"/>
                                    </p:animScale>
                                    <p:animScale>
                                      <p:cBhvr>
                                        <p:cTn id="31" dur="166" decel="50000">
                                          <p:stCondLst>
                                            <p:cond delay="1668"/>
                                          </p:stCondLst>
                                        </p:cTn>
                                        <p:tgtEl>
                                          <p:spTgt spid="11"/>
                                        </p:tgtEl>
                                      </p:cBhvr>
                                      <p:to x="100000" y="100000"/>
                                    </p:animScale>
                                    <p:animScale>
                                      <p:cBhvr>
                                        <p:cTn id="32" dur="26">
                                          <p:stCondLst>
                                            <p:cond delay="1808"/>
                                          </p:stCondLst>
                                        </p:cTn>
                                        <p:tgtEl>
                                          <p:spTgt spid="11"/>
                                        </p:tgtEl>
                                      </p:cBhvr>
                                      <p:to x="100000" y="95000"/>
                                    </p:animScale>
                                    <p:animScale>
                                      <p:cBhvr>
                                        <p:cTn id="33" dur="166" decel="50000">
                                          <p:stCondLst>
                                            <p:cond delay="1834"/>
                                          </p:stCondLst>
                                        </p:cTn>
                                        <p:tgtEl>
                                          <p:spTgt spid="11"/>
                                        </p:tgtEl>
                                      </p:cBhvr>
                                      <p:to x="100000" y="100000"/>
                                    </p:animScale>
                                  </p:childTnLst>
                                </p:cTn>
                              </p:par>
                            </p:childTnLst>
                          </p:cTn>
                        </p:par>
                        <p:par>
                          <p:cTn id="34" fill="hold">
                            <p:stCondLst>
                              <p:cond delay="2000"/>
                            </p:stCondLst>
                            <p:childTnLst>
                              <p:par>
                                <p:cTn id="35" presetID="32" presetClass="emph" presetSubtype="0" fill="hold" nodeType="afterEffect">
                                  <p:stCondLst>
                                    <p:cond delay="0"/>
                                  </p:stCondLst>
                                  <p:childTnLst>
                                    <p:animRot by="120000">
                                      <p:cBhvr>
                                        <p:cTn id="36" dur="125" fill="hold">
                                          <p:stCondLst>
                                            <p:cond delay="0"/>
                                          </p:stCondLst>
                                        </p:cTn>
                                        <p:tgtEl>
                                          <p:spTgt spid="11"/>
                                        </p:tgtEl>
                                        <p:attrNameLst>
                                          <p:attrName>r</p:attrName>
                                        </p:attrNameLst>
                                      </p:cBhvr>
                                    </p:animRot>
                                    <p:animRot by="-240000">
                                      <p:cBhvr>
                                        <p:cTn id="37" dur="250" fill="hold">
                                          <p:stCondLst>
                                            <p:cond delay="250"/>
                                          </p:stCondLst>
                                        </p:cTn>
                                        <p:tgtEl>
                                          <p:spTgt spid="11"/>
                                        </p:tgtEl>
                                        <p:attrNameLst>
                                          <p:attrName>r</p:attrName>
                                        </p:attrNameLst>
                                      </p:cBhvr>
                                    </p:animRot>
                                    <p:animRot by="240000">
                                      <p:cBhvr>
                                        <p:cTn id="38" dur="250" fill="hold">
                                          <p:stCondLst>
                                            <p:cond delay="500"/>
                                          </p:stCondLst>
                                        </p:cTn>
                                        <p:tgtEl>
                                          <p:spTgt spid="11"/>
                                        </p:tgtEl>
                                        <p:attrNameLst>
                                          <p:attrName>r</p:attrName>
                                        </p:attrNameLst>
                                      </p:cBhvr>
                                    </p:animRot>
                                    <p:animRot by="-240000">
                                      <p:cBhvr>
                                        <p:cTn id="39" dur="250" fill="hold">
                                          <p:stCondLst>
                                            <p:cond delay="750"/>
                                          </p:stCondLst>
                                        </p:cTn>
                                        <p:tgtEl>
                                          <p:spTgt spid="11"/>
                                        </p:tgtEl>
                                        <p:attrNameLst>
                                          <p:attrName>r</p:attrName>
                                        </p:attrNameLst>
                                      </p:cBhvr>
                                    </p:animRot>
                                    <p:animRot by="120000">
                                      <p:cBhvr>
                                        <p:cTn id="40" dur="250" fill="hold">
                                          <p:stCondLst>
                                            <p:cond delay="1000"/>
                                          </p:stCondLst>
                                        </p:cTn>
                                        <p:tgtEl>
                                          <p:spTgt spid="11"/>
                                        </p:tgtEl>
                                        <p:attrNameLst>
                                          <p:attrName>r</p:attrName>
                                        </p:attrNameLst>
                                      </p:cBhvr>
                                    </p:animRot>
                                  </p:childTnLst>
                                </p:cTn>
                              </p:par>
                            </p:childTnLst>
                          </p:cTn>
                        </p:par>
                      </p:childTnLst>
                    </p:cTn>
                  </p:par>
                  <p:par>
                    <p:cTn id="41" fill="hold">
                      <p:stCondLst>
                        <p:cond delay="indefinite"/>
                      </p:stCondLst>
                      <p:childTnLst>
                        <p:par>
                          <p:cTn id="42" fill="hold">
                            <p:stCondLst>
                              <p:cond delay="0"/>
                            </p:stCondLst>
                            <p:childTnLst>
                              <p:par>
                                <p:cTn id="43" presetID="26" presetClass="entr" presetSubtype="0"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down)">
                                      <p:cBhvr>
                                        <p:cTn id="45" dur="580">
                                          <p:stCondLst>
                                            <p:cond delay="0"/>
                                          </p:stCondLst>
                                        </p:cTn>
                                        <p:tgtEl>
                                          <p:spTgt spid="13"/>
                                        </p:tgtEl>
                                      </p:cBhvr>
                                    </p:animEffect>
                                    <p:anim calcmode="lin" valueType="num">
                                      <p:cBhvr>
                                        <p:cTn id="46"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1" dur="26">
                                          <p:stCondLst>
                                            <p:cond delay="650"/>
                                          </p:stCondLst>
                                        </p:cTn>
                                        <p:tgtEl>
                                          <p:spTgt spid="13"/>
                                        </p:tgtEl>
                                      </p:cBhvr>
                                      <p:to x="100000" y="60000"/>
                                    </p:animScale>
                                    <p:animScale>
                                      <p:cBhvr>
                                        <p:cTn id="52" dur="166" decel="50000">
                                          <p:stCondLst>
                                            <p:cond delay="676"/>
                                          </p:stCondLst>
                                        </p:cTn>
                                        <p:tgtEl>
                                          <p:spTgt spid="13"/>
                                        </p:tgtEl>
                                      </p:cBhvr>
                                      <p:to x="100000" y="100000"/>
                                    </p:animScale>
                                    <p:animScale>
                                      <p:cBhvr>
                                        <p:cTn id="53" dur="26">
                                          <p:stCondLst>
                                            <p:cond delay="1312"/>
                                          </p:stCondLst>
                                        </p:cTn>
                                        <p:tgtEl>
                                          <p:spTgt spid="13"/>
                                        </p:tgtEl>
                                      </p:cBhvr>
                                      <p:to x="100000" y="80000"/>
                                    </p:animScale>
                                    <p:animScale>
                                      <p:cBhvr>
                                        <p:cTn id="54" dur="166" decel="50000">
                                          <p:stCondLst>
                                            <p:cond delay="1338"/>
                                          </p:stCondLst>
                                        </p:cTn>
                                        <p:tgtEl>
                                          <p:spTgt spid="13"/>
                                        </p:tgtEl>
                                      </p:cBhvr>
                                      <p:to x="100000" y="100000"/>
                                    </p:animScale>
                                    <p:animScale>
                                      <p:cBhvr>
                                        <p:cTn id="55" dur="26">
                                          <p:stCondLst>
                                            <p:cond delay="1642"/>
                                          </p:stCondLst>
                                        </p:cTn>
                                        <p:tgtEl>
                                          <p:spTgt spid="13"/>
                                        </p:tgtEl>
                                      </p:cBhvr>
                                      <p:to x="100000" y="90000"/>
                                    </p:animScale>
                                    <p:animScale>
                                      <p:cBhvr>
                                        <p:cTn id="56" dur="166" decel="50000">
                                          <p:stCondLst>
                                            <p:cond delay="1668"/>
                                          </p:stCondLst>
                                        </p:cTn>
                                        <p:tgtEl>
                                          <p:spTgt spid="13"/>
                                        </p:tgtEl>
                                      </p:cBhvr>
                                      <p:to x="100000" y="100000"/>
                                    </p:animScale>
                                    <p:animScale>
                                      <p:cBhvr>
                                        <p:cTn id="57" dur="26">
                                          <p:stCondLst>
                                            <p:cond delay="1808"/>
                                          </p:stCondLst>
                                        </p:cTn>
                                        <p:tgtEl>
                                          <p:spTgt spid="13"/>
                                        </p:tgtEl>
                                      </p:cBhvr>
                                      <p:to x="100000" y="95000"/>
                                    </p:animScale>
                                    <p:animScale>
                                      <p:cBhvr>
                                        <p:cTn id="58" dur="166" decel="50000">
                                          <p:stCondLst>
                                            <p:cond delay="1834"/>
                                          </p:stCondLst>
                                        </p:cTn>
                                        <p:tgtEl>
                                          <p:spTgt spid="13"/>
                                        </p:tgtEl>
                                      </p:cBhvr>
                                      <p:to x="100000" y="100000"/>
                                    </p:animScale>
                                  </p:childTnLst>
                                </p:cTn>
                              </p:par>
                            </p:childTnLst>
                          </p:cTn>
                        </p:par>
                        <p:par>
                          <p:cTn id="59" fill="hold">
                            <p:stCondLst>
                              <p:cond delay="2000"/>
                            </p:stCondLst>
                            <p:childTnLst>
                              <p:par>
                                <p:cTn id="60" presetID="32" presetClass="emph" presetSubtype="0" fill="hold" nodeType="afterEffect">
                                  <p:stCondLst>
                                    <p:cond delay="0"/>
                                  </p:stCondLst>
                                  <p:childTnLst>
                                    <p:animRot by="120000">
                                      <p:cBhvr>
                                        <p:cTn id="61" dur="125" fill="hold">
                                          <p:stCondLst>
                                            <p:cond delay="0"/>
                                          </p:stCondLst>
                                        </p:cTn>
                                        <p:tgtEl>
                                          <p:spTgt spid="13"/>
                                        </p:tgtEl>
                                        <p:attrNameLst>
                                          <p:attrName>r</p:attrName>
                                        </p:attrNameLst>
                                      </p:cBhvr>
                                    </p:animRot>
                                    <p:animRot by="-240000">
                                      <p:cBhvr>
                                        <p:cTn id="62" dur="250" fill="hold">
                                          <p:stCondLst>
                                            <p:cond delay="250"/>
                                          </p:stCondLst>
                                        </p:cTn>
                                        <p:tgtEl>
                                          <p:spTgt spid="13"/>
                                        </p:tgtEl>
                                        <p:attrNameLst>
                                          <p:attrName>r</p:attrName>
                                        </p:attrNameLst>
                                      </p:cBhvr>
                                    </p:animRot>
                                    <p:animRot by="240000">
                                      <p:cBhvr>
                                        <p:cTn id="63" dur="250" fill="hold">
                                          <p:stCondLst>
                                            <p:cond delay="500"/>
                                          </p:stCondLst>
                                        </p:cTn>
                                        <p:tgtEl>
                                          <p:spTgt spid="13"/>
                                        </p:tgtEl>
                                        <p:attrNameLst>
                                          <p:attrName>r</p:attrName>
                                        </p:attrNameLst>
                                      </p:cBhvr>
                                    </p:animRot>
                                    <p:animRot by="-240000">
                                      <p:cBhvr>
                                        <p:cTn id="64" dur="250" fill="hold">
                                          <p:stCondLst>
                                            <p:cond delay="750"/>
                                          </p:stCondLst>
                                        </p:cTn>
                                        <p:tgtEl>
                                          <p:spTgt spid="13"/>
                                        </p:tgtEl>
                                        <p:attrNameLst>
                                          <p:attrName>r</p:attrName>
                                        </p:attrNameLst>
                                      </p:cBhvr>
                                    </p:animRot>
                                    <p:animRot by="120000">
                                      <p:cBhvr>
                                        <p:cTn id="65" dur="250" fill="hold">
                                          <p:stCondLst>
                                            <p:cond delay="1000"/>
                                          </p:stCondLst>
                                        </p:cTn>
                                        <p:tgtEl>
                                          <p:spTgt spid="13"/>
                                        </p:tgtEl>
                                        <p:attrNameLst>
                                          <p:attrName>r</p:attrName>
                                        </p:attrNameLst>
                                      </p:cBhvr>
                                    </p:animRot>
                                  </p:childTnLst>
                                </p:cTn>
                              </p:par>
                            </p:childTnLst>
                          </p:cTn>
                        </p:par>
                      </p:childTnLst>
                    </p:cTn>
                  </p:par>
                  <p:par>
                    <p:cTn id="66" fill="hold">
                      <p:stCondLst>
                        <p:cond delay="indefinite"/>
                      </p:stCondLst>
                      <p:childTnLst>
                        <p:par>
                          <p:cTn id="67" fill="hold">
                            <p:stCondLst>
                              <p:cond delay="0"/>
                            </p:stCondLst>
                            <p:childTnLst>
                              <p:par>
                                <p:cTn id="68" presetID="26" presetClass="entr" presetSubtype="0" fill="hold" nodeType="click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wipe(down)">
                                      <p:cBhvr>
                                        <p:cTn id="70" dur="580">
                                          <p:stCondLst>
                                            <p:cond delay="0"/>
                                          </p:stCondLst>
                                        </p:cTn>
                                        <p:tgtEl>
                                          <p:spTgt spid="15"/>
                                        </p:tgtEl>
                                      </p:cBhvr>
                                    </p:animEffect>
                                    <p:anim calcmode="lin" valueType="num">
                                      <p:cBhvr>
                                        <p:cTn id="71"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72"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73"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74"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75"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76" dur="26">
                                          <p:stCondLst>
                                            <p:cond delay="650"/>
                                          </p:stCondLst>
                                        </p:cTn>
                                        <p:tgtEl>
                                          <p:spTgt spid="15"/>
                                        </p:tgtEl>
                                      </p:cBhvr>
                                      <p:to x="100000" y="60000"/>
                                    </p:animScale>
                                    <p:animScale>
                                      <p:cBhvr>
                                        <p:cTn id="77" dur="166" decel="50000">
                                          <p:stCondLst>
                                            <p:cond delay="676"/>
                                          </p:stCondLst>
                                        </p:cTn>
                                        <p:tgtEl>
                                          <p:spTgt spid="15"/>
                                        </p:tgtEl>
                                      </p:cBhvr>
                                      <p:to x="100000" y="100000"/>
                                    </p:animScale>
                                    <p:animScale>
                                      <p:cBhvr>
                                        <p:cTn id="78" dur="26">
                                          <p:stCondLst>
                                            <p:cond delay="1312"/>
                                          </p:stCondLst>
                                        </p:cTn>
                                        <p:tgtEl>
                                          <p:spTgt spid="15"/>
                                        </p:tgtEl>
                                      </p:cBhvr>
                                      <p:to x="100000" y="80000"/>
                                    </p:animScale>
                                    <p:animScale>
                                      <p:cBhvr>
                                        <p:cTn id="79" dur="166" decel="50000">
                                          <p:stCondLst>
                                            <p:cond delay="1338"/>
                                          </p:stCondLst>
                                        </p:cTn>
                                        <p:tgtEl>
                                          <p:spTgt spid="15"/>
                                        </p:tgtEl>
                                      </p:cBhvr>
                                      <p:to x="100000" y="100000"/>
                                    </p:animScale>
                                    <p:animScale>
                                      <p:cBhvr>
                                        <p:cTn id="80" dur="26">
                                          <p:stCondLst>
                                            <p:cond delay="1642"/>
                                          </p:stCondLst>
                                        </p:cTn>
                                        <p:tgtEl>
                                          <p:spTgt spid="15"/>
                                        </p:tgtEl>
                                      </p:cBhvr>
                                      <p:to x="100000" y="90000"/>
                                    </p:animScale>
                                    <p:animScale>
                                      <p:cBhvr>
                                        <p:cTn id="81" dur="166" decel="50000">
                                          <p:stCondLst>
                                            <p:cond delay="1668"/>
                                          </p:stCondLst>
                                        </p:cTn>
                                        <p:tgtEl>
                                          <p:spTgt spid="15"/>
                                        </p:tgtEl>
                                      </p:cBhvr>
                                      <p:to x="100000" y="100000"/>
                                    </p:animScale>
                                    <p:animScale>
                                      <p:cBhvr>
                                        <p:cTn id="82" dur="26">
                                          <p:stCondLst>
                                            <p:cond delay="1808"/>
                                          </p:stCondLst>
                                        </p:cTn>
                                        <p:tgtEl>
                                          <p:spTgt spid="15"/>
                                        </p:tgtEl>
                                      </p:cBhvr>
                                      <p:to x="100000" y="95000"/>
                                    </p:animScale>
                                    <p:animScale>
                                      <p:cBhvr>
                                        <p:cTn id="83" dur="166" decel="50000">
                                          <p:stCondLst>
                                            <p:cond delay="1834"/>
                                          </p:stCondLst>
                                        </p:cTn>
                                        <p:tgtEl>
                                          <p:spTgt spid="15"/>
                                        </p:tgtEl>
                                      </p:cBhvr>
                                      <p:to x="100000" y="100000"/>
                                    </p:animScale>
                                  </p:childTnLst>
                                </p:cTn>
                              </p:par>
                            </p:childTnLst>
                          </p:cTn>
                        </p:par>
                        <p:par>
                          <p:cTn id="84" fill="hold">
                            <p:stCondLst>
                              <p:cond delay="2000"/>
                            </p:stCondLst>
                            <p:childTnLst>
                              <p:par>
                                <p:cTn id="85" presetID="8" presetClass="emph" presetSubtype="0" fill="hold" nodeType="afterEffect">
                                  <p:stCondLst>
                                    <p:cond delay="0"/>
                                  </p:stCondLst>
                                  <p:childTnLst>
                                    <p:animRot by="21600000">
                                      <p:cBhvr>
                                        <p:cTn id="86" dur="2000" fill="hold"/>
                                        <p:tgtEl>
                                          <p:spTgt spid="15"/>
                                        </p:tgtEl>
                                        <p:attrNameLst>
                                          <p:attrName>r</p:attrName>
                                        </p:attrNameLst>
                                      </p:cBhvr>
                                    </p:animRot>
                                  </p:childTnLst>
                                </p:cTn>
                              </p:par>
                              <p:par>
                                <p:cTn id="87" presetID="26" presetClass="entr" presetSubtype="0" fill="hold" nodeType="with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down)">
                                      <p:cBhvr>
                                        <p:cTn id="89" dur="580">
                                          <p:stCondLst>
                                            <p:cond delay="0"/>
                                          </p:stCondLst>
                                        </p:cTn>
                                        <p:tgtEl>
                                          <p:spTgt spid="17"/>
                                        </p:tgtEl>
                                      </p:cBhvr>
                                    </p:animEffect>
                                    <p:anim calcmode="lin" valueType="num">
                                      <p:cBhvr>
                                        <p:cTn id="90"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95" dur="26">
                                          <p:stCondLst>
                                            <p:cond delay="650"/>
                                          </p:stCondLst>
                                        </p:cTn>
                                        <p:tgtEl>
                                          <p:spTgt spid="17"/>
                                        </p:tgtEl>
                                      </p:cBhvr>
                                      <p:to x="100000" y="60000"/>
                                    </p:animScale>
                                    <p:animScale>
                                      <p:cBhvr>
                                        <p:cTn id="96" dur="166" decel="50000">
                                          <p:stCondLst>
                                            <p:cond delay="676"/>
                                          </p:stCondLst>
                                        </p:cTn>
                                        <p:tgtEl>
                                          <p:spTgt spid="17"/>
                                        </p:tgtEl>
                                      </p:cBhvr>
                                      <p:to x="100000" y="100000"/>
                                    </p:animScale>
                                    <p:animScale>
                                      <p:cBhvr>
                                        <p:cTn id="97" dur="26">
                                          <p:stCondLst>
                                            <p:cond delay="1312"/>
                                          </p:stCondLst>
                                        </p:cTn>
                                        <p:tgtEl>
                                          <p:spTgt spid="17"/>
                                        </p:tgtEl>
                                      </p:cBhvr>
                                      <p:to x="100000" y="80000"/>
                                    </p:animScale>
                                    <p:animScale>
                                      <p:cBhvr>
                                        <p:cTn id="98" dur="166" decel="50000">
                                          <p:stCondLst>
                                            <p:cond delay="1338"/>
                                          </p:stCondLst>
                                        </p:cTn>
                                        <p:tgtEl>
                                          <p:spTgt spid="17"/>
                                        </p:tgtEl>
                                      </p:cBhvr>
                                      <p:to x="100000" y="100000"/>
                                    </p:animScale>
                                    <p:animScale>
                                      <p:cBhvr>
                                        <p:cTn id="99" dur="26">
                                          <p:stCondLst>
                                            <p:cond delay="1642"/>
                                          </p:stCondLst>
                                        </p:cTn>
                                        <p:tgtEl>
                                          <p:spTgt spid="17"/>
                                        </p:tgtEl>
                                      </p:cBhvr>
                                      <p:to x="100000" y="90000"/>
                                    </p:animScale>
                                    <p:animScale>
                                      <p:cBhvr>
                                        <p:cTn id="100" dur="166" decel="50000">
                                          <p:stCondLst>
                                            <p:cond delay="1668"/>
                                          </p:stCondLst>
                                        </p:cTn>
                                        <p:tgtEl>
                                          <p:spTgt spid="17"/>
                                        </p:tgtEl>
                                      </p:cBhvr>
                                      <p:to x="100000" y="100000"/>
                                    </p:animScale>
                                    <p:animScale>
                                      <p:cBhvr>
                                        <p:cTn id="101" dur="26">
                                          <p:stCondLst>
                                            <p:cond delay="1808"/>
                                          </p:stCondLst>
                                        </p:cTn>
                                        <p:tgtEl>
                                          <p:spTgt spid="17"/>
                                        </p:tgtEl>
                                      </p:cBhvr>
                                      <p:to x="100000" y="95000"/>
                                    </p:animScale>
                                    <p:animScale>
                                      <p:cBhvr>
                                        <p:cTn id="102" dur="166" decel="50000">
                                          <p:stCondLst>
                                            <p:cond delay="1834"/>
                                          </p:stCondLst>
                                        </p:cTn>
                                        <p:tgtEl>
                                          <p:spTgt spid="17"/>
                                        </p:tgtEl>
                                      </p:cBhvr>
                                      <p:to x="100000" y="100000"/>
                                    </p:animScale>
                                  </p:childTnLst>
                                </p:cTn>
                              </p:par>
                            </p:childTnLst>
                          </p:cTn>
                        </p:par>
                        <p:par>
                          <p:cTn id="103" fill="hold">
                            <p:stCondLst>
                              <p:cond delay="4000"/>
                            </p:stCondLst>
                            <p:childTnLst>
                              <p:par>
                                <p:cTn id="104" presetID="8" presetClass="emph" presetSubtype="0" fill="hold" nodeType="afterEffect">
                                  <p:stCondLst>
                                    <p:cond delay="0"/>
                                  </p:stCondLst>
                                  <p:childTnLst>
                                    <p:animRot by="21600000">
                                      <p:cBhvr>
                                        <p:cTn id="105" dur="2000" fill="hold"/>
                                        <p:tgtEl>
                                          <p:spTgt spid="17"/>
                                        </p:tgtEl>
                                        <p:attrNameLst>
                                          <p:attrName>r</p:attrName>
                                        </p:attrNameLst>
                                      </p:cBhvr>
                                    </p:animRot>
                                  </p:childTnLst>
                                </p:cTn>
                              </p:par>
                              <p:par>
                                <p:cTn id="106" presetID="26" presetClass="entr" presetSubtype="0"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Effect transition="in" filter="wipe(down)">
                                      <p:cBhvr>
                                        <p:cTn id="108" dur="580">
                                          <p:stCondLst>
                                            <p:cond delay="0"/>
                                          </p:stCondLst>
                                        </p:cTn>
                                        <p:tgtEl>
                                          <p:spTgt spid="18"/>
                                        </p:tgtEl>
                                      </p:cBhvr>
                                    </p:animEffect>
                                    <p:anim calcmode="lin" valueType="num">
                                      <p:cBhvr>
                                        <p:cTn id="109"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10"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11"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12"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13"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14" dur="26">
                                          <p:stCondLst>
                                            <p:cond delay="650"/>
                                          </p:stCondLst>
                                        </p:cTn>
                                        <p:tgtEl>
                                          <p:spTgt spid="18"/>
                                        </p:tgtEl>
                                      </p:cBhvr>
                                      <p:to x="100000" y="60000"/>
                                    </p:animScale>
                                    <p:animScale>
                                      <p:cBhvr>
                                        <p:cTn id="115" dur="166" decel="50000">
                                          <p:stCondLst>
                                            <p:cond delay="676"/>
                                          </p:stCondLst>
                                        </p:cTn>
                                        <p:tgtEl>
                                          <p:spTgt spid="18"/>
                                        </p:tgtEl>
                                      </p:cBhvr>
                                      <p:to x="100000" y="100000"/>
                                    </p:animScale>
                                    <p:animScale>
                                      <p:cBhvr>
                                        <p:cTn id="116" dur="26">
                                          <p:stCondLst>
                                            <p:cond delay="1312"/>
                                          </p:stCondLst>
                                        </p:cTn>
                                        <p:tgtEl>
                                          <p:spTgt spid="18"/>
                                        </p:tgtEl>
                                      </p:cBhvr>
                                      <p:to x="100000" y="80000"/>
                                    </p:animScale>
                                    <p:animScale>
                                      <p:cBhvr>
                                        <p:cTn id="117" dur="166" decel="50000">
                                          <p:stCondLst>
                                            <p:cond delay="1338"/>
                                          </p:stCondLst>
                                        </p:cTn>
                                        <p:tgtEl>
                                          <p:spTgt spid="18"/>
                                        </p:tgtEl>
                                      </p:cBhvr>
                                      <p:to x="100000" y="100000"/>
                                    </p:animScale>
                                    <p:animScale>
                                      <p:cBhvr>
                                        <p:cTn id="118" dur="26">
                                          <p:stCondLst>
                                            <p:cond delay="1642"/>
                                          </p:stCondLst>
                                        </p:cTn>
                                        <p:tgtEl>
                                          <p:spTgt spid="18"/>
                                        </p:tgtEl>
                                      </p:cBhvr>
                                      <p:to x="100000" y="90000"/>
                                    </p:animScale>
                                    <p:animScale>
                                      <p:cBhvr>
                                        <p:cTn id="119" dur="166" decel="50000">
                                          <p:stCondLst>
                                            <p:cond delay="1668"/>
                                          </p:stCondLst>
                                        </p:cTn>
                                        <p:tgtEl>
                                          <p:spTgt spid="18"/>
                                        </p:tgtEl>
                                      </p:cBhvr>
                                      <p:to x="100000" y="100000"/>
                                    </p:animScale>
                                    <p:animScale>
                                      <p:cBhvr>
                                        <p:cTn id="120" dur="26">
                                          <p:stCondLst>
                                            <p:cond delay="1808"/>
                                          </p:stCondLst>
                                        </p:cTn>
                                        <p:tgtEl>
                                          <p:spTgt spid="18"/>
                                        </p:tgtEl>
                                      </p:cBhvr>
                                      <p:to x="100000" y="95000"/>
                                    </p:animScale>
                                    <p:animScale>
                                      <p:cBhvr>
                                        <p:cTn id="121" dur="166" decel="50000">
                                          <p:stCondLst>
                                            <p:cond delay="1834"/>
                                          </p:stCondLst>
                                        </p:cTn>
                                        <p:tgtEl>
                                          <p:spTgt spid="18"/>
                                        </p:tgtEl>
                                      </p:cBhvr>
                                      <p:to x="100000" y="100000"/>
                                    </p:animScale>
                                  </p:childTnLst>
                                </p:cTn>
                              </p:par>
                            </p:childTnLst>
                          </p:cTn>
                        </p:par>
                        <p:par>
                          <p:cTn id="122" fill="hold">
                            <p:stCondLst>
                              <p:cond delay="6000"/>
                            </p:stCondLst>
                            <p:childTnLst>
                              <p:par>
                                <p:cTn id="123" presetID="8" presetClass="emph" presetSubtype="0" fill="hold" nodeType="afterEffect">
                                  <p:stCondLst>
                                    <p:cond delay="0"/>
                                  </p:stCondLst>
                                  <p:childTnLst>
                                    <p:animRot by="21600000">
                                      <p:cBhvr>
                                        <p:cTn id="124" dur="2000" fill="hold"/>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TextBox 3"/>
          <p:cNvSpPr txBox="1"/>
          <p:nvPr/>
        </p:nvSpPr>
        <p:spPr>
          <a:xfrm>
            <a:off x="3124200" y="1581150"/>
            <a:ext cx="2971800" cy="646331"/>
          </a:xfrm>
          <a:prstGeom prst="rect">
            <a:avLst/>
          </a:prstGeom>
          <a:solidFill>
            <a:srgbClr val="EBF6F9"/>
          </a:solidFill>
        </p:spPr>
        <p:txBody>
          <a:bodyPr wrap="square" rtlCol="0">
            <a:spAutoFit/>
          </a:bodyPr>
          <a:lstStyle/>
          <a:p>
            <a:pPr algn="ctr"/>
            <a:r>
              <a:rPr lang="en-US" sz="3600" b="1" smtClean="0">
                <a:latin typeface="Arial-Rounded" pitchFamily="34" charset="0"/>
                <a:ea typeface="Arial-Rounded" pitchFamily="34" charset="0"/>
                <a:cs typeface="Arial-Rounded" pitchFamily="34" charset="0"/>
              </a:rPr>
              <a:t>Củng cố</a:t>
            </a:r>
          </a:p>
        </p:txBody>
      </p:sp>
    </p:spTree>
    <p:extLst>
      <p:ext uri="{BB962C8B-B14F-4D97-AF65-F5344CB8AC3E}">
        <p14:creationId xmlns:p14="http://schemas.microsoft.com/office/powerpoint/2010/main" val="22547007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TextBox 3"/>
          <p:cNvSpPr txBox="1"/>
          <p:nvPr/>
        </p:nvSpPr>
        <p:spPr>
          <a:xfrm>
            <a:off x="1295400" y="133350"/>
            <a:ext cx="6705600" cy="954107"/>
          </a:xfrm>
          <a:prstGeom prst="rect">
            <a:avLst/>
          </a:prstGeom>
          <a:solidFill>
            <a:schemeClr val="accent5">
              <a:lumMod val="20000"/>
              <a:lumOff val="80000"/>
            </a:schemeClr>
          </a:solidFill>
        </p:spPr>
        <p:txBody>
          <a:bodyPr wrap="square" rtlCol="0">
            <a:spAutoFit/>
          </a:bodyPr>
          <a:lstStyle/>
          <a:p>
            <a:pPr algn="ctr"/>
            <a:r>
              <a:rPr lang="en-US" sz="2800" b="1" smtClean="0">
                <a:latin typeface="Arial-Rounded" pitchFamily="34" charset="0"/>
                <a:ea typeface="Arial-Rounded" pitchFamily="34" charset="0"/>
                <a:cs typeface="Arial-Rounded" pitchFamily="34" charset="0"/>
              </a:rPr>
              <a:t>Dặn dò: + Luyện đọc: Tôi là học sinh lớp 1</a:t>
            </a:r>
          </a:p>
          <a:p>
            <a:pPr algn="ctr"/>
            <a:r>
              <a:rPr lang="en-US" sz="2800" b="1" smtClean="0">
                <a:latin typeface="Arial-Rounded" pitchFamily="34" charset="0"/>
                <a:ea typeface="Arial-Rounded" pitchFamily="34" charset="0"/>
                <a:cs typeface="Arial-Rounded" pitchFamily="34" charset="0"/>
              </a:rPr>
              <a:t>      + Xem bài trang 6, trang 7.</a:t>
            </a:r>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6" name="Oval 15"/>
          <p:cNvSpPr/>
          <p:nvPr/>
        </p:nvSpPr>
        <p:spPr>
          <a:xfrm>
            <a:off x="209550" y="818316"/>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1</a:t>
            </a:r>
            <a:endParaRPr lang="en-US" sz="2800" b="1">
              <a:solidFill>
                <a:schemeClr val="bg1"/>
              </a:solidFill>
              <a:latin typeface="Arial Rounded MT Bold" pitchFamily="34" charset="0"/>
              <a:cs typeface="Times New Roman" pitchFamily="18" charset="0"/>
            </a:endParaRPr>
          </a:p>
        </p:txBody>
      </p:sp>
      <p:sp>
        <p:nvSpPr>
          <p:cNvPr id="17" name="TextBox 16"/>
          <p:cNvSpPr txBox="1"/>
          <p:nvPr/>
        </p:nvSpPr>
        <p:spPr>
          <a:xfrm>
            <a:off x="876300" y="907612"/>
            <a:ext cx="7391400" cy="461653"/>
          </a:xfrm>
          <a:prstGeom prst="rect">
            <a:avLst/>
          </a:prstGeom>
          <a:noFill/>
        </p:spPr>
        <p:txBody>
          <a:bodyPr wrap="square" lIns="91428" tIns="45714" rIns="91428" bIns="45714" rtlCol="0">
            <a:spAutoFit/>
          </a:bodyPr>
          <a:lstStyle/>
          <a:p>
            <a:pPr algn="just"/>
            <a:r>
              <a:rPr lang="en-US" sz="2400" b="1" smtClean="0">
                <a:latin typeface="Arial-Rounded" pitchFamily="34" charset="0"/>
                <a:ea typeface="Arial-Rounded" pitchFamily="34" charset="0"/>
                <a:cs typeface="Arial-Rounded" pitchFamily="34" charset="0"/>
              </a:rPr>
              <a:t>Từ khi đi học, em thích và không thích những gì?</a:t>
            </a:r>
            <a:endParaRPr lang="en-US" sz="2400" b="1">
              <a:latin typeface="Arial-Rounded" pitchFamily="34" charset="0"/>
              <a:ea typeface="Arial-Rounded" pitchFamily="34" charset="0"/>
              <a:cs typeface="Arial-Rounded" pitchFamily="34" charset="0"/>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15556"/>
          <a:stretch/>
        </p:blipFill>
        <p:spPr>
          <a:xfrm>
            <a:off x="2438400" y="1485066"/>
            <a:ext cx="3505200" cy="3196742"/>
          </a:xfrm>
          <a:prstGeom prst="rect">
            <a:avLst/>
          </a:prstGeom>
        </p:spPr>
      </p:pic>
    </p:spTree>
    <p:extLst>
      <p:ext uri="{BB962C8B-B14F-4D97-AF65-F5344CB8AC3E}">
        <p14:creationId xmlns:p14="http://schemas.microsoft.com/office/powerpoint/2010/main" val="41992453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Oval 1"/>
          <p:cNvSpPr/>
          <p:nvPr/>
        </p:nvSpPr>
        <p:spPr>
          <a:xfrm>
            <a:off x="117764" y="271378"/>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2</a:t>
            </a:r>
            <a:endParaRPr lang="en-US" sz="2800" b="1">
              <a:solidFill>
                <a:schemeClr val="bg1"/>
              </a:solidFill>
              <a:latin typeface="Arial Rounded MT Bold" pitchFamily="34" charset="0"/>
              <a:cs typeface="Times New Roman" pitchFamily="18" charset="0"/>
            </a:endParaRPr>
          </a:p>
        </p:txBody>
      </p:sp>
      <p:sp>
        <p:nvSpPr>
          <p:cNvPr id="3" name="TextBox 2"/>
          <p:cNvSpPr txBox="1"/>
          <p:nvPr/>
        </p:nvSpPr>
        <p:spPr>
          <a:xfrm>
            <a:off x="744682" y="358576"/>
            <a:ext cx="7391400" cy="523208"/>
          </a:xfrm>
          <a:prstGeom prst="rect">
            <a:avLst/>
          </a:prstGeom>
          <a:noFill/>
        </p:spPr>
        <p:txBody>
          <a:bodyPr wrap="square" lIns="91428" tIns="45714" rIns="91428" bIns="45714" rtlCol="0">
            <a:spAutoFit/>
          </a:bodyPr>
          <a:lstStyle/>
          <a:p>
            <a:pPr algn="just"/>
            <a:r>
              <a:rPr lang="en-US" sz="2800" b="1" smtClean="0">
                <a:latin typeface="Arial-Rounded" pitchFamily="34" charset="0"/>
                <a:ea typeface="Arial-Rounded" pitchFamily="34" charset="0"/>
                <a:cs typeface="Arial-Rounded" pitchFamily="34" charset="0"/>
              </a:rPr>
              <a:t>Đọc</a:t>
            </a:r>
            <a:endParaRPr lang="en-US" sz="2800" b="1">
              <a:latin typeface="Arial-Rounded" pitchFamily="34" charset="0"/>
              <a:ea typeface="Arial-Rounded" pitchFamily="34" charset="0"/>
              <a:cs typeface="Arial-Rounded" pitchFamily="34" charset="0"/>
            </a:endParaRPr>
          </a:p>
        </p:txBody>
      </p:sp>
      <p:sp>
        <p:nvSpPr>
          <p:cNvPr id="4" name="TextBox 3"/>
          <p:cNvSpPr txBox="1"/>
          <p:nvPr/>
        </p:nvSpPr>
        <p:spPr>
          <a:xfrm>
            <a:off x="798368" y="577402"/>
            <a:ext cx="5947064" cy="523208"/>
          </a:xfrm>
          <a:prstGeom prst="rect">
            <a:avLst/>
          </a:prstGeom>
          <a:no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Tôi là học sinh lớp </a:t>
            </a:r>
            <a:r>
              <a:rPr lang="en-US" sz="2800" b="1" smtClean="0">
                <a:latin typeface="Arial Rounded MT Bold" pitchFamily="34" charset="0"/>
                <a:ea typeface="Arial-Rounded" pitchFamily="34" charset="0"/>
                <a:cs typeface="Arial-Rounded" pitchFamily="34" charset="0"/>
              </a:rPr>
              <a:t>1</a:t>
            </a:r>
            <a:endParaRPr lang="en-US" sz="2800" b="1">
              <a:latin typeface="Arial Rounded MT Bold" pitchFamily="34" charset="0"/>
              <a:ea typeface="Arial-Rounded" pitchFamily="34" charset="0"/>
              <a:cs typeface="Arial-Rounded" pitchFamily="34" charset="0"/>
            </a:endParaRPr>
          </a:p>
        </p:txBody>
      </p:sp>
      <p:sp>
        <p:nvSpPr>
          <p:cNvPr id="5" name="TextBox 4"/>
          <p:cNvSpPr txBox="1"/>
          <p:nvPr/>
        </p:nvSpPr>
        <p:spPr>
          <a:xfrm>
            <a:off x="152400" y="1047750"/>
            <a:ext cx="7239000" cy="4031861"/>
          </a:xfrm>
          <a:prstGeom prst="rect">
            <a:avLst/>
          </a:prstGeom>
          <a:noFill/>
        </p:spPr>
        <p:txBody>
          <a:bodyPr wrap="square" lIns="91428" tIns="45714" rIns="91428" bIns="45714" rtlCol="0">
            <a:spAutoFit/>
          </a:bodyPr>
          <a:lstStyle/>
          <a:p>
            <a:pPr algn="just"/>
            <a:r>
              <a:rPr lang="en-US" sz="3200" smtClean="0">
                <a:latin typeface="Arial-Rounded" pitchFamily="34" charset="0"/>
                <a:ea typeface="Arial-Rounded" pitchFamily="34" charset="0"/>
                <a:cs typeface="Arial-Rounded" pitchFamily="34" charset="0"/>
              </a:rPr>
              <a:t>	</a:t>
            </a:r>
            <a:r>
              <a:rPr lang="en-US" sz="2800" smtClean="0">
                <a:latin typeface="Arial-Rounded" pitchFamily="34" charset="0"/>
                <a:ea typeface="Arial-Rounded" pitchFamily="34" charset="0"/>
                <a:cs typeface="Arial-Rounded" pitchFamily="34" charset="0"/>
              </a:rPr>
              <a:t>Tôi tên là Nam, học sinh lớp </a:t>
            </a:r>
            <a:r>
              <a:rPr lang="en-US" sz="2800" smtClean="0">
                <a:latin typeface="Arial Rounded MT Bold" pitchFamily="34" charset="0"/>
                <a:ea typeface="Arial-Rounded" pitchFamily="34" charset="0"/>
                <a:cs typeface="Arial-Rounded" pitchFamily="34" charset="0"/>
              </a:rPr>
              <a:t>1</a:t>
            </a:r>
            <a:r>
              <a:rPr lang="en-US" sz="2800" smtClean="0">
                <a:latin typeface="Arial-Rounded" pitchFamily="34" charset="0"/>
                <a:ea typeface="Arial-Rounded" pitchFamily="34" charset="0"/>
                <a:cs typeface="Arial-Rounded" pitchFamily="34" charset="0"/>
              </a:rPr>
              <a:t>A, Trường Tiểu học Lê Quý Đôn. Ngày đầu đi học, mặc bộ đồng phục của trường, tôi hãnh diện lắm.</a:t>
            </a:r>
          </a:p>
          <a:p>
            <a:pPr algn="just"/>
            <a:r>
              <a:rPr lang="en-US" sz="2800" smtClean="0">
                <a:latin typeface="Arial-Rounded" pitchFamily="34" charset="0"/>
                <a:ea typeface="Arial-Rounded" pitchFamily="34" charset="0"/>
                <a:cs typeface="Arial-Rounded" pitchFamily="34" charset="0"/>
              </a:rPr>
              <a:t>	Hồi đầu năm học, tôi mới học chữ cái. Thế mà bây giờ, tôi đã đọc được truyện tranh. Tôi còn biết làm Toán nữa. Tôi có thêm nhiều bạn mới.</a:t>
            </a:r>
          </a:p>
          <a:p>
            <a:pPr algn="just"/>
            <a:r>
              <a:rPr lang="en-US" sz="2800" smtClean="0">
                <a:latin typeface="Arial-Rounded" pitchFamily="34" charset="0"/>
                <a:ea typeface="Arial-Rounded" pitchFamily="34" charset="0"/>
                <a:cs typeface="Arial-Rounded" pitchFamily="34" charset="0"/>
              </a:rPr>
              <a:t>	Ai cũng bảo từ khi đi học, tôi chững chạc hẳn lên.</a:t>
            </a:r>
            <a:endParaRPr lang="en-US" sz="2800">
              <a:latin typeface="Arial Rounded MT Bold" pitchFamily="34" charset="0"/>
              <a:ea typeface="Arial-Rounded" pitchFamily="34" charset="0"/>
              <a:cs typeface="Arial-Rounded"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8999" y="1014845"/>
            <a:ext cx="2268537" cy="425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361950"/>
            <a:ext cx="510419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171700" y="3790950"/>
            <a:ext cx="4343400" cy="584775"/>
          </a:xfrm>
          <a:prstGeom prst="rect">
            <a:avLst/>
          </a:prstGeom>
          <a:solidFill>
            <a:srgbClr val="92D050"/>
          </a:solidFill>
        </p:spPr>
        <p:txBody>
          <a:bodyPr wrap="square" rtlCol="0">
            <a:spAutoFit/>
          </a:bodyPr>
          <a:lstStyle/>
          <a:p>
            <a:r>
              <a:rPr lang="en-US" sz="3200" smtClean="0">
                <a:latin typeface="Arial-Rounded" pitchFamily="34" charset="0"/>
                <a:ea typeface="Arial-Rounded" pitchFamily="34" charset="0"/>
                <a:cs typeface="Arial-Rounded" pitchFamily="34" charset="0"/>
              </a:rPr>
              <a:t>Bài tập đọc có mấy câu?</a:t>
            </a:r>
            <a:endParaRPr lang="en-US" sz="3200">
              <a:latin typeface="Arial-Rounded" pitchFamily="34" charset="0"/>
              <a:ea typeface="Arial-Rounded" pitchFamily="34" charset="0"/>
              <a:cs typeface="Arial-Rounded" pitchFamily="34" charset="0"/>
            </a:endParaRPr>
          </a:p>
        </p:txBody>
      </p:sp>
      <p:cxnSp>
        <p:nvCxnSpPr>
          <p:cNvPr id="4" name="Straight Connector 3"/>
          <p:cNvCxnSpPr/>
          <p:nvPr/>
        </p:nvCxnSpPr>
        <p:spPr>
          <a:xfrm flipH="1">
            <a:off x="4298373" y="1089698"/>
            <a:ext cx="38100" cy="2923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6324600" y="1388291"/>
            <a:ext cx="38100" cy="2923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6954982" y="1669763"/>
            <a:ext cx="38100" cy="2923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6989619" y="1991787"/>
            <a:ext cx="38100" cy="2923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4963391" y="2260751"/>
            <a:ext cx="38100" cy="2923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3082636" y="2503987"/>
            <a:ext cx="38100" cy="2923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2971800" y="3160568"/>
            <a:ext cx="38100" cy="2923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2452255" y="590550"/>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1</a:t>
            </a:r>
            <a:endParaRPr lang="en-US">
              <a:solidFill>
                <a:schemeClr val="tx1"/>
              </a:solidFill>
              <a:latin typeface="Arial Rounded MT Bold" pitchFamily="34" charset="0"/>
            </a:endParaRPr>
          </a:p>
        </p:txBody>
      </p:sp>
      <p:sp>
        <p:nvSpPr>
          <p:cNvPr id="15" name="Oval 14"/>
          <p:cNvSpPr/>
          <p:nvPr/>
        </p:nvSpPr>
        <p:spPr>
          <a:xfrm>
            <a:off x="4284518" y="916226"/>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2</a:t>
            </a:r>
            <a:endParaRPr lang="en-US">
              <a:solidFill>
                <a:schemeClr val="tx1"/>
              </a:solidFill>
              <a:latin typeface="Arial Rounded MT Bold" pitchFamily="34" charset="0"/>
            </a:endParaRPr>
          </a:p>
        </p:txBody>
      </p:sp>
      <p:sp>
        <p:nvSpPr>
          <p:cNvPr id="16" name="Oval 15"/>
          <p:cNvSpPr/>
          <p:nvPr/>
        </p:nvSpPr>
        <p:spPr>
          <a:xfrm>
            <a:off x="2457450" y="1680678"/>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3</a:t>
            </a:r>
            <a:endParaRPr lang="en-US">
              <a:solidFill>
                <a:schemeClr val="tx1"/>
              </a:solidFill>
              <a:latin typeface="Arial Rounded MT Bold" pitchFamily="34" charset="0"/>
            </a:endParaRPr>
          </a:p>
        </p:txBody>
      </p:sp>
      <p:sp>
        <p:nvSpPr>
          <p:cNvPr id="17" name="Oval 16"/>
          <p:cNvSpPr/>
          <p:nvPr/>
        </p:nvSpPr>
        <p:spPr>
          <a:xfrm>
            <a:off x="1780309" y="1846031"/>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4</a:t>
            </a:r>
            <a:endParaRPr lang="en-US">
              <a:solidFill>
                <a:schemeClr val="tx1"/>
              </a:solidFill>
              <a:latin typeface="Arial Rounded MT Bold" pitchFamily="34" charset="0"/>
            </a:endParaRPr>
          </a:p>
        </p:txBody>
      </p:sp>
      <p:sp>
        <p:nvSpPr>
          <p:cNvPr id="18" name="Oval 17"/>
          <p:cNvSpPr/>
          <p:nvPr/>
        </p:nvSpPr>
        <p:spPr>
          <a:xfrm>
            <a:off x="1780309" y="2260751"/>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5</a:t>
            </a:r>
            <a:endParaRPr lang="en-US">
              <a:solidFill>
                <a:schemeClr val="tx1"/>
              </a:solidFill>
              <a:latin typeface="Arial Rounded MT Bold" pitchFamily="34" charset="0"/>
            </a:endParaRPr>
          </a:p>
        </p:txBody>
      </p:sp>
      <p:sp>
        <p:nvSpPr>
          <p:cNvPr id="19" name="Oval 18"/>
          <p:cNvSpPr/>
          <p:nvPr/>
        </p:nvSpPr>
        <p:spPr>
          <a:xfrm>
            <a:off x="4972050" y="2413151"/>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6</a:t>
            </a:r>
            <a:endParaRPr lang="en-US">
              <a:solidFill>
                <a:schemeClr val="tx1"/>
              </a:solidFill>
              <a:latin typeface="Arial Rounded MT Bold" pitchFamily="34" charset="0"/>
            </a:endParaRPr>
          </a:p>
        </p:txBody>
      </p:sp>
      <p:sp>
        <p:nvSpPr>
          <p:cNvPr id="20" name="Oval 19"/>
          <p:cNvSpPr/>
          <p:nvPr/>
        </p:nvSpPr>
        <p:spPr>
          <a:xfrm>
            <a:off x="2452255" y="2870351"/>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7</a:t>
            </a:r>
            <a:endParaRPr lang="en-US">
              <a:solidFill>
                <a:schemeClr val="tx1"/>
              </a:solidFill>
              <a:latin typeface="Arial Rounded MT Bold" pitchFamily="34" charset="0"/>
            </a:endParaRPr>
          </a:p>
        </p:txBody>
      </p:sp>
    </p:spTree>
    <p:extLst>
      <p:ext uri="{BB962C8B-B14F-4D97-AF65-F5344CB8AC3E}">
        <p14:creationId xmlns:p14="http://schemas.microsoft.com/office/powerpoint/2010/main" val="386641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50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500"/>
                                        <p:tgtEl>
                                          <p:spTgt spid="12"/>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500"/>
                                        <p:tgtEl>
                                          <p:spTgt spid="19"/>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fade">
                                      <p:cBhvr>
                                        <p:cTn id="73" dur="500"/>
                                        <p:tgtEl>
                                          <p:spTgt spid="13"/>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fade">
                                      <p:cBhvr>
                                        <p:cTn id="7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15" grpId="0" animBg="1"/>
      <p:bldP spid="16" grpId="0" animBg="1"/>
      <p:bldP spid="17" grpId="0" animBg="1"/>
      <p:bldP spid="18" grpId="0" animBg="1"/>
      <p:bldP spid="19"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52600" y="209550"/>
            <a:ext cx="5715000" cy="358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29469" y="4140487"/>
            <a:ext cx="7773005" cy="584775"/>
          </a:xfrm>
          <a:prstGeom prst="rect">
            <a:avLst/>
          </a:prstGeom>
          <a:solidFill>
            <a:srgbClr val="92D050"/>
          </a:solidFill>
        </p:spPr>
        <p:txBody>
          <a:bodyPr wrap="square" rtlCol="0">
            <a:spAutoFit/>
          </a:bodyPr>
          <a:lstStyle/>
          <a:p>
            <a:r>
              <a:rPr lang="en-US" sz="3200" smtClean="0">
                <a:latin typeface="Arial-Rounded" pitchFamily="34" charset="0"/>
                <a:ea typeface="Arial-Rounded" pitchFamily="34" charset="0"/>
                <a:cs typeface="Arial-Rounded" pitchFamily="34" charset="0"/>
              </a:rPr>
              <a:t>Em hãy tìm từ khó đọc, khó hiểu trong bài.</a:t>
            </a:r>
            <a:endParaRPr lang="en-US" sz="3200">
              <a:latin typeface="Arial-Rounded" pitchFamily="34" charset="0"/>
              <a:ea typeface="Arial-Rounded" pitchFamily="34" charset="0"/>
              <a:cs typeface="Arial-Rounded" pitchFamily="34" charset="0"/>
            </a:endParaRPr>
          </a:p>
        </p:txBody>
      </p:sp>
      <p:cxnSp>
        <p:nvCxnSpPr>
          <p:cNvPr id="5" name="Straight Connector 4"/>
          <p:cNvCxnSpPr/>
          <p:nvPr/>
        </p:nvCxnSpPr>
        <p:spPr>
          <a:xfrm flipH="1">
            <a:off x="1929249" y="1678132"/>
            <a:ext cx="121573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4901046" y="1667741"/>
            <a:ext cx="111875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5867400" y="2332759"/>
            <a:ext cx="1371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5978236" y="3312968"/>
            <a:ext cx="1371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2745538" y="4248150"/>
            <a:ext cx="3642531" cy="584775"/>
          </a:xfrm>
          <a:prstGeom prst="rect">
            <a:avLst/>
          </a:prstGeom>
          <a:solidFill>
            <a:srgbClr val="92D050"/>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Đọc nối tiếp câu</a:t>
            </a:r>
            <a:endParaRPr lang="en-US" sz="3200">
              <a:latin typeface="Arial-Rounded" pitchFamily="34" charset="0"/>
              <a:ea typeface="Arial-Rounded" pitchFamily="34" charset="0"/>
              <a:cs typeface="Arial-Rounded" pitchFamily="34"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85750"/>
            <a:ext cx="631704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895600" y="466148"/>
            <a:ext cx="3642531" cy="584775"/>
          </a:xfrm>
          <a:prstGeom prst="rect">
            <a:avLst/>
          </a:prstGeom>
          <a:solidFill>
            <a:srgbClr val="A9DA74"/>
          </a:solidFill>
        </p:spPr>
        <p:txBody>
          <a:bodyPr wrap="square" rtlCol="0">
            <a:spAutoFit/>
          </a:bodyPr>
          <a:lstStyle/>
          <a:p>
            <a:pPr algn="ctr"/>
            <a:r>
              <a:rPr lang="en-US" sz="3200" b="1" smtClean="0">
                <a:latin typeface="Arial-Rounded" pitchFamily="34" charset="0"/>
                <a:ea typeface="Arial-Rounded" pitchFamily="34" charset="0"/>
                <a:cs typeface="Arial-Rounded" pitchFamily="34" charset="0"/>
              </a:rPr>
              <a:t>Luyện đọc câu dài:</a:t>
            </a:r>
            <a:endParaRPr lang="en-US" sz="3200" b="1">
              <a:latin typeface="Arial-Rounded" pitchFamily="34" charset="0"/>
              <a:ea typeface="Arial-Rounded" pitchFamily="34" charset="0"/>
              <a:cs typeface="Arial-Rounded" pitchFamily="34" charset="0"/>
            </a:endParaRPr>
          </a:p>
        </p:txBody>
      </p:sp>
      <p:sp>
        <p:nvSpPr>
          <p:cNvPr id="4" name="TextBox 3"/>
          <p:cNvSpPr txBox="1"/>
          <p:nvPr/>
        </p:nvSpPr>
        <p:spPr>
          <a:xfrm>
            <a:off x="457200" y="1733550"/>
            <a:ext cx="8382000" cy="1077218"/>
          </a:xfrm>
          <a:prstGeom prst="rect">
            <a:avLst/>
          </a:prstGeom>
          <a:noFill/>
        </p:spPr>
        <p:txBody>
          <a:bodyPr wrap="square" rtlCol="0">
            <a:spAutoFit/>
          </a:bodyPr>
          <a:lstStyle/>
          <a:p>
            <a:pPr algn="just"/>
            <a:r>
              <a:rPr lang="en-US" sz="3200" smtClean="0">
                <a:latin typeface="Arial-Rounded" pitchFamily="34" charset="0"/>
                <a:ea typeface="Arial-Rounded" pitchFamily="34" charset="0"/>
                <a:cs typeface="Arial-Rounded" pitchFamily="34" charset="0"/>
              </a:rPr>
              <a:t>Tôi </a:t>
            </a:r>
            <a:r>
              <a:rPr lang="en-US" sz="3200">
                <a:latin typeface="Arial-Rounded" pitchFamily="34" charset="0"/>
                <a:ea typeface="Arial-Rounded" pitchFamily="34" charset="0"/>
                <a:cs typeface="Arial-Rounded" pitchFamily="34" charset="0"/>
              </a:rPr>
              <a:t>tên là Nam, học sinh lớp </a:t>
            </a:r>
            <a:r>
              <a:rPr lang="en-US" sz="3200">
                <a:latin typeface="Arial Rounded MT Bold" pitchFamily="34" charset="0"/>
                <a:ea typeface="Arial-Rounded" pitchFamily="34" charset="0"/>
                <a:cs typeface="Arial-Rounded" pitchFamily="34" charset="0"/>
              </a:rPr>
              <a:t>1</a:t>
            </a:r>
            <a:r>
              <a:rPr lang="en-US" sz="3200">
                <a:latin typeface="Arial-Rounded" pitchFamily="34" charset="0"/>
                <a:ea typeface="Arial-Rounded" pitchFamily="34" charset="0"/>
                <a:cs typeface="Arial-Rounded" pitchFamily="34" charset="0"/>
              </a:rPr>
              <a:t>A, Trường Tiểu học Lê Quý Đôn.</a:t>
            </a:r>
          </a:p>
        </p:txBody>
      </p:sp>
      <p:cxnSp>
        <p:nvCxnSpPr>
          <p:cNvPr id="5" name="Straight Connector 4"/>
          <p:cNvCxnSpPr/>
          <p:nvPr/>
        </p:nvCxnSpPr>
        <p:spPr>
          <a:xfrm flipH="1">
            <a:off x="3120736" y="1824406"/>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5981700" y="182440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1739" y="2847245"/>
            <a:ext cx="8382000" cy="1077218"/>
          </a:xfrm>
          <a:prstGeom prst="rect">
            <a:avLst/>
          </a:prstGeom>
          <a:noFill/>
        </p:spPr>
        <p:txBody>
          <a:bodyPr wrap="square" rtlCol="0">
            <a:spAutoFit/>
          </a:bodyPr>
          <a:lstStyle/>
          <a:p>
            <a:pPr algn="just"/>
            <a:r>
              <a:rPr lang="en-US" sz="3200">
                <a:latin typeface="Arial-Rounded" pitchFamily="34" charset="0"/>
                <a:ea typeface="Arial-Rounded" pitchFamily="34" charset="0"/>
                <a:cs typeface="Arial-Rounded" pitchFamily="34" charset="0"/>
              </a:rPr>
              <a:t>Ngày đầu đi học, mặc bộ đồng phục của trường, tôi hãnh diện lắm.</a:t>
            </a:r>
          </a:p>
        </p:txBody>
      </p:sp>
      <p:cxnSp>
        <p:nvCxnSpPr>
          <p:cNvPr id="10" name="Straight Connector 9"/>
          <p:cNvCxnSpPr/>
          <p:nvPr/>
        </p:nvCxnSpPr>
        <p:spPr>
          <a:xfrm flipH="1">
            <a:off x="3962400" y="296062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752600" y="3427418"/>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5029200" y="342334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098472" y="3427418"/>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0"/>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1+#ppt_w/2"/>
                                          </p:val>
                                        </p:tav>
                                        <p:tav tm="100000">
                                          <p:val>
                                            <p:strVal val="#ppt_x"/>
                                          </p:val>
                                        </p:tav>
                                      </p:tavLst>
                                    </p:anim>
                                    <p:anim calcmode="lin" valueType="num">
                                      <p:cBhvr additive="base">
                                        <p:cTn id="14"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1000" fill="hold"/>
                                        <p:tgtEl>
                                          <p:spTgt spid="9"/>
                                        </p:tgtEl>
                                        <p:attrNameLst>
                                          <p:attrName>ppt_x</p:attrName>
                                        </p:attrNameLst>
                                      </p:cBhvr>
                                      <p:tavLst>
                                        <p:tav tm="0">
                                          <p:val>
                                            <p:strVal val="1+#ppt_w/2"/>
                                          </p:val>
                                        </p:tav>
                                        <p:tav tm="100000">
                                          <p:val>
                                            <p:strVal val="#ppt_x"/>
                                          </p:val>
                                        </p:tav>
                                      </p:tavLst>
                                    </p:anim>
                                    <p:anim calcmode="lin" valueType="num">
                                      <p:cBhvr additive="base">
                                        <p:cTn id="34"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par>
                                <p:cTn id="40" presetID="10" presetClass="entr" presetSubtype="0"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par>
                                <p:cTn id="43" presetID="10" presetClass="entr" presetSubtype="0"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par>
                                <p:cTn id="46" presetID="10" presetClass="entr" presetSubtype="0"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112368" y="4244395"/>
            <a:ext cx="3642531" cy="584775"/>
          </a:xfrm>
          <a:prstGeom prst="rect">
            <a:avLst/>
          </a:prstGeom>
          <a:solidFill>
            <a:srgbClr val="92D050"/>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Đọc nối tiếp đoạn</a:t>
            </a:r>
            <a:endParaRPr lang="en-US" sz="3200">
              <a:latin typeface="Arial-Rounded" pitchFamily="34" charset="0"/>
              <a:ea typeface="Arial-Rounded" pitchFamily="34" charset="0"/>
              <a:cs typeface="Arial-Rounded" pitchFamily="34" charset="0"/>
            </a:endParaRPr>
          </a:p>
        </p:txBody>
      </p:sp>
      <p:sp>
        <p:nvSpPr>
          <p:cNvPr id="9" name="TextBox 8"/>
          <p:cNvSpPr txBox="1"/>
          <p:nvPr/>
        </p:nvSpPr>
        <p:spPr>
          <a:xfrm>
            <a:off x="3105441" y="4244396"/>
            <a:ext cx="3642531" cy="584775"/>
          </a:xfrm>
          <a:prstGeom prst="rect">
            <a:avLst/>
          </a:prstGeom>
          <a:solidFill>
            <a:srgbClr val="92D050"/>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Đọc theo nhóm</a:t>
            </a:r>
            <a:endParaRPr lang="en-US" sz="3200">
              <a:latin typeface="Arial-Rounded" pitchFamily="34" charset="0"/>
              <a:ea typeface="Arial-Rounded" pitchFamily="34" charset="0"/>
              <a:cs typeface="Arial-Rounded" pitchFamily="34" charset="0"/>
            </a:endParaRPr>
          </a:p>
        </p:txBody>
      </p:sp>
      <p:sp>
        <p:nvSpPr>
          <p:cNvPr id="10" name="TextBox 9"/>
          <p:cNvSpPr txBox="1"/>
          <p:nvPr/>
        </p:nvSpPr>
        <p:spPr>
          <a:xfrm>
            <a:off x="3091586" y="4244396"/>
            <a:ext cx="3642531" cy="584775"/>
          </a:xfrm>
          <a:prstGeom prst="rect">
            <a:avLst/>
          </a:prstGeom>
          <a:solidFill>
            <a:srgbClr val="92D050"/>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Đọc toàn bài</a:t>
            </a:r>
            <a:endParaRPr lang="en-US" sz="3200">
              <a:latin typeface="Arial-Rounded" pitchFamily="34" charset="0"/>
              <a:ea typeface="Arial-Rounded" pitchFamily="34" charset="0"/>
              <a:cs typeface="Arial-Rounded" pitchFamily="34" charset="0"/>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9" y="280555"/>
            <a:ext cx="6553199" cy="4114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1+#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1+#ppt_w/2"/>
                                          </p:val>
                                        </p:tav>
                                        <p:tav tm="100000">
                                          <p:val>
                                            <p:strVal val="#ppt_x"/>
                                          </p:val>
                                        </p:tav>
                                      </p:tavLst>
                                    </p:anim>
                                    <p:anim calcmode="lin" valueType="num">
                                      <p:cBhvr additive="base">
                                        <p:cTn id="20"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019034"/>
            <a:ext cx="4942724" cy="3099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189134" y="3527643"/>
            <a:ext cx="3642531" cy="584775"/>
          </a:xfrm>
          <a:prstGeom prst="rect">
            <a:avLst/>
          </a:prstGeom>
          <a:solidFill>
            <a:srgbClr val="92D050"/>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Thi đua</a:t>
            </a:r>
            <a:endParaRPr lang="en-US" sz="3200">
              <a:latin typeface="Arial-Rounded" pitchFamily="34" charset="0"/>
              <a:ea typeface="Arial-Rounded" pitchFamily="34" charset="0"/>
              <a:cs typeface="Arial-Rounded" pitchFamily="34" charset="0"/>
            </a:endParaRPr>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1013839"/>
            <a:ext cx="3810000" cy="2396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372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298</TotalTime>
  <Words>370</Words>
  <Application>Microsoft Office PowerPoint</Application>
  <PresentationFormat>On-screen Show (16:9)</PresentationFormat>
  <Paragraphs>59</Paragraphs>
  <Slides>16</Slides>
  <Notes>4</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cp:lastModifiedBy>
  <cp:revision>55</cp:revision>
  <dcterms:created xsi:type="dcterms:W3CDTF">2020-12-08T15:48:47Z</dcterms:created>
  <dcterms:modified xsi:type="dcterms:W3CDTF">2023-06-05T16:02:44Z</dcterms:modified>
</cp:coreProperties>
</file>