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67" r:id="rId5"/>
    <p:sldId id="265" r:id="rId6"/>
    <p:sldId id="271" r:id="rId7"/>
    <p:sldId id="266" r:id="rId8"/>
    <p:sldId id="272" r:id="rId9"/>
    <p:sldId id="27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05/06/2023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rgbClr val="A7E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grpSp>
        <p:nvGrpSpPr>
          <p:cNvPr id="4" name="Group 3"/>
          <p:cNvGrpSpPr/>
          <p:nvPr/>
        </p:nvGrpSpPr>
        <p:grpSpPr>
          <a:xfrm>
            <a:off x="152400" y="1295400"/>
            <a:ext cx="8809703" cy="3124199"/>
            <a:chOff x="258097" y="1914117"/>
            <a:chExt cx="8458200" cy="1828800"/>
          </a:xfrm>
        </p:grpSpPr>
        <p:sp>
          <p:nvSpPr>
            <p:cNvPr id="5" name="Rounded Rectangle 4"/>
            <p:cNvSpPr/>
            <p:nvPr/>
          </p:nvSpPr>
          <p:spPr>
            <a:xfrm>
              <a:off x="258097" y="1914117"/>
              <a:ext cx="8458200" cy="1828800"/>
            </a:xfrm>
            <a:prstGeom prst="roundRect">
              <a:avLst/>
            </a:prstGeom>
            <a:solidFill>
              <a:srgbClr val="CC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vi-VN"/>
            </a:p>
          </p:txBody>
        </p:sp>
        <p:sp>
          <p:nvSpPr>
            <p:cNvPr id="6" name="Rounded Rectangle 5"/>
            <p:cNvSpPr/>
            <p:nvPr/>
          </p:nvSpPr>
          <p:spPr>
            <a:xfrm>
              <a:off x="381000" y="1968912"/>
              <a:ext cx="8200103" cy="1612488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>
                <a:lnSpc>
                  <a:spcPct val="150000"/>
                </a:lnSpc>
              </a:pPr>
              <a:endParaRPr lang="en-US" sz="4800" dirty="0">
                <a:solidFill>
                  <a:schemeClr val="tx1"/>
                </a:solidFill>
                <a:latin typeface=".VnAvant" pitchFamily="34" charset="0"/>
              </a:endParaRPr>
            </a:p>
          </p:txBody>
        </p:sp>
      </p:grp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97951" y="2391074"/>
            <a:ext cx="8305800" cy="1752600"/>
          </a:xfrm>
        </p:spPr>
        <p:txBody>
          <a:bodyPr>
            <a:noAutofit/>
          </a:bodyPr>
          <a:lstStyle/>
          <a:p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Em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giữ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trang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phục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err="1">
                <a:solidFill>
                  <a:srgbClr val="0000FF"/>
                </a:solidFill>
                <a:latin typeface="HP-087" pitchFamily="34" charset="0"/>
              </a:rPr>
              <a:t>gọn</a:t>
            </a:r>
            <a:r>
              <a:rPr lang="en-US" sz="480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smtClean="0">
                <a:solidFill>
                  <a:srgbClr val="0000FF"/>
                </a:solidFill>
                <a:latin typeface="HP-087" pitchFamily="34" charset="0"/>
              </a:rPr>
              <a:t>gàng,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sạch</a:t>
            </a:r>
            <a:r>
              <a:rPr lang="en-US" sz="4800" dirty="0">
                <a:solidFill>
                  <a:srgbClr val="0000FF"/>
                </a:solidFill>
                <a:latin typeface="HP-087" pitchFamily="34" charset="0"/>
              </a:rPr>
              <a:t> </a:t>
            </a:r>
            <a:r>
              <a:rPr lang="en-US" sz="4800" dirty="0" err="1">
                <a:solidFill>
                  <a:srgbClr val="0000FF"/>
                </a:solidFill>
                <a:latin typeface="HP-087" pitchFamily="34" charset="0"/>
              </a:rPr>
              <a:t>sẽ</a:t>
            </a:r>
            <a:endParaRPr lang="vi-VN" sz="4800" dirty="0">
              <a:solidFill>
                <a:srgbClr val="0000FF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81400" y="1565564"/>
            <a:ext cx="4495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Đạo đức: Bài 4</a:t>
            </a:r>
            <a:endParaRPr lang="en-US" sz="44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74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FF0000"/>
                </a:solidFill>
                <a:latin typeface="HP-089" pitchFamily="34" charset="0"/>
              </a:rPr>
              <a:t>Khởi động</a:t>
            </a:r>
            <a:endParaRPr lang="vi-VN" sz="3600" b="1" dirty="0">
              <a:solidFill>
                <a:srgbClr val="FF0000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828800" y="5681990"/>
            <a:ext cx="6414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CHIẾC ÁO MÙA ĐÔNG</a:t>
            </a:r>
          </a:p>
        </p:txBody>
      </p:sp>
    </p:spTree>
    <p:extLst>
      <p:ext uri="{BB962C8B-B14F-4D97-AF65-F5344CB8AC3E}">
        <p14:creationId xmlns:p14="http://schemas.microsoft.com/office/powerpoint/2010/main" val="2341837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85335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49381" y="5715000"/>
            <a:ext cx="883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D6967CF-5848-4CC7-BC07-8BEB36E171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" y="1247906"/>
            <a:ext cx="9067799" cy="4162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FFFF00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192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Khám phá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5536054"/>
            <a:ext cx="854825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</a:rPr>
              <a:t>Em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mặc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và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giữ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trang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phục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gọn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gàng</a:t>
            </a:r>
            <a:r>
              <a:rPr lang="en-US" sz="3200" dirty="0">
                <a:solidFill>
                  <a:srgbClr val="0000FF"/>
                </a:solidFill>
              </a:rPr>
              <a:t>, </a:t>
            </a:r>
            <a:r>
              <a:rPr lang="en-US" sz="3200" dirty="0" err="1">
                <a:solidFill>
                  <a:srgbClr val="0000FF"/>
                </a:solidFill>
              </a:rPr>
              <a:t>sạch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sẽ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như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thế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dirty="0" err="1">
                <a:solidFill>
                  <a:srgbClr val="0000FF"/>
                </a:solidFill>
              </a:rPr>
              <a:t>nào</a:t>
            </a:r>
            <a:r>
              <a:rPr lang="en-US" sz="3200" dirty="0">
                <a:solidFill>
                  <a:srgbClr val="0000FF"/>
                </a:solidFill>
              </a:rPr>
              <a:t> ?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="" xmlns:a16="http://schemas.microsoft.com/office/drawing/2014/main" id="{731BD9D7-8905-4FFD-8ED0-06FBE17534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1025511"/>
            <a:ext cx="8991600" cy="468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893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0945" y="1061591"/>
            <a:ext cx="836582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dưới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đây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E5BEEC44-46AB-4CBE-A82A-DDE2EEAB1C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1" y="3104766"/>
            <a:ext cx="8448652" cy="3753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316185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rgbClr val="0000FF"/>
                </a:solidFill>
                <a:latin typeface="HP-089" pitchFamily="34" charset="0"/>
              </a:rPr>
              <a:t>Luyện tập</a:t>
            </a:r>
            <a:endParaRPr lang="vi-VN" sz="3600" b="1" dirty="0">
              <a:solidFill>
                <a:srgbClr val="0000FF"/>
              </a:solidFill>
              <a:latin typeface="HP001 TD 4H" pitchFamily="34" charset="-93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7951" y="1295400"/>
            <a:ext cx="87959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50285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7177" y="1219200"/>
            <a:ext cx="59891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ra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khuyên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Trapezoid 2"/>
          <p:cNvSpPr/>
          <p:nvPr/>
        </p:nvSpPr>
        <p:spPr>
          <a:xfrm>
            <a:off x="4114800" y="3810000"/>
            <a:ext cx="1295400" cy="762000"/>
          </a:xfrm>
          <a:prstGeom prst="trapezoid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C1E7718E-2846-481B-AB6C-9EF658E9BC1A}"/>
              </a:ext>
            </a:extLst>
          </p:cNvPr>
          <p:cNvSpPr txBox="1"/>
          <p:nvPr/>
        </p:nvSpPr>
        <p:spPr>
          <a:xfrm>
            <a:off x="397177" y="1780408"/>
            <a:ext cx="83496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Tan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Tuấn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cởi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vứt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="" xmlns:a16="http://schemas.microsoft.com/office/drawing/2014/main" id="{179C793D-C9BC-4AED-AA4B-6B6B0ACF58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2857626"/>
            <a:ext cx="6934200" cy="4076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4810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rapezoid 1"/>
          <p:cNvSpPr/>
          <p:nvPr/>
        </p:nvSpPr>
        <p:spPr>
          <a:xfrm rot="16200000">
            <a:off x="966218" y="-675272"/>
            <a:ext cx="1025510" cy="2376055"/>
          </a:xfrm>
          <a:prstGeom prst="trapezoid">
            <a:avLst/>
          </a:prstGeom>
          <a:solidFill>
            <a:srgbClr val="0000FF"/>
          </a:solidFill>
          <a:ln>
            <a:solidFill>
              <a:schemeClr val="accent2">
                <a:lumMod val="20000"/>
                <a:lumOff val="80000"/>
              </a:schemeClr>
            </a:solidFill>
          </a:ln>
          <a:scene3d>
            <a:camera prst="perspectiveAbove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-1295400" y="-53180"/>
            <a:ext cx="5791200" cy="1196180"/>
          </a:xfrm>
        </p:spPr>
        <p:txBody>
          <a:bodyPr>
            <a:noAutofit/>
          </a:bodyPr>
          <a:lstStyle/>
          <a:p>
            <a:r>
              <a:rPr lang="en-US" sz="3600" b="1" noProof="1">
                <a:solidFill>
                  <a:schemeClr val="bg1"/>
                </a:solidFill>
                <a:latin typeface="HP-089" pitchFamily="34" charset="0"/>
              </a:rPr>
              <a:t>Vận dụng</a:t>
            </a:r>
            <a:endParaRPr lang="vi-VN" sz="3600" b="1" dirty="0">
              <a:solidFill>
                <a:schemeClr val="bg1"/>
              </a:solidFill>
              <a:latin typeface="HP001 TD 4H" pitchFamily="34" charset="-93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0945" y="1229261"/>
            <a:ext cx="866936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thói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quen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19200" y="2552700"/>
            <a:ext cx="6377067" cy="1981200"/>
          </a:xfrm>
          <a:prstGeom prst="rect">
            <a:avLst/>
          </a:prstGeom>
          <a:solidFill>
            <a:srgbClr val="FFFF99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72314" y="2945499"/>
            <a:ext cx="6377067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            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Giữ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gàng</a:t>
            </a:r>
            <a:endParaRPr 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Thơm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tho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sạch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càng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172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342"/>
          <a:stretch/>
        </p:blipFill>
        <p:spPr bwMode="auto">
          <a:xfrm>
            <a:off x="3276600" y="4800600"/>
            <a:ext cx="1768664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9671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pic>
        <p:nvPicPr>
          <p:cNvPr id="46084" name="Picture 4" descr="Lovely_illustration_of_Happy_family_behide_a_star_wallcoo_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3352800" y="2562225"/>
            <a:ext cx="37338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Chóc thÇy c«, c¸c con cïng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gia </a:t>
            </a:r>
            <a:r>
              <a:rPr lang="en-US" sz="3600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4400" b="1">
                <a:solidFill>
                  <a:srgbClr val="99003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m·i m·i </a:t>
            </a:r>
          </a:p>
          <a:p>
            <a:pPr eaLnBrk="1" hangingPunct="1"/>
            <a:r>
              <a:rPr lang="en-US" sz="4400" b="1">
                <a:solidFill>
                  <a:srgbClr val="990033"/>
                </a:solidFill>
                <a:latin typeface=".VnUniverse" pitchFamily="34" charset="0"/>
              </a:rPr>
              <a:t>h¹nh phóc !</a:t>
            </a:r>
          </a:p>
        </p:txBody>
      </p:sp>
    </p:spTree>
    <p:extLst>
      <p:ext uri="{BB962C8B-B14F-4D97-AF65-F5344CB8AC3E}">
        <p14:creationId xmlns:p14="http://schemas.microsoft.com/office/powerpoint/2010/main" val="1996367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45"/>
    </mc:Choice>
    <mc:Fallback xmlns="">
      <p:transition spd="slow" advTm="6645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174</Words>
  <Application>Microsoft Office PowerPoint</Application>
  <PresentationFormat>On-screen Show (4:3)</PresentationFormat>
  <Paragraphs>22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Khởi động</vt:lpstr>
      <vt:lpstr>Khám phá</vt:lpstr>
      <vt:lpstr>Khám phá</vt:lpstr>
      <vt:lpstr>Luyện tập</vt:lpstr>
      <vt:lpstr>Luyện tập</vt:lpstr>
      <vt:lpstr>Vận dụng</vt:lpstr>
      <vt:lpstr>Vận dụng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ai</dc:creator>
  <cp:lastModifiedBy>ADMIN</cp:lastModifiedBy>
  <cp:revision>20</cp:revision>
  <dcterms:created xsi:type="dcterms:W3CDTF">2006-08-16T00:00:00Z</dcterms:created>
  <dcterms:modified xsi:type="dcterms:W3CDTF">2023-06-05T16:09:42Z</dcterms:modified>
</cp:coreProperties>
</file>