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4" r:id="rId1"/>
  </p:sldMasterIdLst>
  <p:notesMasterIdLst>
    <p:notesMasterId r:id="rId13"/>
  </p:notesMasterIdLst>
  <p:sldIdLst>
    <p:sldId id="256" r:id="rId2"/>
    <p:sldId id="302" r:id="rId3"/>
    <p:sldId id="260" r:id="rId4"/>
    <p:sldId id="299" r:id="rId5"/>
    <p:sldId id="298" r:id="rId6"/>
    <p:sldId id="267" r:id="rId7"/>
    <p:sldId id="300" r:id="rId8"/>
    <p:sldId id="277" r:id="rId9"/>
    <p:sldId id="303" r:id="rId10"/>
    <p:sldId id="279" r:id="rId11"/>
    <p:sldId id="301" r:id="rId12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Lato" panose="020B0604020202020204" charset="0"/>
      <p:regular r:id="rId18"/>
      <p:bold r:id="rId19"/>
      <p:italic r:id="rId20"/>
      <p:boldItalic r:id="rId21"/>
    </p:embeddedFont>
    <p:embeddedFont>
      <p:font typeface="Calibri Light" panose="020F0302020204030204" pitchFamily="34" charset="0"/>
      <p:regular r:id="rId22"/>
      <p:italic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7D42C"/>
    <a:srgbClr val="DFE686"/>
    <a:srgbClr val="008E00"/>
    <a:srgbClr val="0093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114" d="100"/>
          <a:sy n="114" d="100"/>
        </p:scale>
        <p:origin x="714" y="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5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numCol="1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numCol="1" rtlCol="0"/>
          <a:lstStyle>
            <a:lvl1pPr algn="r">
              <a:defRPr sz="1200"/>
            </a:lvl1pPr>
          </a:lstStyle>
          <a:p>
            <a:fld id="{947415D0-E0A0-4545-A922-A313990F89C3}" type="datetimeFigureOut">
              <a:rPr lang="en-US" smtClean="0"/>
              <a:t>11/23/2023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numCol="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numCol="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numCol="1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numCol="1" rtlCol="0" anchor="b"/>
          <a:lstStyle>
            <a:lvl1pPr algn="r">
              <a:defRPr sz="1200"/>
            </a:lvl1pPr>
          </a:lstStyle>
          <a:p>
            <a:fld id="{9DDA4FBD-7542-4AA4-9710-407A1E096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6480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numCol="1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numCol="1"/>
          <a:lstStyle/>
          <a:p>
            <a:fld id="{6655B81B-6D50-413F-AA07-0FCBBCF2319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0447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numCol="1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numCol="1"/>
          <a:lstStyle/>
          <a:p>
            <a:fld id="{6655B81B-6D50-413F-AA07-0FCBBCF2319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6295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numCol="1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numCol="1"/>
          <a:lstStyle/>
          <a:p>
            <a:fld id="{6655B81B-6D50-413F-AA07-0FCBBCF2319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6791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EA16F-2FB2-439C-92FE-968188109694}" type="datetimeFigureOut">
              <a:rPr lang="en-US" smtClean="0"/>
              <a:t>11/23/2023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4D488-A34F-4C26-885B-40113315AE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6082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EA16F-2FB2-439C-92FE-968188109694}" type="datetimeFigureOut">
              <a:rPr lang="en-US" smtClean="0"/>
              <a:t>11/23/2023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4D488-A34F-4C26-885B-40113315AE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5497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EA16F-2FB2-439C-92FE-968188109694}" type="datetimeFigureOut">
              <a:rPr lang="en-US" smtClean="0"/>
              <a:t>11/23/2023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4D488-A34F-4C26-885B-40113315AE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3053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129A0A-B27B-4A28-923C-648B6C5C8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45" y="52360"/>
            <a:ext cx="9025910" cy="5038781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pic>
    </p:spTree>
    <p:extLst>
      <p:ext uri="{BB962C8B-B14F-4D97-AF65-F5344CB8AC3E}">
        <p14:creationId xmlns:p14="http://schemas.microsoft.com/office/powerpoint/2010/main" val="3933977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EA16F-2FB2-439C-92FE-968188109694}" type="datetimeFigureOut">
              <a:rPr lang="en-US" smtClean="0"/>
              <a:t>11/23/2023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4D488-A34F-4C26-885B-40113315AE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3914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EA16F-2FB2-439C-92FE-968188109694}" type="datetimeFigureOut">
              <a:rPr lang="en-US" smtClean="0"/>
              <a:t>11/23/2023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4D488-A34F-4C26-885B-40113315AE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9342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EA16F-2FB2-439C-92FE-968188109694}" type="datetimeFigureOut">
              <a:rPr lang="en-US" smtClean="0"/>
              <a:t>11/23/2023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4D488-A34F-4C26-885B-40113315AE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4317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EA16F-2FB2-439C-92FE-968188109694}" type="datetimeFigureOut">
              <a:rPr lang="en-US" smtClean="0"/>
              <a:t>11/23/2023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4D488-A34F-4C26-885B-40113315AE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3524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EA16F-2FB2-439C-92FE-968188109694}" type="datetimeFigureOut">
              <a:rPr lang="en-US" smtClean="0"/>
              <a:t>11/23/2023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4D488-A34F-4C26-885B-40113315AE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7946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EA16F-2FB2-439C-92FE-968188109694}" type="datetimeFigureOut">
              <a:rPr lang="en-US" smtClean="0"/>
              <a:t>11/23/2023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4D488-A34F-4C26-885B-40113315AE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8373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EA16F-2FB2-439C-92FE-968188109694}" type="datetimeFigureOut">
              <a:rPr lang="en-US" smtClean="0"/>
              <a:t>11/23/2023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4D488-A34F-4C26-885B-40113315AE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3154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EA16F-2FB2-439C-92FE-968188109694}" type="datetimeFigureOut">
              <a:rPr lang="en-US" smtClean="0"/>
              <a:t>11/23/2023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4D488-A34F-4C26-885B-40113315AE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7980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BEA16F-2FB2-439C-92FE-968188109694}" type="datetimeFigureOut">
              <a:rPr lang="en-US" smtClean="0"/>
              <a:t>11/23/2023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34D488-A34F-4C26-885B-40113315AE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916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7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6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38996FC-C516-4929-AD28-4EDC71DD26BD}"/>
              </a:ext>
            </a:extLst>
          </p:cNvPr>
          <p:cNvSpPr/>
          <p:nvPr/>
        </p:nvSpPr>
        <p:spPr>
          <a:xfrm>
            <a:off x="3995936" y="961236"/>
            <a:ext cx="5940152" cy="496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err="1">
                <a:solidFill>
                  <a:schemeClr val="bg1"/>
                </a:solidFill>
                <a:latin typeface="iCiel Panton Black" panose="00000A00000000000000" pitchFamily="50" charset="0"/>
              </a:rPr>
              <a:t>Bài</a:t>
            </a:r>
            <a:r>
              <a:rPr lang="en-US" sz="2000" b="1" dirty="0">
                <a:solidFill>
                  <a:schemeClr val="bg1"/>
                </a:solidFill>
                <a:latin typeface="iCiel Panton Black" panose="00000A00000000000000" pitchFamily="50" charset="0"/>
              </a:rPr>
              <a:t> </a:t>
            </a:r>
            <a:r>
              <a:rPr lang="vi-VN" sz="2000" b="1" dirty="0">
                <a:solidFill>
                  <a:schemeClr val="bg1"/>
                </a:solidFill>
                <a:latin typeface="iCiel Panton Black" panose="00000A00000000000000" pitchFamily="50" charset="0"/>
              </a:rPr>
              <a:t>11: Con người nơi e</a:t>
            </a:r>
            <a:r>
              <a:rPr lang="en-US" sz="2000" b="1" dirty="0">
                <a:solidFill>
                  <a:schemeClr val="bg1"/>
                </a:solidFill>
                <a:latin typeface="iCiel Panton Black" panose="00000A00000000000000" pitchFamily="50" charset="0"/>
              </a:rPr>
              <a:t>m </a:t>
            </a:r>
            <a:r>
              <a:rPr lang="vi-VN" sz="2000" b="1" dirty="0">
                <a:solidFill>
                  <a:schemeClr val="bg1"/>
                </a:solidFill>
                <a:latin typeface="iCiel Panton Black" panose="00000A00000000000000" pitchFamily="50" charset="0"/>
              </a:rPr>
              <a:t>sống</a:t>
            </a:r>
            <a:endParaRPr lang="en-US" sz="2000" b="1" dirty="0">
              <a:solidFill>
                <a:schemeClr val="bg1"/>
              </a:solidFill>
              <a:latin typeface="iCiel Panton Black" panose="00000A00000000000000" pitchFamily="50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6C04B1F-ACD2-450C-8BE4-30888B599755}"/>
              </a:ext>
            </a:extLst>
          </p:cNvPr>
          <p:cNvSpPr txBox="1"/>
          <p:nvPr/>
        </p:nvSpPr>
        <p:spPr>
          <a:xfrm>
            <a:off x="3203191" y="339502"/>
            <a:ext cx="6388625" cy="5981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500" b="1" dirty="0" err="1">
                <a:solidFill>
                  <a:schemeClr val="bg1"/>
                </a:solidFill>
                <a:latin typeface="iCiel Panton Black" panose="00000A00000000000000" pitchFamily="50" charset="0"/>
              </a:rPr>
              <a:t>Chủ</a:t>
            </a:r>
            <a:r>
              <a:rPr lang="en-US" sz="2500" b="1" dirty="0">
                <a:solidFill>
                  <a:schemeClr val="bg1"/>
                </a:solidFill>
                <a:latin typeface="iCiel Panton Black" panose="00000A00000000000000" pitchFamily="50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iCiel Panton Black" panose="00000A00000000000000" pitchFamily="50" charset="0"/>
              </a:rPr>
              <a:t>đề</a:t>
            </a:r>
            <a:r>
              <a:rPr lang="en-US" sz="2500" b="1" dirty="0">
                <a:solidFill>
                  <a:schemeClr val="bg1"/>
                </a:solidFill>
                <a:latin typeface="iCiel Panton Black" panose="00000A00000000000000" pitchFamily="50" charset="0"/>
              </a:rPr>
              <a:t> 3: </a:t>
            </a:r>
            <a:r>
              <a:rPr lang="en-US" sz="2500" b="1" dirty="0" err="1">
                <a:solidFill>
                  <a:schemeClr val="bg1"/>
                </a:solidFill>
                <a:latin typeface="iCiel Panton Black" panose="00000A00000000000000" pitchFamily="50" charset="0"/>
              </a:rPr>
              <a:t>Cộng</a:t>
            </a:r>
            <a:r>
              <a:rPr lang="en-US" sz="2500" b="1" dirty="0">
                <a:solidFill>
                  <a:schemeClr val="bg1"/>
                </a:solidFill>
                <a:latin typeface="iCiel Panton Black" panose="00000A00000000000000" pitchFamily="50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iCiel Panton Black" panose="00000A00000000000000" pitchFamily="50" charset="0"/>
              </a:rPr>
              <a:t>đồng</a:t>
            </a:r>
            <a:r>
              <a:rPr lang="en-US" sz="2500" b="1" dirty="0">
                <a:solidFill>
                  <a:schemeClr val="bg1"/>
                </a:solidFill>
                <a:latin typeface="iCiel Panton Black" panose="00000A00000000000000" pitchFamily="50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iCiel Panton Black" panose="00000A00000000000000" pitchFamily="50" charset="0"/>
              </a:rPr>
              <a:t>địa</a:t>
            </a:r>
            <a:r>
              <a:rPr lang="en-US" sz="2500" b="1" dirty="0">
                <a:solidFill>
                  <a:schemeClr val="bg1"/>
                </a:solidFill>
                <a:latin typeface="iCiel Panton Black" panose="00000A00000000000000" pitchFamily="50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iCiel Panton Black" panose="00000A00000000000000" pitchFamily="50" charset="0"/>
              </a:rPr>
              <a:t>phương</a:t>
            </a:r>
            <a:r>
              <a:rPr lang="en-US" sz="2500" b="1" dirty="0">
                <a:solidFill>
                  <a:schemeClr val="bg1"/>
                </a:solidFill>
                <a:latin typeface="iCiel Panton Black" panose="00000A00000000000000" pitchFamily="50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37307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87624" y="735833"/>
            <a:ext cx="71815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000" b="1" dirty="0">
                <a:latin typeface="Lato" pitchFamily="34" charset="0"/>
                <a:cs typeface="Lato" pitchFamily="34" charset="0"/>
              </a:rPr>
              <a:t>Vẽ và nói với bạn về công việc mơ ước của em trong tương lai</a:t>
            </a:r>
            <a:endParaRPr lang="en-US" sz="2000" b="1" dirty="0">
              <a:latin typeface="Lato" pitchFamily="34" charset="0"/>
              <a:cs typeface="Lato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F789A2E-7704-4BE1-8579-E776FD1CE766}"/>
              </a:ext>
            </a:extLst>
          </p:cNvPr>
          <p:cNvGrpSpPr/>
          <p:nvPr/>
        </p:nvGrpSpPr>
        <p:grpSpPr>
          <a:xfrm>
            <a:off x="313922" y="1100080"/>
            <a:ext cx="7538068" cy="3796573"/>
            <a:chOff x="313922" y="1100080"/>
            <a:chExt cx="7538068" cy="379657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88F69BE-62F8-42DD-A6E4-DA55CFFCCB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2009" y="1100080"/>
              <a:ext cx="6559981" cy="3796573"/>
            </a:xfrm>
            <a:prstGeom prst="rect">
              <a:avLst/>
            </a:prstGeom>
          </p:spPr>
        </p:pic>
        <p:sp>
          <p:nvSpPr>
            <p:cNvPr id="6" name="Cloud Callout 5"/>
            <p:cNvSpPr/>
            <p:nvPr/>
          </p:nvSpPr>
          <p:spPr>
            <a:xfrm flipH="1">
              <a:off x="313922" y="1977074"/>
              <a:ext cx="2039854" cy="594676"/>
            </a:xfrm>
            <a:prstGeom prst="wedgeRoundRectCallout">
              <a:avLst>
                <a:gd name="adj1" fmla="val -45602"/>
                <a:gd name="adj2" fmla="val 66801"/>
                <a:gd name="adj3" fmla="val 16667"/>
              </a:avLst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2000" dirty="0">
                  <a:latin typeface="Lato" panose="020F0502020204030203" pitchFamily="34" charset="0"/>
                  <a:cs typeface="Lato" panose="020F0502020204030203" pitchFamily="34" charset="0"/>
                </a:rPr>
                <a:t>Sau này mình muốn làm...</a:t>
              </a:r>
              <a:endParaRPr lang="en-US" sz="2000" dirty="0">
                <a:latin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36753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8A7B44A-721D-4A31-B68F-8FE55408FC8C}"/>
              </a:ext>
            </a:extLst>
          </p:cNvPr>
          <p:cNvSpPr txBox="1"/>
          <p:nvPr/>
        </p:nvSpPr>
        <p:spPr>
          <a:xfrm>
            <a:off x="1547664" y="1995686"/>
            <a:ext cx="6113867" cy="1872208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en-US" sz="14925" b="1" dirty="0" smtClean="0">
                <a:solidFill>
                  <a:srgbClr val="CBEC8B"/>
                </a:solidFill>
              </a:rPr>
              <a:t>Chào các con!</a:t>
            </a:r>
            <a:endParaRPr lang="en-US" sz="14925" b="1" dirty="0">
              <a:solidFill>
                <a:srgbClr val="CBEC8B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41402AA-7286-41A1-96F5-70E21743F908}"/>
              </a:ext>
            </a:extLst>
          </p:cNvPr>
          <p:cNvSpPr txBox="1"/>
          <p:nvPr/>
        </p:nvSpPr>
        <p:spPr>
          <a:xfrm>
            <a:off x="2337607" y="345367"/>
            <a:ext cx="484205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dirty="0" smtClean="0">
                <a:solidFill>
                  <a:srgbClr val="CBEC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 nhiên xã hội</a:t>
            </a:r>
            <a:endParaRPr lang="en-US" sz="3300" dirty="0">
              <a:solidFill>
                <a:srgbClr val="CBEC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8">
            <a:extLst>
              <a:ext uri="{FF2B5EF4-FFF2-40B4-BE49-F238E27FC236}">
                <a16:creationId xmlns:a16="http://schemas.microsoft.com/office/drawing/2014/main" id="{11E0595E-CA64-43EA-9558-EB5B8E88666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61" t="13836" r="2340" b="3536"/>
          <a:stretch>
            <a:fillRect/>
          </a:stretch>
        </p:blipFill>
        <p:spPr>
          <a:xfrm flipH="1">
            <a:off x="122496" y="3456891"/>
            <a:ext cx="1172904" cy="1654096"/>
          </a:xfrm>
          <a:prstGeom prst="rect">
            <a:avLst/>
          </a:prstGeom>
        </p:spPr>
      </p:pic>
      <p:grpSp>
        <p:nvGrpSpPr>
          <p:cNvPr id="7" name="14">
            <a:extLst>
              <a:ext uri="{FF2B5EF4-FFF2-40B4-BE49-F238E27FC236}">
                <a16:creationId xmlns:a16="http://schemas.microsoft.com/office/drawing/2014/main" id="{30FFF268-D7FD-4F89-B77C-44714A387097}"/>
              </a:ext>
            </a:extLst>
          </p:cNvPr>
          <p:cNvGrpSpPr/>
          <p:nvPr/>
        </p:nvGrpSpPr>
        <p:grpSpPr>
          <a:xfrm>
            <a:off x="7021645" y="3540411"/>
            <a:ext cx="2125940" cy="1660735"/>
            <a:chOff x="7335072" y="2956015"/>
            <a:chExt cx="5111893" cy="3993291"/>
          </a:xfrm>
        </p:grpSpPr>
        <p:pic>
          <p:nvPicPr>
            <p:cNvPr id="8" name="11">
              <a:extLst>
                <a:ext uri="{FF2B5EF4-FFF2-40B4-BE49-F238E27FC236}">
                  <a16:creationId xmlns:a16="http://schemas.microsoft.com/office/drawing/2014/main" id="{0AE87AB0-BB4A-40DE-9C54-E168196DDC1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072" y="2956015"/>
              <a:ext cx="5111893" cy="3993291"/>
            </a:xfrm>
            <a:prstGeom prst="rect">
              <a:avLst/>
            </a:prstGeom>
          </p:spPr>
        </p:pic>
        <p:pic>
          <p:nvPicPr>
            <p:cNvPr id="9" name="12">
              <a:extLst>
                <a:ext uri="{FF2B5EF4-FFF2-40B4-BE49-F238E27FC236}">
                  <a16:creationId xmlns:a16="http://schemas.microsoft.com/office/drawing/2014/main" id="{446066B8-5CBD-4AB8-9642-8393346214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84" t="6700" r="53507" b="61752"/>
            <a:stretch>
              <a:fillRect/>
            </a:stretch>
          </p:blipFill>
          <p:spPr>
            <a:xfrm>
              <a:off x="10210210" y="3405440"/>
              <a:ext cx="900242" cy="1338413"/>
            </a:xfrm>
            <a:prstGeom prst="rect">
              <a:avLst/>
            </a:prstGeom>
          </p:spPr>
        </p:pic>
      </p:grpSp>
      <p:pic>
        <p:nvPicPr>
          <p:cNvPr id="10" name="16">
            <a:extLst>
              <a:ext uri="{FF2B5EF4-FFF2-40B4-BE49-F238E27FC236}">
                <a16:creationId xmlns:a16="http://schemas.microsoft.com/office/drawing/2014/main" id="{335FD4BE-5884-4AC1-9845-1846FD3B8DC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84" t="51206" r="68211" b="25883"/>
          <a:stretch>
            <a:fillRect/>
          </a:stretch>
        </p:blipFill>
        <p:spPr>
          <a:xfrm>
            <a:off x="6749755" y="4130937"/>
            <a:ext cx="399071" cy="632294"/>
          </a:xfrm>
          <a:prstGeom prst="rect">
            <a:avLst/>
          </a:prstGeom>
        </p:spPr>
      </p:pic>
      <p:pic>
        <p:nvPicPr>
          <p:cNvPr id="4" name="FILE_20211202_004440_Thoại 06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044187" y="-7317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123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707654"/>
            <a:ext cx="5372005" cy="1693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144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0BDAA55-C473-4078-A1B7-17FEB1F2C07D}"/>
              </a:ext>
            </a:extLst>
          </p:cNvPr>
          <p:cNvSpPr txBox="1"/>
          <p:nvPr/>
        </p:nvSpPr>
        <p:spPr>
          <a:xfrm>
            <a:off x="936316" y="39326"/>
            <a:ext cx="7819246" cy="400110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sz="2000" b="1" dirty="0">
                <a:latin typeface="Lato" pitchFamily="34" charset="0"/>
                <a:cs typeface="Lato" pitchFamily="34" charset="0"/>
              </a:rPr>
              <a:t> </a:t>
            </a:r>
            <a:r>
              <a:rPr lang="vi-VN" sz="2000" b="1" dirty="0">
                <a:latin typeface="Lato" pitchFamily="34" charset="0"/>
                <a:cs typeface="Lato" pitchFamily="34" charset="0"/>
              </a:rPr>
              <a:t>Quan sát hình và cho biết công việc của những người trong hình.</a:t>
            </a:r>
            <a:endParaRPr lang="en-US" sz="2000" b="1" dirty="0">
              <a:latin typeface="Lato" pitchFamily="34" charset="0"/>
              <a:cs typeface="Lato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78418" y="672007"/>
            <a:ext cx="3226039" cy="2212927"/>
            <a:chOff x="278418" y="672007"/>
            <a:chExt cx="3226039" cy="221292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1CDA8A0-1A95-4B74-AF8D-20385EBE53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418" y="672007"/>
              <a:ext cx="3226039" cy="1967624"/>
            </a:xfrm>
            <a:prstGeom prst="rect">
              <a:avLst/>
            </a:prstGeom>
          </p:spPr>
        </p:pic>
        <p:sp>
          <p:nvSpPr>
            <p:cNvPr id="2" name="Oval 1"/>
            <p:cNvSpPr/>
            <p:nvPr/>
          </p:nvSpPr>
          <p:spPr>
            <a:xfrm>
              <a:off x="1522512" y="2427734"/>
              <a:ext cx="457200" cy="457200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845939" y="675786"/>
            <a:ext cx="3161261" cy="2166237"/>
            <a:chOff x="4845939" y="675786"/>
            <a:chExt cx="3161261" cy="216623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CD54C2B-8482-451F-B910-658481BA0BF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45939" y="675786"/>
              <a:ext cx="3161261" cy="1937637"/>
            </a:xfrm>
            <a:prstGeom prst="rect">
              <a:avLst/>
            </a:prstGeom>
          </p:spPr>
        </p:pic>
        <p:sp>
          <p:nvSpPr>
            <p:cNvPr id="13" name="Oval 12"/>
            <p:cNvSpPr/>
            <p:nvPr/>
          </p:nvSpPr>
          <p:spPr>
            <a:xfrm>
              <a:off x="6192884" y="2384823"/>
              <a:ext cx="457200" cy="457200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061637" y="2849772"/>
            <a:ext cx="4719694" cy="2288259"/>
            <a:chOff x="4061637" y="2849772"/>
            <a:chExt cx="4719694" cy="2288259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9D5E3BC-1CD7-45DD-B62F-C1B45D6794D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1637" y="2849772"/>
              <a:ext cx="4719694" cy="2041247"/>
            </a:xfrm>
            <a:prstGeom prst="rect">
              <a:avLst/>
            </a:prstGeom>
          </p:spPr>
        </p:pic>
        <p:sp>
          <p:nvSpPr>
            <p:cNvPr id="15" name="Oval 14"/>
            <p:cNvSpPr/>
            <p:nvPr/>
          </p:nvSpPr>
          <p:spPr>
            <a:xfrm>
              <a:off x="6421484" y="4680831"/>
              <a:ext cx="457200" cy="457200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67771" y="3050386"/>
            <a:ext cx="3324945" cy="2047475"/>
            <a:chOff x="167771" y="3050386"/>
            <a:chExt cx="3324945" cy="204747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F9681D6-0A47-43EE-BE34-7FE22347695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71" y="3050386"/>
              <a:ext cx="3324945" cy="1840634"/>
            </a:xfrm>
            <a:prstGeom prst="rect">
              <a:avLst/>
            </a:prstGeom>
          </p:spPr>
        </p:pic>
        <p:sp>
          <p:nvSpPr>
            <p:cNvPr id="16" name="Oval 15"/>
            <p:cNvSpPr/>
            <p:nvPr/>
          </p:nvSpPr>
          <p:spPr>
            <a:xfrm>
              <a:off x="1601643" y="4640661"/>
              <a:ext cx="457200" cy="457200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6173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3444"/>
          <a:stretch/>
        </p:blipFill>
        <p:spPr>
          <a:xfrm>
            <a:off x="0" y="0"/>
            <a:ext cx="6056733" cy="3526704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5076056" y="3531559"/>
            <a:ext cx="4047209" cy="1493416"/>
            <a:chOff x="5076056" y="3531559"/>
            <a:chExt cx="4047209" cy="1493416"/>
          </a:xfrm>
        </p:grpSpPr>
        <p:sp>
          <p:nvSpPr>
            <p:cNvPr id="3" name="Rounded Rectangular Callout 2"/>
            <p:cNvSpPr/>
            <p:nvPr/>
          </p:nvSpPr>
          <p:spPr>
            <a:xfrm>
              <a:off x="5076056" y="3531559"/>
              <a:ext cx="3851920" cy="1493416"/>
            </a:xfrm>
            <a:prstGeom prst="wedgeRoundRectCallout">
              <a:avLst>
                <a:gd name="adj1" fmla="val -44222"/>
                <a:gd name="adj2" fmla="val -68593"/>
                <a:gd name="adj3" fmla="val 16667"/>
              </a:avLst>
            </a:prstGeom>
            <a:solidFill>
              <a:srgbClr val="C7D42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5090817" y="3634501"/>
              <a:ext cx="4032448" cy="13388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150000"/>
                </a:lnSpc>
                <a:buFontTx/>
                <a:buChar char="-"/>
              </a:pPr>
              <a:r>
                <a:rPr lang="en-US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Những người trong hình là ai ?</a:t>
              </a:r>
            </a:p>
            <a:p>
              <a:pPr marL="285750" indent="-285750">
                <a:lnSpc>
                  <a:spcPct val="150000"/>
                </a:lnSpc>
                <a:buFontTx/>
                <a:buChar char="-"/>
              </a:pPr>
              <a:r>
                <a:rPr lang="en-US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Công việc của họ là gì ?</a:t>
              </a:r>
            </a:p>
            <a:p>
              <a:pPr marL="285750" indent="-285750">
                <a:lnSpc>
                  <a:spcPct val="150000"/>
                </a:lnSpc>
                <a:buFontTx/>
                <a:buChar char="-"/>
              </a:pPr>
              <a:r>
                <a:rPr lang="en-US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Công việc đó đem lại lợi ích gì ?</a:t>
              </a:r>
              <a:endPara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79385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0BDAA55-C473-4078-A1B7-17FEB1F2C07D}"/>
              </a:ext>
            </a:extLst>
          </p:cNvPr>
          <p:cNvSpPr txBox="1"/>
          <p:nvPr/>
        </p:nvSpPr>
        <p:spPr>
          <a:xfrm>
            <a:off x="936316" y="39326"/>
            <a:ext cx="7819246" cy="400110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sz="2000" b="1" dirty="0">
                <a:latin typeface="Lato" pitchFamily="34" charset="0"/>
                <a:cs typeface="Lato" pitchFamily="34" charset="0"/>
              </a:rPr>
              <a:t> </a:t>
            </a:r>
            <a:r>
              <a:rPr lang="vi-VN" sz="2000" b="1" dirty="0">
                <a:latin typeface="Lato" pitchFamily="34" charset="0"/>
                <a:cs typeface="Lato" pitchFamily="34" charset="0"/>
              </a:rPr>
              <a:t>Quan sát hình và cho biết công việc của những người trong hình.</a:t>
            </a:r>
            <a:endParaRPr lang="en-US" sz="2000" b="1" dirty="0">
              <a:latin typeface="Lato" pitchFamily="34" charset="0"/>
              <a:cs typeface="Lato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455618" y="1042948"/>
            <a:ext cx="6232763" cy="4030084"/>
            <a:chOff x="1455618" y="1042948"/>
            <a:chExt cx="6232763" cy="403008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1CDA8A0-1A95-4B74-AF8D-20385EBE53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5618" y="1042948"/>
              <a:ext cx="6232763" cy="3801484"/>
            </a:xfrm>
            <a:prstGeom prst="rect">
              <a:avLst/>
            </a:prstGeom>
          </p:spPr>
        </p:pic>
        <p:sp>
          <p:nvSpPr>
            <p:cNvPr id="11" name="Oval 10"/>
            <p:cNvSpPr/>
            <p:nvPr/>
          </p:nvSpPr>
          <p:spPr>
            <a:xfrm>
              <a:off x="4339867" y="4615832"/>
              <a:ext cx="457200" cy="457200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511488" y="1020423"/>
            <a:ext cx="6212041" cy="4036157"/>
            <a:chOff x="1518761" y="808275"/>
            <a:chExt cx="6212041" cy="4036157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CD54C2B-8482-451F-B910-658481BA0BF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8761" y="808275"/>
              <a:ext cx="6212041" cy="3807557"/>
            </a:xfrm>
            <a:prstGeom prst="rect">
              <a:avLst/>
            </a:prstGeom>
          </p:spPr>
        </p:pic>
        <p:sp>
          <p:nvSpPr>
            <p:cNvPr id="15" name="Oval 14"/>
            <p:cNvSpPr/>
            <p:nvPr/>
          </p:nvSpPr>
          <p:spPr>
            <a:xfrm>
              <a:off x="4385206" y="4387232"/>
              <a:ext cx="457200" cy="457200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071368" y="745232"/>
            <a:ext cx="7092280" cy="3984900"/>
            <a:chOff x="1071368" y="745232"/>
            <a:chExt cx="7092280" cy="398490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F9681D6-0A47-43EE-BE34-7FE22347695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1368" y="745232"/>
              <a:ext cx="7092280" cy="3812750"/>
            </a:xfrm>
            <a:prstGeom prst="rect">
              <a:avLst/>
            </a:prstGeom>
          </p:spPr>
        </p:pic>
        <p:sp>
          <p:nvSpPr>
            <p:cNvPr id="19" name="Oval 18"/>
            <p:cNvSpPr/>
            <p:nvPr/>
          </p:nvSpPr>
          <p:spPr>
            <a:xfrm>
              <a:off x="4559927" y="4272932"/>
              <a:ext cx="457200" cy="457200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721619" y="745232"/>
            <a:ext cx="8012445" cy="4030312"/>
            <a:chOff x="743117" y="557626"/>
            <a:chExt cx="8012445" cy="4030312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39D5E3BC-1CD7-45DD-B62F-C1B45D6794D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3117" y="557626"/>
              <a:ext cx="8012445" cy="3801484"/>
            </a:xfrm>
            <a:prstGeom prst="rect">
              <a:avLst/>
            </a:prstGeom>
          </p:spPr>
        </p:pic>
        <p:sp>
          <p:nvSpPr>
            <p:cNvPr id="22" name="Oval 21"/>
            <p:cNvSpPr/>
            <p:nvPr/>
          </p:nvSpPr>
          <p:spPr>
            <a:xfrm>
              <a:off x="4627574" y="4130738"/>
              <a:ext cx="457200" cy="457200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0634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9968" y="408267"/>
            <a:ext cx="4047209" cy="1523866"/>
            <a:chOff x="5076056" y="3531559"/>
            <a:chExt cx="4047209" cy="1523866"/>
          </a:xfrm>
        </p:grpSpPr>
        <p:sp>
          <p:nvSpPr>
            <p:cNvPr id="8" name="Rounded Rectangular Callout 7"/>
            <p:cNvSpPr/>
            <p:nvPr/>
          </p:nvSpPr>
          <p:spPr>
            <a:xfrm>
              <a:off x="5076056" y="3531559"/>
              <a:ext cx="3615161" cy="1523866"/>
            </a:xfrm>
            <a:prstGeom prst="wedgeRoundRectCallout">
              <a:avLst>
                <a:gd name="adj1" fmla="val 49549"/>
                <a:gd name="adj2" fmla="val 74274"/>
                <a:gd name="adj3" fmla="val 16667"/>
              </a:avLst>
            </a:prstGeom>
            <a:solidFill>
              <a:srgbClr val="C7D42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090817" y="3634501"/>
              <a:ext cx="4032448" cy="13388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150000"/>
                </a:lnSpc>
                <a:buFontTx/>
                <a:buChar char="-"/>
              </a:pPr>
              <a:r>
                <a:rPr lang="en-US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Những người trong hình là ai ?</a:t>
              </a:r>
            </a:p>
            <a:p>
              <a:pPr marL="285750" indent="-285750">
                <a:lnSpc>
                  <a:spcPct val="150000"/>
                </a:lnSpc>
                <a:buFontTx/>
                <a:buChar char="-"/>
              </a:pPr>
              <a:r>
                <a:rPr lang="en-US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Công việc của họ là gì ?</a:t>
              </a:r>
            </a:p>
            <a:p>
              <a:pPr marL="285750" indent="-285750">
                <a:lnSpc>
                  <a:spcPct val="150000"/>
                </a:lnSpc>
                <a:buFontTx/>
                <a:buChar char="-"/>
              </a:pPr>
              <a:r>
                <a:rPr lang="en-US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Công việc đó diễn ra ở đâu ?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3779912" y="1347614"/>
            <a:ext cx="5136199" cy="3654400"/>
            <a:chOff x="3563888" y="768648"/>
            <a:chExt cx="5477115" cy="416358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1390EB5-9A37-4255-9936-9E2043C8D0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995" b="3236"/>
            <a:stretch/>
          </p:blipFill>
          <p:spPr>
            <a:xfrm>
              <a:off x="3563888" y="768648"/>
              <a:ext cx="5477115" cy="3934981"/>
            </a:xfrm>
            <a:prstGeom prst="rect">
              <a:avLst/>
            </a:prstGeom>
          </p:spPr>
        </p:pic>
        <p:sp>
          <p:nvSpPr>
            <p:cNvPr id="10" name="Oval 9"/>
            <p:cNvSpPr/>
            <p:nvPr/>
          </p:nvSpPr>
          <p:spPr>
            <a:xfrm>
              <a:off x="6073845" y="4475029"/>
              <a:ext cx="457200" cy="457200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3651130" y="1330997"/>
            <a:ext cx="5472984" cy="3684857"/>
            <a:chOff x="3611519" y="1254251"/>
            <a:chExt cx="5472984" cy="3684857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F24862A4-840A-4223-A15B-96E4404341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11519" y="1254251"/>
              <a:ext cx="5472984" cy="3453756"/>
            </a:xfrm>
            <a:prstGeom prst="rect">
              <a:avLst/>
            </a:prstGeom>
          </p:spPr>
        </p:pic>
        <p:sp>
          <p:nvSpPr>
            <p:cNvPr id="16" name="Oval 15"/>
            <p:cNvSpPr/>
            <p:nvPr/>
          </p:nvSpPr>
          <p:spPr>
            <a:xfrm>
              <a:off x="6217836" y="4537821"/>
              <a:ext cx="428742" cy="401287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endPara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3583067" y="1850037"/>
            <a:ext cx="5449374" cy="3165817"/>
            <a:chOff x="3635130" y="1397155"/>
            <a:chExt cx="5449374" cy="3165817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C89D550-C150-45E0-8D50-A2010F3114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5130" y="1397155"/>
              <a:ext cx="5449374" cy="3001836"/>
            </a:xfrm>
            <a:prstGeom prst="rect">
              <a:avLst/>
            </a:prstGeom>
          </p:spPr>
        </p:pic>
        <p:sp>
          <p:nvSpPr>
            <p:cNvPr id="18" name="Oval 17"/>
            <p:cNvSpPr/>
            <p:nvPr/>
          </p:nvSpPr>
          <p:spPr>
            <a:xfrm>
              <a:off x="6145446" y="4161685"/>
              <a:ext cx="428742" cy="401287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50522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4854863" y="2794372"/>
            <a:ext cx="4056825" cy="2238168"/>
            <a:chOff x="3635130" y="1397155"/>
            <a:chExt cx="5449374" cy="316581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C89D550-C150-45E0-8D50-A2010F31149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5130" y="1397155"/>
              <a:ext cx="5449374" cy="3001836"/>
            </a:xfrm>
            <a:prstGeom prst="rect">
              <a:avLst/>
            </a:prstGeom>
          </p:spPr>
        </p:pic>
        <p:sp>
          <p:nvSpPr>
            <p:cNvPr id="5" name="Oval 4"/>
            <p:cNvSpPr/>
            <p:nvPr/>
          </p:nvSpPr>
          <p:spPr>
            <a:xfrm>
              <a:off x="6145446" y="4161685"/>
              <a:ext cx="428742" cy="401287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644007" y="117627"/>
            <a:ext cx="4344857" cy="2676745"/>
            <a:chOff x="3611519" y="1254251"/>
            <a:chExt cx="5472984" cy="368485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24862A4-840A-4223-A15B-96E4404341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11519" y="1254251"/>
              <a:ext cx="5472984" cy="3453756"/>
            </a:xfrm>
            <a:prstGeom prst="rect">
              <a:avLst/>
            </a:prstGeom>
          </p:spPr>
        </p:pic>
        <p:sp>
          <p:nvSpPr>
            <p:cNvPr id="8" name="Oval 7"/>
            <p:cNvSpPr/>
            <p:nvPr/>
          </p:nvSpPr>
          <p:spPr>
            <a:xfrm>
              <a:off x="6217836" y="4537821"/>
              <a:ext cx="428742" cy="401287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endPara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79512" y="1158026"/>
            <a:ext cx="4104456" cy="3272692"/>
            <a:chOff x="3563888" y="768648"/>
            <a:chExt cx="5477115" cy="416358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1390EB5-9A37-4255-9936-9E2043C8D0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995" b="3236"/>
            <a:stretch/>
          </p:blipFill>
          <p:spPr>
            <a:xfrm>
              <a:off x="3563888" y="768648"/>
              <a:ext cx="5477115" cy="3934981"/>
            </a:xfrm>
            <a:prstGeom prst="rect">
              <a:avLst/>
            </a:prstGeom>
          </p:spPr>
        </p:pic>
        <p:sp>
          <p:nvSpPr>
            <p:cNvPr id="11" name="Oval 10"/>
            <p:cNvSpPr/>
            <p:nvPr/>
          </p:nvSpPr>
          <p:spPr>
            <a:xfrm>
              <a:off x="6073845" y="4475029"/>
              <a:ext cx="457200" cy="457200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38567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74612" y="831888"/>
            <a:ext cx="54872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000" b="1" dirty="0">
                <a:latin typeface="Lato" pitchFamily="34" charset="0"/>
                <a:cs typeface="Lato" pitchFamily="34" charset="0"/>
              </a:rPr>
              <a:t>Cùng kể về công việc của bố mẹ</a:t>
            </a:r>
            <a:r>
              <a:rPr lang="en-US" sz="2000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2000" b="1" dirty="0" err="1">
                <a:latin typeface="Lato" pitchFamily="34" charset="0"/>
                <a:cs typeface="Lato" pitchFamily="34" charset="0"/>
              </a:rPr>
              <a:t>và</a:t>
            </a:r>
            <a:r>
              <a:rPr lang="en-US" sz="2000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2000" b="1" dirty="0" err="1">
                <a:latin typeface="Lato" pitchFamily="34" charset="0"/>
                <a:cs typeface="Lato" pitchFamily="34" charset="0"/>
              </a:rPr>
              <a:t>người</a:t>
            </a:r>
            <a:r>
              <a:rPr lang="en-US" sz="2000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2000" b="1" dirty="0" err="1">
                <a:latin typeface="Lato" pitchFamily="34" charset="0"/>
                <a:cs typeface="Lato" pitchFamily="34" charset="0"/>
              </a:rPr>
              <a:t>thân</a:t>
            </a:r>
            <a:r>
              <a:rPr lang="en-US" sz="2000" b="1" dirty="0">
                <a:latin typeface="Lato" pitchFamily="34" charset="0"/>
                <a:cs typeface="Lato" pitchFamily="34" charset="0"/>
              </a:rPr>
              <a:t>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D2905F0-7CEE-41B8-98CF-D58DC1E9456C}"/>
              </a:ext>
            </a:extLst>
          </p:cNvPr>
          <p:cNvGrpSpPr/>
          <p:nvPr/>
        </p:nvGrpSpPr>
        <p:grpSpPr>
          <a:xfrm>
            <a:off x="755576" y="1231998"/>
            <a:ext cx="7740352" cy="3623666"/>
            <a:chOff x="701824" y="1084189"/>
            <a:chExt cx="7740352" cy="3623666"/>
          </a:xfrm>
        </p:grpSpPr>
        <p:sp>
          <p:nvSpPr>
            <p:cNvPr id="9" name="Rounded Rectangular Callout 8"/>
            <p:cNvSpPr/>
            <p:nvPr/>
          </p:nvSpPr>
          <p:spPr>
            <a:xfrm>
              <a:off x="1097868" y="1212891"/>
              <a:ext cx="1745940" cy="555526"/>
            </a:xfrm>
            <a:prstGeom prst="wedgeRoundRectCallout">
              <a:avLst>
                <a:gd name="adj1" fmla="val -5606"/>
                <a:gd name="adj2" fmla="val 79521"/>
                <a:gd name="adj3" fmla="val 16667"/>
              </a:avLst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2000" dirty="0">
                  <a:latin typeface="Lato" panose="020F0502020204030203" pitchFamily="34" charset="0"/>
                  <a:cs typeface="Lato" panose="020F0502020204030203" pitchFamily="34" charset="0"/>
                </a:rPr>
                <a:t>Bố mình là...</a:t>
              </a:r>
              <a:endParaRPr lang="en-US" sz="2000" dirty="0">
                <a:latin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10" name="Rounded Rectangular Callout 9"/>
            <p:cNvSpPr/>
            <p:nvPr/>
          </p:nvSpPr>
          <p:spPr>
            <a:xfrm>
              <a:off x="5796136" y="1084189"/>
              <a:ext cx="1872208" cy="555526"/>
            </a:xfrm>
            <a:prstGeom prst="wedgeRoundRectCallout">
              <a:avLst>
                <a:gd name="adj1" fmla="val -36575"/>
                <a:gd name="adj2" fmla="val 97632"/>
                <a:gd name="adj3" fmla="val 16667"/>
              </a:avLst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2000" dirty="0">
                  <a:latin typeface="Lato" panose="020F0502020204030203" pitchFamily="34" charset="0"/>
                  <a:cs typeface="Lato" panose="020F0502020204030203" pitchFamily="34" charset="0"/>
                </a:rPr>
                <a:t>Mẹ mình là...</a:t>
              </a:r>
              <a:endParaRPr lang="en-US" sz="2000" dirty="0">
                <a:latin typeface="Lato" panose="020F0502020204030203" pitchFamily="34" charset="0"/>
                <a:cs typeface="Lato" panose="020F0502020204030203" pitchFamily="34" charset="0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DB6B10F-3D37-46F1-BF4F-22E9A404C1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824" y="1776766"/>
              <a:ext cx="7740352" cy="29310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30881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347614"/>
            <a:ext cx="6120680" cy="180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59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1188</TotalTime>
  <Words>158</Words>
  <Application>Microsoft Office PowerPoint</Application>
  <PresentationFormat>On-screen Show (16:9)</PresentationFormat>
  <Paragraphs>34</Paragraphs>
  <Slides>11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Calibri</vt:lpstr>
      <vt:lpstr>Lato</vt:lpstr>
      <vt:lpstr>iCiel Panton Black</vt:lpstr>
      <vt:lpstr>Arial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TK2</dc:creator>
  <cp:lastModifiedBy>MyPC</cp:lastModifiedBy>
  <cp:revision>117</cp:revision>
  <dcterms:created xsi:type="dcterms:W3CDTF">2020-04-28T02:36:50Z</dcterms:created>
  <dcterms:modified xsi:type="dcterms:W3CDTF">2023-11-23T08:39:53Z</dcterms:modified>
</cp:coreProperties>
</file>