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67" r:id="rId3"/>
    <p:sldId id="268" r:id="rId4"/>
    <p:sldId id="269" r:id="rId5"/>
    <p:sldId id="260" r:id="rId6"/>
    <p:sldId id="261" r:id="rId7"/>
    <p:sldId id="262" r:id="rId8"/>
    <p:sldId id="273" r:id="rId9"/>
    <p:sldId id="263" r:id="rId10"/>
    <p:sldId id="274" r:id="rId11"/>
    <p:sldId id="276" r:id="rId12"/>
    <p:sldId id="277" r:id="rId13"/>
    <p:sldId id="265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972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94855-9ED6-4DD7-97A4-51A997B10765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7F3C7-22E4-4B8D-AD54-3BF4F67BE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8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06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09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32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7F3C7-22E4-4B8D-AD54-3BF4F67BEE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78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84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12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69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08/01/2024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3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2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1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emf"/><Relationship Id="rId5" Type="http://schemas.openxmlformats.org/officeDocument/2006/relationships/image" Target="../media/image13.emf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2" Type="http://schemas.microsoft.com/office/2007/relationships/media" Target="../media/media2.mp3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40957" y="153440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41" y="3176718"/>
            <a:ext cx="8209757" cy="1032208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ĐẾN VỚI GIỜ HỌC MÔN TIẾNG VIỆT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978808"/>
            <a:ext cx="1294536" cy="834191"/>
          </a:xfrm>
          <a:prstGeom prst="rect">
            <a:avLst/>
          </a:prstGeom>
        </p:spPr>
      </p:pic>
      <p:pic>
        <p:nvPicPr>
          <p:cNvPr id="3074" name="Picture 2" descr="hình nền động dây ngang đẹp 1 (135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266" y="5381804"/>
            <a:ext cx="2948009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ình nền động dây ngang đẹp 1 (135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30" y="5324811"/>
            <a:ext cx="2979788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1609018" y="176263"/>
            <a:ext cx="6330580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</a:t>
            </a:r>
            <a:r>
              <a:rPr lang="en-GB" altLang="zh-CN" sz="3000" smtClean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QUẬN </a:t>
            </a:r>
            <a:r>
              <a:rPr lang="en-GB" altLang="zh-CN" sz="3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LONG BIÊN</a:t>
            </a:r>
            <a:endParaRPr lang="zh-CN" altLang="en-US" sz="3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895" y="389248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137" y="3296459"/>
            <a:ext cx="3556319" cy="30850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15" y="3381396"/>
            <a:ext cx="3543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6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300">
        <p:circle/>
      </p:transition>
    </mc:Choice>
    <mc:Fallback xmlns="">
      <p:transition spd="slow" advTm="93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685800" y="120869"/>
            <a:ext cx="5486400" cy="670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1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Nắng</a:t>
            </a:r>
            <a:r>
              <a:rPr kumimoji="0" lang="en-US" sz="51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51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51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		Qua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rét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lạnh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đông</a:t>
            </a:r>
            <a:endParaRPr lang="en-US" sz="360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ấm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nắng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Ngàn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hớn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hở</a:t>
            </a:r>
            <a:endParaRPr lang="en-US" sz="360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Đua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hé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nhụy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khoe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bầy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err="1" smtClean="0">
                <a:latin typeface="Arial-SGK-TV" pitchFamily="2" charset="0"/>
                <a:cs typeface="Arial-SGK-TV" pitchFamily="2" charset="0"/>
              </a:rPr>
              <a:t>xây</a:t>
            </a:r>
            <a:r>
              <a:rPr lang="en-US" sz="3600" noProof="0" smtClean="0">
                <a:latin typeface="Arial-SGK-TV" pitchFamily="2" charset="0"/>
                <a:cs typeface="Arial-SGK-TV" pitchFamily="2" charset="0"/>
              </a:rPr>
              <a:t> tổ</a:t>
            </a:r>
            <a:endParaRPr lang="en-US" sz="3600" noProof="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Rộn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rã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dậy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từng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không</a:t>
            </a:r>
            <a:endParaRPr kumimoji="0" lang="en-US" sz="36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600" noProof="0" smtClean="0">
                <a:latin typeface="Arial-SGK-TV" pitchFamily="2" charset="0"/>
                <a:cs typeface="Arial-SGK-TV" pitchFamily="2" charset="0"/>
              </a:rPr>
              <a:t>	Lúa 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non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ngời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biếc</a:t>
            </a:r>
            <a:endParaRPr lang="en-US" sz="3600" noProof="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</a:t>
            </a:r>
            <a:r>
              <a:rPr kumimoji="0" lang="en-US" sz="3600" b="0" i="0" u="none" strike="noStrike" kern="1200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Nắng 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lung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linh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cầu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vồng</a:t>
            </a:r>
            <a:endParaRPr kumimoji="0" lang="en-US" sz="36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lớp</a:t>
            </a:r>
            <a:endParaRPr lang="en-US" sz="3600" noProof="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em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vui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mênh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mông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0"/>
            <a:ext cx="41148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311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685800" y="120869"/>
            <a:ext cx="5486400" cy="670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1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Nắng</a:t>
            </a:r>
            <a:r>
              <a:rPr kumimoji="0" lang="en-US" sz="51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51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51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		Qua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rét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lạnh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đông</a:t>
            </a:r>
            <a:endParaRPr lang="en-US" sz="360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ấm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nắng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Ngàn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hớn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hở</a:t>
            </a:r>
            <a:endParaRPr lang="en-US" sz="360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Đua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hé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nhụy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khoe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bầy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err="1" smtClean="0">
                <a:latin typeface="Arial-SGK-TV" pitchFamily="2" charset="0"/>
                <a:cs typeface="Arial-SGK-TV" pitchFamily="2" charset="0"/>
              </a:rPr>
              <a:t>xây</a:t>
            </a:r>
            <a:r>
              <a:rPr lang="en-US" sz="3600" noProof="0" smtClean="0">
                <a:latin typeface="Arial-SGK-TV" pitchFamily="2" charset="0"/>
                <a:cs typeface="Arial-SGK-TV" pitchFamily="2" charset="0"/>
              </a:rPr>
              <a:t> tổ</a:t>
            </a:r>
            <a:endParaRPr lang="en-US" sz="3600" noProof="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Rộn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rã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dậy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từng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không</a:t>
            </a:r>
            <a:endParaRPr kumimoji="0" lang="en-US" sz="36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600" noProof="0" smtClean="0">
                <a:latin typeface="Arial-SGK-TV" pitchFamily="2" charset="0"/>
                <a:cs typeface="Arial-SGK-TV" pitchFamily="2" charset="0"/>
              </a:rPr>
              <a:t>	Lúa 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non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ngời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biếc</a:t>
            </a:r>
            <a:endParaRPr lang="en-US" sz="3600" noProof="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</a:t>
            </a:r>
            <a:r>
              <a:rPr kumimoji="0" lang="en-US" sz="3600" b="0" i="0" u="none" strike="noStrike" kern="1200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Nắng </a:t>
            </a:r>
            <a:r>
              <a:rPr kumimoji="0" lang="en-US" sz="3600" b="1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lung </a:t>
            </a:r>
            <a:r>
              <a:rPr kumimoji="0" lang="en-US" sz="3600" b="1" i="0" u="none" strike="noStrike" kern="1200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linh</a:t>
            </a:r>
            <a:r>
              <a:rPr kumimoji="0" lang="en-US" sz="3600" b="1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cầu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vồng</a:t>
            </a:r>
            <a:endParaRPr kumimoji="0" lang="en-US" sz="36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lớp</a:t>
            </a:r>
            <a:endParaRPr lang="en-US" sz="3600" noProof="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em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vui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mênh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mông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0"/>
            <a:ext cx="41148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14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685800" y="120869"/>
            <a:ext cx="5486400" cy="670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1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Nắng</a:t>
            </a:r>
            <a:r>
              <a:rPr kumimoji="0" lang="en-US" sz="51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51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51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		Qua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rét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lạnh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đông</a:t>
            </a:r>
            <a:endParaRPr lang="en-US" sz="360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ấm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nắng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Ngàn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hớn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hở</a:t>
            </a:r>
            <a:endParaRPr lang="en-US" sz="360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Đua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hé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nhụy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khoe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bầy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err="1" smtClean="0">
                <a:latin typeface="Arial-SGK-TV" pitchFamily="2" charset="0"/>
                <a:cs typeface="Arial-SGK-TV" pitchFamily="2" charset="0"/>
              </a:rPr>
              <a:t>xây</a:t>
            </a:r>
            <a:r>
              <a:rPr lang="en-US" sz="3600" noProof="0" smtClean="0">
                <a:latin typeface="Arial-SGK-TV" pitchFamily="2" charset="0"/>
                <a:cs typeface="Arial-SGK-TV" pitchFamily="2" charset="0"/>
              </a:rPr>
              <a:t> tổ</a:t>
            </a:r>
            <a:endParaRPr lang="en-US" sz="3600" noProof="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1" i="0" u="none" strike="noStrike" kern="1200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Rộn</a:t>
            </a:r>
            <a:r>
              <a:rPr kumimoji="0" lang="en-US" sz="3600" b="1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1" i="0" u="none" strike="noStrike" kern="1200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rã</a:t>
            </a:r>
            <a:r>
              <a:rPr kumimoji="0" lang="en-US" sz="3600" b="1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dậy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từng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không</a:t>
            </a:r>
            <a:endParaRPr kumimoji="0" lang="en-US" sz="36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600" noProof="0" smtClean="0">
                <a:latin typeface="Arial-SGK-TV" pitchFamily="2" charset="0"/>
                <a:cs typeface="Arial-SGK-TV" pitchFamily="2" charset="0"/>
              </a:rPr>
              <a:t>	Lúa 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non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ngời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biếc</a:t>
            </a:r>
            <a:endParaRPr lang="en-US" sz="3600" noProof="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Nắng lung linh cầu vồng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lớp</a:t>
            </a:r>
            <a:endParaRPr lang="en-US" sz="3600" noProof="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em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vui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mênh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mông</a:t>
            </a:r>
            <a:r>
              <a:rPr kumimoji="0" lang="en-US" sz="3600" b="0" i="0" u="none" strike="noStrike" kern="1200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0"/>
            <a:ext cx="4114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4876800"/>
            <a:ext cx="2209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lung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1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linh</a:t>
            </a:r>
            <a:endParaRPr lang="en-US" sz="3100"/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502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6700" y="1981200"/>
            <a:ext cx="9677400" cy="2209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err="1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Làng</a:t>
            </a:r>
            <a:r>
              <a:rPr lang="en-US" sz="4000" b="1" dirty="0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tôi</a:t>
            </a:r>
            <a:r>
              <a:rPr lang="en-US" sz="4000" b="1" dirty="0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có</a:t>
            </a:r>
            <a:r>
              <a:rPr lang="en-US" sz="4000" b="1" dirty="0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lũy</a:t>
            </a:r>
            <a:r>
              <a:rPr lang="en-US" sz="4000" b="1" dirty="0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tre</a:t>
            </a:r>
            <a:r>
              <a:rPr lang="en-US" sz="4000" b="1" dirty="0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xanh</a:t>
            </a:r>
            <a:endParaRPr lang="en-US" sz="4000" b="1" dirty="0" smtClean="0">
              <a:solidFill>
                <a:schemeClr val="tx2"/>
              </a:solidFill>
              <a:latin typeface="HP001 4 hàng" panose="020B0603050302020204" pitchFamily="34" charset="0"/>
              <a:cs typeface="Arial-SGK-TV" pitchFamily="2" charset="0"/>
            </a:endParaRPr>
          </a:p>
          <a:p>
            <a:pPr algn="ctr">
              <a:buNone/>
            </a:pPr>
            <a:r>
              <a:rPr lang="en-US" sz="4000" b="1" dirty="0" err="1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Có</a:t>
            </a:r>
            <a:r>
              <a:rPr lang="en-US" sz="4000" b="1" dirty="0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err="1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dòng</a:t>
            </a:r>
            <a:r>
              <a:rPr lang="en-US" sz="4000" b="1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sông </a:t>
            </a:r>
            <a:r>
              <a:rPr lang="en-US" sz="4000" b="1" dirty="0" err="1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nhỏ</a:t>
            </a:r>
            <a:r>
              <a:rPr lang="en-US" sz="4000" b="1" dirty="0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uốn</a:t>
            </a:r>
            <a:r>
              <a:rPr lang="en-US" sz="4000" b="1" dirty="0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quanh</a:t>
            </a:r>
            <a:r>
              <a:rPr lang="en-US" sz="4000" b="1" dirty="0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xóm</a:t>
            </a:r>
            <a:r>
              <a:rPr lang="en-US" sz="4000" b="1" dirty="0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làng</a:t>
            </a:r>
            <a:r>
              <a:rPr lang="en-US" sz="4000" b="1" dirty="0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.</a:t>
            </a:r>
            <a:endParaRPr lang="en-US" sz="4000" b="1" dirty="0">
              <a:solidFill>
                <a:schemeClr val="tx2"/>
              </a:solidFill>
              <a:latin typeface="HP001 4 hàng" panose="020B0603050302020204" pitchFamily="34" charset="0"/>
              <a:cs typeface="Arial-SGK-TV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81303" y="304800"/>
            <a:ext cx="914400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4.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Viết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u the ngoi">
            <a:extLst>
              <a:ext uri="{FF2B5EF4-FFF2-40B4-BE49-F238E27FC236}">
                <a16:creationId xmlns:a16="http://schemas.microsoft.com/office/drawing/2014/main" id="{F4521842-4FF5-49BC-8195-1B97CA544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857251"/>
            <a:ext cx="4705350" cy="5144801"/>
          </a:xfrm>
          <a:prstGeom prst="rect">
            <a:avLst/>
          </a:prstGeom>
          <a:noFill/>
        </p:spPr>
      </p:pic>
      <p:pic>
        <p:nvPicPr>
          <p:cNvPr id="4" name="19" descr="6">
            <a:extLst>
              <a:ext uri="{FF2B5EF4-FFF2-40B4-BE49-F238E27FC236}">
                <a16:creationId xmlns:a16="http://schemas.microsoft.com/office/drawing/2014/main" id="{D183BD78-8FB3-425F-9E8A-C774B4FCD2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6789897" y="4706779"/>
            <a:ext cx="2353151" cy="1278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10" y="-28575"/>
            <a:ext cx="276312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1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57250"/>
            <a:ext cx="9296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812531" y="227761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031023" y="1591867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19325" y="3789252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3197147" y="3483927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3F3F3F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HỌC TỐT</a:t>
            </a:r>
            <a:endParaRPr lang="zh-CN" altLang="en-US" sz="4950" dirty="0">
              <a:ln w="0">
                <a:noFill/>
              </a:ln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2795316" y="2167659"/>
            <a:ext cx="237116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ED5565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Chúc</a:t>
            </a:r>
          </a:p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ED5565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các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581894" y="3005680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6230540" y="4641373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2266939" y="3535417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5411439" y="1656760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5463946" y="2561755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2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580639" y="740648"/>
            <a:ext cx="7846493" cy="43217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74898" y="3711640"/>
            <a:ext cx="4359371" cy="1350781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33" y="947974"/>
            <a:ext cx="1222772" cy="111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79745" y="929020"/>
            <a:ext cx="8979195" cy="4976037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59" y="4304918"/>
            <a:ext cx="3717160" cy="308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70" y="1681290"/>
            <a:ext cx="2763123" cy="43194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F2AD3E-7461-4FD0-9D49-D2BB84D6F0EC}"/>
              </a:ext>
            </a:extLst>
          </p:cNvPr>
          <p:cNvSpPr txBox="1"/>
          <p:nvPr/>
        </p:nvSpPr>
        <p:spPr>
          <a:xfrm>
            <a:off x="3558967" y="1681525"/>
            <a:ext cx="21574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n>
                  <a:solidFill>
                    <a:schemeClr val="bg1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50000">
                      <a:srgbClr val="FFCC29"/>
                    </a:gs>
                    <a:gs pos="100000">
                      <a:srgbClr val="FFCC29"/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VN-Poky's" panose="020B0606040200020203" pitchFamily="34" charset="0"/>
              </a:rPr>
              <a:t>Bài </a:t>
            </a:r>
            <a:r>
              <a:rPr lang="en-US" sz="4500" smtClean="0">
                <a:ln>
                  <a:solidFill>
                    <a:schemeClr val="bg1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50000">
                      <a:srgbClr val="FFCC29"/>
                    </a:gs>
                    <a:gs pos="100000">
                      <a:srgbClr val="FFCC29"/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VN-Poky's" panose="020B0606040200020203" pitchFamily="34" charset="0"/>
              </a:rPr>
              <a:t>83</a:t>
            </a:r>
            <a:endParaRPr lang="en-US" sz="4500">
              <a:ln>
                <a:solidFill>
                  <a:schemeClr val="bg1">
                    <a:lumMod val="50000"/>
                  </a:schemeClr>
                </a:solidFill>
              </a:ln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50000">
                    <a:srgbClr val="FFCC29"/>
                  </a:gs>
                  <a:gs pos="100000">
                    <a:srgbClr val="FFCC29"/>
                  </a:gs>
                </a:gsLst>
                <a:lin ang="5400000" scaled="1"/>
                <a:tileRect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SVN-Poky's" panose="020B0606040200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FE87C-AE73-48AE-89CD-DE9C52987490}"/>
              </a:ext>
            </a:extLst>
          </p:cNvPr>
          <p:cNvSpPr txBox="1"/>
          <p:nvPr/>
        </p:nvSpPr>
        <p:spPr>
          <a:xfrm>
            <a:off x="1524000" y="2452723"/>
            <a:ext cx="5823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VN-Whimsy" panose="02040603050506020204" pitchFamily="18" charset="0"/>
              </a:rPr>
              <a:t>ÔN </a:t>
            </a:r>
            <a:r>
              <a:rPr lang="en-US" sz="5400" smtClean="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VN-Whimsy" panose="02040603050506020204" pitchFamily="18" charset="0"/>
              </a:rPr>
              <a:t>TẬP</a:t>
            </a:r>
            <a:endParaRPr lang="en-US" sz="5400">
              <a:gradFill flip="none" rotWithShape="1">
                <a:gsLst>
                  <a:gs pos="0">
                    <a:srgbClr val="F70671">
                      <a:shade val="30000"/>
                      <a:satMod val="115000"/>
                    </a:srgbClr>
                  </a:gs>
                  <a:gs pos="50000">
                    <a:srgbClr val="F70671">
                      <a:shade val="67500"/>
                      <a:satMod val="115000"/>
                    </a:srgbClr>
                  </a:gs>
                  <a:gs pos="100000">
                    <a:srgbClr val="F70671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SVN-Whimsy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4449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A1721143-9187-4038-91B5-8538C6FAFBB3}"/>
              </a:ext>
            </a:extLst>
          </p:cNvPr>
          <p:cNvSpPr/>
          <p:nvPr/>
        </p:nvSpPr>
        <p:spPr bwMode="auto">
          <a:xfrm>
            <a:off x="1458013" y="1663985"/>
            <a:ext cx="5628836" cy="331152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3" name="10">
            <a:extLst>
              <a:ext uri="{FF2B5EF4-FFF2-40B4-BE49-F238E27FC236}">
                <a16:creationId xmlns:a16="http://schemas.microsoft.com/office/drawing/2014/main" id="{22153AFF-1623-4EFC-BD94-BB978DF7A13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7633206" y="326810"/>
            <a:ext cx="2041875" cy="1915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11">
            <a:extLst>
              <a:ext uri="{FF2B5EF4-FFF2-40B4-BE49-F238E27FC236}">
                <a16:creationId xmlns:a16="http://schemas.microsoft.com/office/drawing/2014/main" id="{A094065D-4566-4C17-AF1E-B8619C51D48A}"/>
              </a:ext>
            </a:extLst>
          </p:cNvPr>
          <p:cNvSpPr txBox="1"/>
          <p:nvPr/>
        </p:nvSpPr>
        <p:spPr>
          <a:xfrm>
            <a:off x="2927683" y="3651433"/>
            <a:ext cx="169950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500">
                <a:ln w="0">
                  <a:noFill/>
                </a:ln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Đọc</a:t>
            </a:r>
            <a:endParaRPr lang="zh-CN" altLang="en-US" sz="7500" dirty="0">
              <a:ln w="0">
                <a:noFill/>
              </a:ln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14">
            <a:extLst>
              <a:ext uri="{FF2B5EF4-FFF2-40B4-BE49-F238E27FC236}">
                <a16:creationId xmlns:a16="http://schemas.microsoft.com/office/drawing/2014/main" id="{A38B60B8-008B-4B23-ABEB-5C84B1961D83}"/>
              </a:ext>
            </a:extLst>
          </p:cNvPr>
          <p:cNvSpPr txBox="1"/>
          <p:nvPr/>
        </p:nvSpPr>
        <p:spPr>
          <a:xfrm>
            <a:off x="2121546" y="1679573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0" i="1">
                <a:ln w="0">
                  <a:noFill/>
                </a:ln>
                <a:solidFill>
                  <a:srgbClr val="F6B8B9"/>
                </a:solidFill>
                <a:cs typeface="+mn-ea"/>
                <a:sym typeface="+mn-lt"/>
              </a:rPr>
              <a:t>1</a:t>
            </a:r>
            <a:endParaRPr lang="zh-CN" altLang="en-US" sz="15000" i="1" dirty="0">
              <a:ln w="0">
                <a:noFill/>
              </a:ln>
              <a:solidFill>
                <a:srgbClr val="F6B8B9"/>
              </a:solidFill>
              <a:cs typeface="+mn-ea"/>
              <a:sym typeface="+mn-lt"/>
            </a:endParaRPr>
          </a:p>
        </p:txBody>
      </p:sp>
      <p:pic>
        <p:nvPicPr>
          <p:cNvPr id="8" name="15">
            <a:extLst>
              <a:ext uri="{FF2B5EF4-FFF2-40B4-BE49-F238E27FC236}">
                <a16:creationId xmlns:a16="http://schemas.microsoft.com/office/drawing/2014/main" id="{EA8E1DC2-6BB1-446D-A4C9-CCB432E9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3353167" y="2732766"/>
            <a:ext cx="1332044" cy="708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A339DB3-1BDB-45EB-973B-44A25F1C5B19}"/>
              </a:ext>
            </a:extLst>
          </p:cNvPr>
          <p:cNvGrpSpPr/>
          <p:nvPr/>
        </p:nvGrpSpPr>
        <p:grpSpPr>
          <a:xfrm>
            <a:off x="-247923" y="5708879"/>
            <a:ext cx="18657284" cy="297315"/>
            <a:chOff x="-330564" y="6468838"/>
            <a:chExt cx="24876379" cy="396420"/>
          </a:xfrm>
        </p:grpSpPr>
        <p:pic>
          <p:nvPicPr>
            <p:cNvPr id="12" name="5">
              <a:extLst>
                <a:ext uri="{FF2B5EF4-FFF2-40B4-BE49-F238E27FC236}">
                  <a16:creationId xmlns:a16="http://schemas.microsoft.com/office/drawing/2014/main" id="{E3CDBE89-5EBA-4BE2-B83C-75FAC3C4F1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-330564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5">
              <a:extLst>
                <a:ext uri="{FF2B5EF4-FFF2-40B4-BE49-F238E27FC236}">
                  <a16:creationId xmlns:a16="http://schemas.microsoft.com/office/drawing/2014/main" id="{BD8D13D3-65F7-402C-9E2F-0C58973EBC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11945815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62" y="1185136"/>
            <a:ext cx="2089983" cy="38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8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2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2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1" y="-1143001"/>
            <a:ext cx="6858000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6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76200" y="3429000"/>
            <a:ext cx="92964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				</a:t>
            </a:r>
            <a:r>
              <a:rPr kumimoji="0" lang="en-US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Voi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, </a:t>
            </a:r>
            <a:r>
              <a:rPr kumimoji="0" lang="en-US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hổ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và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khỉ</a:t>
            </a:r>
            <a:endParaRPr kumimoji="0" lang="en-US" sz="35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Thua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cuộc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thi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tài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nộp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mạng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bày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mưu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cưỡi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gặp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điểm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hẹn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quát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 -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Hổ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ở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đâu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	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tỏ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vẻ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lễ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   -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Thưa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ông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,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hổ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sắp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tới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rồi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ạ.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noProof="0" smtClean="0">
                <a:latin typeface="Arial-SGK-TV" pitchFamily="2" charset="0"/>
                <a:cs typeface="Arial-SGK-TV" pitchFamily="2" charset="0"/>
              </a:rPr>
              <a:t>	Hổ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ngồi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bụi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mà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err="1" smtClean="0">
                <a:latin typeface="Arial-SGK-TV" pitchFamily="2" charset="0"/>
                <a:cs typeface="Arial-SGK-TV" pitchFamily="2" charset="0"/>
              </a:rPr>
              <a:t>sợ</a:t>
            </a:r>
            <a:r>
              <a:rPr lang="en-US" sz="2800" noProof="0" smtClean="0">
                <a:latin typeface="Arial-SGK-TV" pitchFamily="2" charset="0"/>
                <a:cs typeface="Arial-SGK-TV" pitchFamily="2" charset="0"/>
              </a:rPr>
              <a:t> một 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sợ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quá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liền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bỏ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Content Placeholder 6" descr="6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 rot="16200000">
            <a:off x="2857501" y="-2857500"/>
            <a:ext cx="3428999" cy="9143999"/>
          </a:xfrm>
        </p:spPr>
      </p:pic>
      <p:pic>
        <p:nvPicPr>
          <p:cNvPr id="4" name="[hanhtrangso.nxbgd.vn] Kể chuyện_ Voi, hổ và khỉ_H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71600" y="1981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91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8896" objId="4"/>
        <p14:stopEvt time="41475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28" y="1041181"/>
            <a:ext cx="8686800" cy="83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17281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Trả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lời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câu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hỏi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26276" y="1615144"/>
            <a:ext cx="11012214" cy="2166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Voi phả</a:t>
            </a:r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nộp mạng cho hổ v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thua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hổ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tài.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26276" y="3009900"/>
            <a:ext cx="10922876" cy="1504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vóc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2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2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52800" y="3936780"/>
            <a:ext cx="3163614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to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5463628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  <p:bldP spid="8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36989"/>
            <a:ext cx="3276600" cy="838200"/>
          </a:xfrm>
        </p:spPr>
        <p:txBody>
          <a:bodyPr/>
          <a:lstStyle/>
          <a:p>
            <a:pPr>
              <a:buNone/>
            </a:pP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36786" y="884237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ngoài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văn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trên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tiếng có </a:t>
            </a:r>
            <a:r>
              <a:rPr kumimoji="0" lang="en-US" sz="4000" b="0" i="0" u="none" strike="noStrike" kern="1200" cap="none" spc="0" normalizeH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chứa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vần: 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ang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A1721143-9187-4038-91B5-8538C6FAFBB3}"/>
              </a:ext>
            </a:extLst>
          </p:cNvPr>
          <p:cNvSpPr/>
          <p:nvPr/>
        </p:nvSpPr>
        <p:spPr bwMode="auto">
          <a:xfrm>
            <a:off x="1458013" y="1663985"/>
            <a:ext cx="5628836" cy="331152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3" name="10">
            <a:extLst>
              <a:ext uri="{FF2B5EF4-FFF2-40B4-BE49-F238E27FC236}">
                <a16:creationId xmlns:a16="http://schemas.microsoft.com/office/drawing/2014/main" id="{22153AFF-1623-4EFC-BD94-BB978DF7A13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7633206" y="326810"/>
            <a:ext cx="2041875" cy="1915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11">
            <a:extLst>
              <a:ext uri="{FF2B5EF4-FFF2-40B4-BE49-F238E27FC236}">
                <a16:creationId xmlns:a16="http://schemas.microsoft.com/office/drawing/2014/main" id="{A094065D-4566-4C17-AF1E-B8619C51D48A}"/>
              </a:ext>
            </a:extLst>
          </p:cNvPr>
          <p:cNvSpPr txBox="1"/>
          <p:nvPr/>
        </p:nvSpPr>
        <p:spPr>
          <a:xfrm>
            <a:off x="2927683" y="3651433"/>
            <a:ext cx="169950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500">
                <a:ln w="0">
                  <a:noFill/>
                </a:ln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Đọc</a:t>
            </a:r>
            <a:endParaRPr lang="zh-CN" altLang="en-US" sz="7500" dirty="0">
              <a:ln w="0">
                <a:noFill/>
              </a:ln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14">
            <a:extLst>
              <a:ext uri="{FF2B5EF4-FFF2-40B4-BE49-F238E27FC236}">
                <a16:creationId xmlns:a16="http://schemas.microsoft.com/office/drawing/2014/main" id="{A38B60B8-008B-4B23-ABEB-5C84B1961D83}"/>
              </a:ext>
            </a:extLst>
          </p:cNvPr>
          <p:cNvSpPr txBox="1"/>
          <p:nvPr/>
        </p:nvSpPr>
        <p:spPr>
          <a:xfrm>
            <a:off x="2121546" y="1679573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0" i="1" smtClean="0">
                <a:ln w="0">
                  <a:noFill/>
                </a:ln>
                <a:solidFill>
                  <a:srgbClr val="F6B8B9"/>
                </a:solidFill>
                <a:cs typeface="+mn-ea"/>
                <a:sym typeface="+mn-lt"/>
              </a:rPr>
              <a:t>3</a:t>
            </a:r>
            <a:endParaRPr lang="zh-CN" altLang="en-US" sz="15000" i="1" dirty="0">
              <a:ln w="0">
                <a:noFill/>
              </a:ln>
              <a:solidFill>
                <a:srgbClr val="F6B8B9"/>
              </a:solidFill>
              <a:cs typeface="+mn-ea"/>
              <a:sym typeface="+mn-lt"/>
            </a:endParaRPr>
          </a:p>
        </p:txBody>
      </p:sp>
      <p:pic>
        <p:nvPicPr>
          <p:cNvPr id="8" name="15">
            <a:extLst>
              <a:ext uri="{FF2B5EF4-FFF2-40B4-BE49-F238E27FC236}">
                <a16:creationId xmlns:a16="http://schemas.microsoft.com/office/drawing/2014/main" id="{EA8E1DC2-6BB1-446D-A4C9-CCB432E9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3353167" y="2732766"/>
            <a:ext cx="1332044" cy="708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A339DB3-1BDB-45EB-973B-44A25F1C5B19}"/>
              </a:ext>
            </a:extLst>
          </p:cNvPr>
          <p:cNvGrpSpPr/>
          <p:nvPr/>
        </p:nvGrpSpPr>
        <p:grpSpPr>
          <a:xfrm>
            <a:off x="-247923" y="5708879"/>
            <a:ext cx="18657284" cy="297315"/>
            <a:chOff x="-330564" y="6468838"/>
            <a:chExt cx="24876379" cy="396420"/>
          </a:xfrm>
        </p:grpSpPr>
        <p:pic>
          <p:nvPicPr>
            <p:cNvPr id="12" name="5">
              <a:extLst>
                <a:ext uri="{FF2B5EF4-FFF2-40B4-BE49-F238E27FC236}">
                  <a16:creationId xmlns:a16="http://schemas.microsoft.com/office/drawing/2014/main" id="{E3CDBE89-5EBA-4BE2-B83C-75FAC3C4F1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-330564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5">
              <a:extLst>
                <a:ext uri="{FF2B5EF4-FFF2-40B4-BE49-F238E27FC236}">
                  <a16:creationId xmlns:a16="http://schemas.microsoft.com/office/drawing/2014/main" id="{BD8D13D3-65F7-402C-9E2F-0C58973EBC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11945815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62" y="1185136"/>
            <a:ext cx="2089983" cy="38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2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2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762000" y="120869"/>
            <a:ext cx="5562600" cy="670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1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 Nắng</a:t>
            </a:r>
            <a:r>
              <a:rPr kumimoji="0" lang="en-US" sz="51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51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51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		Qua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rét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lạnh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đông</a:t>
            </a:r>
            <a:endParaRPr lang="en-US" sz="360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ấm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nắng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Ngàn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hớn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hở</a:t>
            </a:r>
            <a:endParaRPr lang="en-US" sz="360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Đua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hé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nhụy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khoe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bầy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err="1" smtClean="0">
                <a:latin typeface="Arial-SGK-TV" pitchFamily="2" charset="0"/>
                <a:cs typeface="Arial-SGK-TV" pitchFamily="2" charset="0"/>
              </a:rPr>
              <a:t>xây</a:t>
            </a:r>
            <a:r>
              <a:rPr lang="en-US" sz="3600" noProof="0" smtClean="0">
                <a:latin typeface="Arial-SGK-TV" pitchFamily="2" charset="0"/>
                <a:cs typeface="Arial-SGK-TV" pitchFamily="2" charset="0"/>
              </a:rPr>
              <a:t> tổ</a:t>
            </a:r>
            <a:endParaRPr lang="en-US" sz="3600" noProof="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Rộn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rã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dậy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từng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không</a:t>
            </a:r>
            <a:endParaRPr kumimoji="0" lang="en-US" sz="36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600" noProof="0" smtClean="0">
                <a:latin typeface="Arial-SGK-TV" pitchFamily="2" charset="0"/>
                <a:cs typeface="Arial-SGK-TV" pitchFamily="2" charset="0"/>
              </a:rPr>
              <a:t>	Lúa 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non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ngời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biếc</a:t>
            </a:r>
            <a:endParaRPr lang="en-US" sz="3600" noProof="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</a:t>
            </a:r>
            <a:r>
              <a:rPr kumimoji="0" lang="en-US" sz="3600" b="0" i="0" u="none" strike="noStrike" kern="1200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Nắng 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lung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linh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cầu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vồng</a:t>
            </a:r>
            <a:endParaRPr kumimoji="0" lang="en-US" sz="36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lớp</a:t>
            </a:r>
            <a:endParaRPr lang="en-US" sz="3600" noProof="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em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vui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mênh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mông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0"/>
            <a:ext cx="4114800" cy="6858000"/>
          </a:xfrm>
          <a:prstGeom prst="rect">
            <a:avLst/>
          </a:prstGeom>
        </p:spPr>
      </p:pic>
      <p:pic>
        <p:nvPicPr>
          <p:cNvPr id="2" name="[hanhtrangso.nxbgd.vn] Audio_ Nắng xuân hồng_H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76400" y="25908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36990" objId="2"/>
        <p14:stopEvt time="63124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3.3|4.3|5.2|4.4|9.1|3.7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141</Words>
  <Application>Microsoft Office PowerPoint</Application>
  <PresentationFormat>On-screen Show (4:3)</PresentationFormat>
  <Paragraphs>92</Paragraphs>
  <Slides>16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Microsoft YaHei</vt:lpstr>
      <vt:lpstr>宋体</vt:lpstr>
      <vt:lpstr>A3.BoosterNextFYBlackRegular-San</vt:lpstr>
      <vt:lpstr>Arial</vt:lpstr>
      <vt:lpstr>Arial-SGK-TV</vt:lpstr>
      <vt:lpstr>Calibri</vt:lpstr>
      <vt:lpstr>等线</vt:lpstr>
      <vt:lpstr>HP001 4 hàng</vt:lpstr>
      <vt:lpstr>iCiel Nabila</vt:lpstr>
      <vt:lpstr>SVN-Poky's</vt:lpstr>
      <vt:lpstr>SVN-Whimsy</vt:lpstr>
      <vt:lpstr>字魂36号-正文宋楷</vt:lpstr>
      <vt:lpstr>Office Theme</vt:lpstr>
      <vt:lpstr>CHÀO MỪNG CÁC CON ĐẾN VỚI GIỜ HỌC MÔN 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Viết vào vở các chữ số và từ chỉ số ( theo mẫu)</dc:title>
  <dc:creator>nga</dc:creator>
  <cp:lastModifiedBy>P010921</cp:lastModifiedBy>
  <cp:revision>30</cp:revision>
  <dcterms:created xsi:type="dcterms:W3CDTF">2006-08-16T00:00:00Z</dcterms:created>
  <dcterms:modified xsi:type="dcterms:W3CDTF">2024-01-08T15:45:48Z</dcterms:modified>
</cp:coreProperties>
</file>