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315" r:id="rId2"/>
    <p:sldId id="313" r:id="rId3"/>
    <p:sldId id="257" r:id="rId4"/>
    <p:sldId id="258" r:id="rId5"/>
    <p:sldId id="271" r:id="rId6"/>
    <p:sldId id="314" r:id="rId7"/>
  </p:sldIdLst>
  <p:sldSz cx="12192000" cy="6858000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Arial-Rounded" panose="020B0500000000000000" charset="0"/>
      <p:regular r:id="rId12"/>
    </p:embeddedFont>
    <p:embeddedFont>
      <p:font typeface="Calibri Light" panose="020F0302020204030204" pitchFamily="34" charset="0"/>
      <p:regular r:id="rId13"/>
      <p:italic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92D5DE"/>
    <a:srgbClr val="C9E5E6"/>
    <a:srgbClr val="AEDFE6"/>
    <a:srgbClr val="FFFAD8"/>
    <a:srgbClr val="FF00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08" autoAdjust="0"/>
    <p:restoredTop sz="94660"/>
  </p:normalViewPr>
  <p:slideViewPr>
    <p:cSldViewPr snapToGrid="0">
      <p:cViewPr varScale="1">
        <p:scale>
          <a:sx n="68" d="100"/>
          <a:sy n="68" d="100"/>
        </p:scale>
        <p:origin x="624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769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898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064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63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501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12/16/2022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511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12/16/2022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36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12/16/2022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339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12/16/2022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284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12/16/2022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924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12/16/2022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476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7D0CEF-B417-44AB-A987-9193B90D188A}" type="datetimeFigureOut">
              <a:rPr lang="en-US" smtClean="0"/>
              <a:t>12/16/2022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65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1472565"/>
            <a:ext cx="9921240" cy="1325563"/>
          </a:xfrm>
        </p:spPr>
        <p:txBody>
          <a:bodyPr>
            <a:noAutofit/>
          </a:bodyPr>
          <a:lstStyle/>
          <a:p>
            <a:r>
              <a:rPr lang="en-US" sz="13600" b="1" smtClean="0">
                <a:solidFill>
                  <a:srgbClr val="C00000"/>
                </a:solidFill>
                <a:latin typeface="+mn-lt"/>
              </a:rPr>
              <a:t>BÀI </a:t>
            </a:r>
            <a:r>
              <a:rPr lang="en-US" sz="13600" b="1" smtClean="0">
                <a:solidFill>
                  <a:srgbClr val="C00000"/>
                </a:solidFill>
                <a:latin typeface="+mn-lt"/>
              </a:rPr>
              <a:t>79:</a:t>
            </a:r>
            <a:r>
              <a:rPr lang="en-US" sz="15500" b="1" dirty="0" smtClean="0">
                <a:solidFill>
                  <a:srgbClr val="C00000"/>
                </a:solidFill>
                <a:latin typeface="+mn-lt"/>
              </a:rPr>
              <a:t/>
            </a:r>
            <a:br>
              <a:rPr lang="en-US" sz="15500" b="1" dirty="0" smtClean="0">
                <a:solidFill>
                  <a:srgbClr val="C00000"/>
                </a:solidFill>
                <a:latin typeface="+mn-lt"/>
              </a:rPr>
            </a:br>
            <a:r>
              <a:rPr lang="en-US" sz="15500" b="1" dirty="0">
                <a:solidFill>
                  <a:srgbClr val="C00000"/>
                </a:solidFill>
                <a:latin typeface="+mn-lt"/>
              </a:rPr>
              <a:t>  </a:t>
            </a:r>
            <a:r>
              <a:rPr lang="en-US" sz="15500" b="1" dirty="0" err="1" smtClean="0">
                <a:solidFill>
                  <a:srgbClr val="C00000"/>
                </a:solidFill>
                <a:latin typeface="+mn-lt"/>
              </a:rPr>
              <a:t>uyên</a:t>
            </a:r>
            <a:r>
              <a:rPr lang="en-US" sz="15500" b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15500" b="1" dirty="0" err="1" smtClean="0">
                <a:solidFill>
                  <a:srgbClr val="C00000"/>
                </a:solidFill>
                <a:latin typeface="+mn-lt"/>
              </a:rPr>
              <a:t>uyêt</a:t>
            </a:r>
            <a:endParaRPr lang="en-US" sz="15500" b="1" dirty="0">
              <a:solidFill>
                <a:srgbClr val="C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914934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6C68BB-4343-4545-BF9E-0B42DAA97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47E633-0FE5-4305-9C9A-7841965028C8}"/>
              </a:ext>
            </a:extLst>
          </p:cNvPr>
          <p:cNvSpPr txBox="1"/>
          <p:nvPr/>
        </p:nvSpPr>
        <p:spPr>
          <a:xfrm>
            <a:off x="106017" y="5857981"/>
            <a:ext cx="12210602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vi-VN" sz="60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4D6FBF-E305-46F7-9B2A-AE065D4F0B7E}"/>
              </a:ext>
            </a:extLst>
          </p:cNvPr>
          <p:cNvSpPr txBox="1"/>
          <p:nvPr/>
        </p:nvSpPr>
        <p:spPr>
          <a:xfrm>
            <a:off x="-53310" y="5865587"/>
            <a:ext cx="12210602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Bà</a:t>
            </a:r>
            <a:r>
              <a:rPr lang="en-US" sz="6000" b="1" dirty="0"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 </a:t>
            </a:r>
            <a:r>
              <a:rPr lang="en-US" sz="6000" b="1" dirty="0" err="1"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kể</a:t>
            </a:r>
            <a:r>
              <a:rPr lang="en-US" sz="6000" b="1" dirty="0"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 </a:t>
            </a:r>
            <a:r>
              <a:rPr lang="en-US" sz="6000" b="1" dirty="0" err="1"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chuyện</a:t>
            </a:r>
            <a:r>
              <a:rPr lang="en-US" sz="6000" b="1" dirty="0"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 hay </a:t>
            </a:r>
            <a:r>
              <a:rPr lang="en-US" sz="6000" b="1" dirty="0" err="1"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tuyệt</a:t>
            </a:r>
            <a:endParaRPr lang="vi-VN" sz="6000" b="1" dirty="0">
              <a:latin typeface="Arial-Rounded" panose="020B0500000000000000" pitchFamily="34" charset="77"/>
              <a:ea typeface="Arial-Rounded" panose="020B0500000000000000" pitchFamily="34" charset="77"/>
              <a:cs typeface="Arial-Rounded" panose="020B0500000000000000" pitchFamily="34" charset="7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218A890-36F9-4276-A529-78213DB8A42F}"/>
              </a:ext>
            </a:extLst>
          </p:cNvPr>
          <p:cNvSpPr txBox="1"/>
          <p:nvPr/>
        </p:nvSpPr>
        <p:spPr>
          <a:xfrm>
            <a:off x="8275221" y="5873625"/>
            <a:ext cx="18206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rgbClr val="FF000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uyêt</a:t>
            </a:r>
            <a:endParaRPr lang="vi-VN" sz="6000" b="1" dirty="0">
              <a:solidFill>
                <a:srgbClr val="FF0000"/>
              </a:solidFill>
              <a:latin typeface="Arial-Rounded" panose="020B0500000000000000" pitchFamily="34" charset="77"/>
              <a:ea typeface="Arial-Rounded" panose="020B0500000000000000" pitchFamily="34" charset="77"/>
              <a:cs typeface="Arial-Rounded" panose="020B0500000000000000" pitchFamily="34" charset="7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0A3FFEE-6AA4-C24F-B0F4-93D969BE8023}"/>
              </a:ext>
            </a:extLst>
          </p:cNvPr>
          <p:cNvSpPr txBox="1"/>
          <p:nvPr/>
        </p:nvSpPr>
        <p:spPr>
          <a:xfrm>
            <a:off x="5038761" y="5842337"/>
            <a:ext cx="21144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rgbClr val="FF000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uyên</a:t>
            </a:r>
            <a:endParaRPr lang="vi-VN" sz="6000" b="1" dirty="0">
              <a:solidFill>
                <a:srgbClr val="FF0000"/>
              </a:solidFill>
              <a:latin typeface="Arial-Rounded" panose="020B0500000000000000" pitchFamily="34" charset="77"/>
              <a:ea typeface="Arial-Rounded" panose="020B0500000000000000" pitchFamily="34" charset="77"/>
              <a:cs typeface="Arial-Rounded" panose="020B0500000000000000" pitchFamily="34" charset="77"/>
            </a:endParaRP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64398C42-AE8A-BE41-80E0-AAFE34A419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57292" cy="5578052"/>
          </a:xfrm>
        </p:spPr>
      </p:pic>
    </p:spTree>
    <p:extLst>
      <p:ext uri="{BB962C8B-B14F-4D97-AF65-F5344CB8AC3E}">
        <p14:creationId xmlns:p14="http://schemas.microsoft.com/office/powerpoint/2010/main" val="3886898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502" y="-34162"/>
            <a:ext cx="1970727" cy="8330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81926" y="-195621"/>
            <a:ext cx="23199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solidFill>
                  <a:srgbClr val="FF000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uyên</a:t>
            </a:r>
            <a:endParaRPr lang="en-US" sz="6600" b="1" dirty="0">
              <a:solidFill>
                <a:srgbClr val="FF0000"/>
              </a:solidFill>
              <a:latin typeface="Arial-Rounded" panose="020B0500000000000000" pitchFamily="34" charset="77"/>
              <a:ea typeface="Arial-Rounded" panose="020B0500000000000000" pitchFamily="34" charset="77"/>
              <a:cs typeface="Arial-Rounded" panose="020B0500000000000000" pitchFamily="34" charset="7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82926" y="-171646"/>
            <a:ext cx="219322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FF000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uyêt</a:t>
            </a:r>
            <a:endParaRPr lang="en-US" sz="6600" b="1" dirty="0">
              <a:solidFill>
                <a:srgbClr val="FF0000"/>
              </a:solidFill>
              <a:latin typeface="Arial-Rounded" panose="020B0500000000000000" pitchFamily="34" charset="77"/>
              <a:ea typeface="Arial-Rounded" panose="020B0500000000000000" pitchFamily="34" charset="77"/>
              <a:cs typeface="Arial-Rounded" panose="020B0500000000000000" pitchFamily="34" charset="77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7186231"/>
              </p:ext>
            </p:extLst>
          </p:nvPr>
        </p:nvGraphicFramePr>
        <p:xfrm>
          <a:off x="4348856" y="861582"/>
          <a:ext cx="2844800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2400">
                  <a:extLst>
                    <a:ext uri="{9D8B030D-6E8A-4147-A177-3AD203B41FA5}">
                      <a16:colId xmlns:a16="http://schemas.microsoft.com/office/drawing/2014/main" val="228737469"/>
                    </a:ext>
                  </a:extLst>
                </a:gridCol>
                <a:gridCol w="1422400">
                  <a:extLst>
                    <a:ext uri="{9D8B030D-6E8A-4147-A177-3AD203B41FA5}">
                      <a16:colId xmlns:a16="http://schemas.microsoft.com/office/drawing/2014/main" val="3225892531"/>
                    </a:ext>
                  </a:extLst>
                </a:gridCol>
              </a:tblGrid>
              <a:tr h="433699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err="1">
                          <a:solidFill>
                            <a:schemeClr val="tx1"/>
                          </a:solidFill>
                          <a:latin typeface="Arial-Rounded" panose="020B0500000000000000" pitchFamily="34" charset="77"/>
                          <a:ea typeface="Arial-Rounded" panose="020B0500000000000000" pitchFamily="34" charset="77"/>
                          <a:cs typeface="Arial-Rounded" panose="020B0500000000000000" pitchFamily="34" charset="77"/>
                        </a:rPr>
                        <a:t>ch</a:t>
                      </a:r>
                      <a:endParaRPr lang="en-US" sz="4800" dirty="0">
                        <a:solidFill>
                          <a:schemeClr val="tx1"/>
                        </a:solidFill>
                        <a:latin typeface="Arial-Rounded" panose="020B0500000000000000" pitchFamily="34" charset="77"/>
                        <a:ea typeface="Arial-Rounded" panose="020B0500000000000000" pitchFamily="34" charset="77"/>
                        <a:cs typeface="Arial-Rounded" panose="020B0500000000000000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dirty="0" err="1">
                          <a:solidFill>
                            <a:schemeClr val="tx1"/>
                          </a:solidFill>
                          <a:latin typeface="Arial-Rounded" panose="020B0500000000000000" pitchFamily="34" charset="77"/>
                          <a:ea typeface="Arial-Rounded" panose="020B0500000000000000" pitchFamily="34" charset="77"/>
                          <a:cs typeface="Arial-Rounded" panose="020B0500000000000000" pitchFamily="34" charset="77"/>
                        </a:rPr>
                        <a:t>uyên</a:t>
                      </a:r>
                      <a:endParaRPr lang="en-US" sz="4800" b="1" dirty="0">
                        <a:solidFill>
                          <a:schemeClr val="tx1"/>
                        </a:solidFill>
                        <a:latin typeface="Arial-Rounded" panose="020B0500000000000000" pitchFamily="34" charset="77"/>
                        <a:ea typeface="Arial-Rounded" panose="020B0500000000000000" pitchFamily="34" charset="77"/>
                        <a:cs typeface="Arial-Rounded" panose="020B0500000000000000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549917"/>
                  </a:ext>
                </a:extLst>
              </a:tr>
              <a:tr h="433699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800" b="1" i="0" dirty="0" err="1">
                          <a:solidFill>
                            <a:srgbClr val="002060"/>
                          </a:solidFill>
                          <a:latin typeface="Arial-Rounded" panose="020B0500000000000000" pitchFamily="34" charset="77"/>
                          <a:ea typeface="Arial-Rounded" panose="020B0500000000000000" pitchFamily="34" charset="77"/>
                          <a:cs typeface="Arial-Rounded" panose="020B0500000000000000" pitchFamily="34" charset="77"/>
                        </a:rPr>
                        <a:t>ch</a:t>
                      </a:r>
                      <a:r>
                        <a:rPr lang="en-US" sz="4800" b="1" i="0" dirty="0" err="1">
                          <a:solidFill>
                            <a:srgbClr val="FF0000"/>
                          </a:solidFill>
                          <a:latin typeface="Arial-Rounded" panose="020B0500000000000000" pitchFamily="34" charset="77"/>
                          <a:ea typeface="Arial-Rounded" panose="020B0500000000000000" pitchFamily="34" charset="77"/>
                          <a:cs typeface="Arial-Rounded" panose="020B0500000000000000" pitchFamily="34" charset="77"/>
                        </a:rPr>
                        <a:t>uyện</a:t>
                      </a:r>
                      <a:endParaRPr lang="en-US" sz="4800" b="1" dirty="0">
                        <a:solidFill>
                          <a:srgbClr val="FF0000"/>
                        </a:solidFill>
                        <a:latin typeface="Arial-Rounded" panose="020B0500000000000000" pitchFamily="34" charset="77"/>
                        <a:ea typeface="Arial-Rounded" panose="020B0500000000000000" pitchFamily="34" charset="77"/>
                        <a:cs typeface="Arial-Rounded" panose="020B0500000000000000" pitchFamily="34" charset="77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4091340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857723" y="2452448"/>
            <a:ext cx="24463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chuyến</a:t>
            </a:r>
            <a:endParaRPr lang="en-US" sz="5400" b="1" dirty="0">
              <a:solidFill>
                <a:srgbClr val="002060"/>
              </a:solidFill>
              <a:latin typeface="Arial-Rounded" panose="020B0500000000000000" pitchFamily="34" charset="77"/>
              <a:ea typeface="Arial-Rounded" panose="020B0500000000000000" pitchFamily="34" charset="77"/>
              <a:cs typeface="Arial-Rounded" panose="020B0500000000000000" pitchFamily="34" charset="7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02727" y="2444188"/>
            <a:ext cx="20644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luyện</a:t>
            </a:r>
            <a:endParaRPr lang="en-US" sz="5400" b="1" dirty="0">
              <a:solidFill>
                <a:srgbClr val="002060"/>
              </a:solidFill>
              <a:latin typeface="Arial-Rounded" panose="020B0500000000000000" pitchFamily="34" charset="77"/>
              <a:ea typeface="Arial-Rounded" panose="020B0500000000000000" pitchFamily="34" charset="77"/>
              <a:cs typeface="Arial-Rounded" panose="020B0500000000000000" pitchFamily="34" charset="7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58476" y="2475845"/>
            <a:ext cx="21566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thuyền</a:t>
            </a:r>
            <a:endParaRPr lang="en-US" sz="5400" b="1" dirty="0">
              <a:solidFill>
                <a:srgbClr val="002060"/>
              </a:solidFill>
              <a:latin typeface="Arial-Rounded" panose="020B0500000000000000" pitchFamily="34" charset="77"/>
              <a:ea typeface="Arial-Rounded" panose="020B0500000000000000" pitchFamily="34" charset="77"/>
              <a:cs typeface="Arial-Rounded" panose="020B0500000000000000" pitchFamily="34" charset="7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5292" y="5979180"/>
            <a:ext cx="34374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c</a:t>
            </a:r>
            <a:r>
              <a:rPr lang="en-US" sz="5400" b="1" dirty="0" smtClean="0"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on </a:t>
            </a:r>
            <a:r>
              <a:rPr lang="en-US" sz="5400" b="1" dirty="0" err="1"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thuyền</a:t>
            </a:r>
            <a:endParaRPr lang="en-US" sz="5400" b="1" dirty="0">
              <a:latin typeface="Arial-Rounded" panose="020B0500000000000000" pitchFamily="34" charset="77"/>
              <a:ea typeface="Arial-Rounded" panose="020B0500000000000000" pitchFamily="34" charset="77"/>
              <a:cs typeface="Arial-Rounded" panose="020B0500000000000000" pitchFamily="34" charset="7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97476" y="5934670"/>
            <a:ext cx="38700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t</a:t>
            </a:r>
            <a:r>
              <a:rPr lang="en-US" sz="5400" b="1" dirty="0" err="1" smtClean="0"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răng</a:t>
            </a:r>
            <a:r>
              <a:rPr lang="en-US" sz="5400" b="1" dirty="0" smtClean="0"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 </a:t>
            </a:r>
            <a:r>
              <a:rPr lang="en-US" sz="5400" b="1" dirty="0" err="1"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khuyết</a:t>
            </a:r>
            <a:endParaRPr lang="en-US" sz="5400" b="1" dirty="0">
              <a:latin typeface="Arial-Rounded" panose="020B0500000000000000" pitchFamily="34" charset="77"/>
              <a:ea typeface="Arial-Rounded" panose="020B0500000000000000" pitchFamily="34" charset="77"/>
              <a:cs typeface="Arial-Rounded" panose="020B0500000000000000" pitchFamily="34" charset="7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198570" y="5934670"/>
            <a:ext cx="38700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t</a:t>
            </a:r>
            <a:r>
              <a:rPr lang="en-US" sz="5400" b="1" dirty="0" err="1" smtClean="0"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ruyền</a:t>
            </a:r>
            <a:r>
              <a:rPr lang="en-US" sz="5400" b="1" dirty="0" smtClean="0"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 </a:t>
            </a:r>
            <a:r>
              <a:rPr lang="en-US" sz="5400" b="1" dirty="0" err="1"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thuyết</a:t>
            </a:r>
            <a:endParaRPr lang="en-US" sz="5400" b="1" dirty="0">
              <a:latin typeface="Arial-Rounded" panose="020B0500000000000000" pitchFamily="34" charset="77"/>
              <a:ea typeface="Arial-Rounded" panose="020B0500000000000000" pitchFamily="34" charset="77"/>
              <a:cs typeface="Arial-Rounded" panose="020B0500000000000000" pitchFamily="34" charset="7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54D32E9-B571-461E-A45B-0E6FDE680A17}"/>
              </a:ext>
            </a:extLst>
          </p:cNvPr>
          <p:cNvSpPr txBox="1"/>
          <p:nvPr/>
        </p:nvSpPr>
        <p:spPr>
          <a:xfrm>
            <a:off x="9569716" y="2487679"/>
            <a:ext cx="21566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truyện</a:t>
            </a:r>
            <a:endParaRPr lang="en-US" sz="5400" b="1" dirty="0">
              <a:solidFill>
                <a:srgbClr val="002060"/>
              </a:solidFill>
              <a:latin typeface="Arial-Rounded" panose="020B0500000000000000" pitchFamily="34" charset="77"/>
              <a:ea typeface="Arial-Rounded" panose="020B0500000000000000" pitchFamily="34" charset="77"/>
              <a:cs typeface="Arial-Rounded" panose="020B0500000000000000" pitchFamily="34" charset="77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7FCA4DD-3E53-4DBC-BC91-8D0EEF927ECF}"/>
              </a:ext>
            </a:extLst>
          </p:cNvPr>
          <p:cNvSpPr txBox="1"/>
          <p:nvPr/>
        </p:nvSpPr>
        <p:spPr>
          <a:xfrm>
            <a:off x="982964" y="3250235"/>
            <a:ext cx="21090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duyệt</a:t>
            </a:r>
            <a:endParaRPr lang="en-US" sz="5400" b="1" dirty="0">
              <a:solidFill>
                <a:srgbClr val="002060"/>
              </a:solidFill>
              <a:latin typeface="Arial-Rounded" panose="020B0500000000000000" pitchFamily="34" charset="77"/>
              <a:ea typeface="Arial-Rounded" panose="020B0500000000000000" pitchFamily="34" charset="77"/>
              <a:cs typeface="Arial-Rounded" panose="020B0500000000000000" pitchFamily="34" charset="77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9F12043-57FF-41E9-B88A-2CDD1A312429}"/>
              </a:ext>
            </a:extLst>
          </p:cNvPr>
          <p:cNvSpPr txBox="1"/>
          <p:nvPr/>
        </p:nvSpPr>
        <p:spPr>
          <a:xfrm>
            <a:off x="4163614" y="3250235"/>
            <a:ext cx="20644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khuyết</a:t>
            </a:r>
            <a:endParaRPr lang="en-US" sz="5400" b="1" dirty="0">
              <a:solidFill>
                <a:srgbClr val="002060"/>
              </a:solidFill>
              <a:latin typeface="Arial-Rounded" panose="020B0500000000000000" pitchFamily="34" charset="77"/>
              <a:ea typeface="Arial-Rounded" panose="020B0500000000000000" pitchFamily="34" charset="77"/>
              <a:cs typeface="Arial-Rounded" panose="020B0500000000000000" pitchFamily="34" charset="77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1635EB9-7CDD-4FDB-B5CC-9FA11A9C253F}"/>
              </a:ext>
            </a:extLst>
          </p:cNvPr>
          <p:cNvSpPr txBox="1"/>
          <p:nvPr/>
        </p:nvSpPr>
        <p:spPr>
          <a:xfrm>
            <a:off x="6992649" y="3300012"/>
            <a:ext cx="25960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tuyết</a:t>
            </a:r>
            <a:endParaRPr lang="en-US" sz="5400" b="1" dirty="0">
              <a:solidFill>
                <a:srgbClr val="002060"/>
              </a:solidFill>
              <a:latin typeface="Arial-Rounded" panose="020B0500000000000000" pitchFamily="34" charset="77"/>
              <a:ea typeface="Arial-Rounded" panose="020B0500000000000000" pitchFamily="34" charset="77"/>
              <a:cs typeface="Arial-Rounded" panose="020B0500000000000000" pitchFamily="34" charset="77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9FEF834-A01D-4317-BCA0-22EDF95A369C}"/>
              </a:ext>
            </a:extLst>
          </p:cNvPr>
          <p:cNvSpPr txBox="1"/>
          <p:nvPr/>
        </p:nvSpPr>
        <p:spPr>
          <a:xfrm>
            <a:off x="9610060" y="3251162"/>
            <a:ext cx="22805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tuyệt</a:t>
            </a:r>
            <a:endParaRPr lang="en-US" sz="5400" b="1" dirty="0">
              <a:solidFill>
                <a:srgbClr val="002060"/>
              </a:solidFill>
              <a:latin typeface="Arial-Rounded" panose="020B0500000000000000" pitchFamily="34" charset="77"/>
              <a:ea typeface="Arial-Rounded" panose="020B0500000000000000" pitchFamily="34" charset="77"/>
              <a:cs typeface="Arial-Rounded" panose="020B0500000000000000" pitchFamily="34" charset="77"/>
            </a:endParaRPr>
          </a:p>
        </p:txBody>
      </p:sp>
      <p:pic>
        <p:nvPicPr>
          <p:cNvPr id="2" name="Picture 2" descr="Hình ảnh thuyền buồm đẹp, lãng mạn, ý nghĩa nhất">
            <a:extLst>
              <a:ext uri="{FF2B5EF4-FFF2-40B4-BE49-F238E27FC236}">
                <a16:creationId xmlns:a16="http://schemas.microsoft.com/office/drawing/2014/main" id="{8D830A79-8C4A-244E-A83B-C2475B117C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709" y="4349687"/>
            <a:ext cx="3232310" cy="1693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hật thực cuối cùng của thập kỷ : Đẹp như vầng trăng khuyết mọc giữa ban  ngày">
            <a:extLst>
              <a:ext uri="{FF2B5EF4-FFF2-40B4-BE49-F238E27FC236}">
                <a16:creationId xmlns:a16="http://schemas.microsoft.com/office/drawing/2014/main" id="{E482056C-5B21-9E4E-B986-9B11F72D8E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3911" y="4349687"/>
            <a:ext cx="3528224" cy="1687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ruyền Thuyết Là Gì? Đặc Trưng Của Thể Loại Truyền Thuyết - Việt Nam  Overnight">
            <a:extLst>
              <a:ext uri="{FF2B5EF4-FFF2-40B4-BE49-F238E27FC236}">
                <a16:creationId xmlns:a16="http://schemas.microsoft.com/office/drawing/2014/main" id="{43DC5BA8-B689-C24B-9B79-555A257CCF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1750" y="4349687"/>
            <a:ext cx="3270468" cy="1678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8571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1" grpId="0"/>
      <p:bldP spid="12" grpId="0"/>
      <p:bldP spid="16" grpId="0"/>
      <p:bldP spid="17" grpId="0"/>
      <p:bldP spid="18" grpId="0"/>
      <p:bldP spid="23" grpId="0"/>
      <p:bldP spid="24" grpId="0"/>
      <p:bldP spid="31" grpId="0"/>
      <p:bldP spid="32" grpId="0"/>
      <p:bldP spid="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81351" b="73651"/>
          <a:stretch/>
        </p:blipFill>
        <p:spPr>
          <a:xfrm>
            <a:off x="49015" y="627071"/>
            <a:ext cx="2264528" cy="89325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201BBF-4EEE-1B43-BC29-77414ADCA3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65" y="2071511"/>
            <a:ext cx="11415860" cy="2698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405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711839B-81F2-984E-A4A5-0B2B65D8BB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61628D7C-9154-416D-AC01-FEADFD0971F7}"/>
              </a:ext>
            </a:extLst>
          </p:cNvPr>
          <p:cNvSpPr txBox="1"/>
          <p:nvPr/>
        </p:nvSpPr>
        <p:spPr>
          <a:xfrm>
            <a:off x="443060" y="-33487"/>
            <a:ext cx="6647547" cy="692497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	</a:t>
            </a:r>
            <a:r>
              <a:rPr lang="en-US" sz="4400" b="1" dirty="0" err="1">
                <a:solidFill>
                  <a:srgbClr val="FF000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Trăng</a:t>
            </a:r>
            <a:r>
              <a:rPr lang="en-US" sz="4400" b="1" dirty="0">
                <a:solidFill>
                  <a:srgbClr val="FF000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sáng</a:t>
            </a:r>
            <a:endParaRPr lang="en-US" sz="4400" b="1" dirty="0">
              <a:solidFill>
                <a:srgbClr val="FF0000"/>
              </a:solidFill>
              <a:latin typeface="Arial-Rounded" panose="020B0500000000000000" pitchFamily="34" charset="77"/>
              <a:ea typeface="Arial-Rounded" panose="020B0500000000000000" pitchFamily="34" charset="77"/>
              <a:cs typeface="Arial-Rounded" panose="020B0500000000000000" pitchFamily="34" charset="77"/>
            </a:endParaRPr>
          </a:p>
          <a:p>
            <a:pPr algn="just"/>
            <a:r>
              <a:rPr lang="en-US" sz="4000" b="1" dirty="0" err="1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Sân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nhà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em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sáng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quá</a:t>
            </a:r>
            <a:endParaRPr lang="en-US" sz="4000" b="1" dirty="0">
              <a:solidFill>
                <a:srgbClr val="002060"/>
              </a:solidFill>
              <a:latin typeface="Arial-Rounded" panose="020B0500000000000000" pitchFamily="34" charset="77"/>
              <a:ea typeface="Arial-Rounded" panose="020B0500000000000000" pitchFamily="34" charset="77"/>
              <a:cs typeface="Arial-Rounded" panose="020B0500000000000000" pitchFamily="34" charset="77"/>
            </a:endParaRPr>
          </a:p>
          <a:p>
            <a:pPr algn="just"/>
            <a:r>
              <a:rPr lang="en-US" sz="4000" b="1" dirty="0" err="1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Nhờ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ánh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trăng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sáng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ngời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.</a:t>
            </a:r>
          </a:p>
          <a:p>
            <a:pPr algn="just"/>
            <a:r>
              <a:rPr lang="en-US" sz="4000" b="1" dirty="0" err="1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Trăng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tròn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như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cái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đĩa</a:t>
            </a:r>
            <a:endParaRPr lang="en-US" sz="4000" b="1" dirty="0">
              <a:solidFill>
                <a:srgbClr val="002060"/>
              </a:solidFill>
              <a:latin typeface="Arial-Rounded" panose="020B0500000000000000" pitchFamily="34" charset="77"/>
              <a:ea typeface="Arial-Rounded" panose="020B0500000000000000" pitchFamily="34" charset="77"/>
              <a:cs typeface="Arial-Rounded" panose="020B0500000000000000" pitchFamily="34" charset="77"/>
            </a:endParaRPr>
          </a:p>
          <a:p>
            <a:pPr algn="just"/>
            <a:r>
              <a:rPr lang="en-US" sz="4000" b="1" dirty="0" err="1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Lơ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lửng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mà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không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rơi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.</a:t>
            </a:r>
          </a:p>
          <a:p>
            <a:pPr algn="just"/>
            <a:endParaRPr lang="en-US" sz="4000" b="1" dirty="0">
              <a:solidFill>
                <a:srgbClr val="002060"/>
              </a:solidFill>
              <a:latin typeface="Arial-Rounded" panose="020B0500000000000000" pitchFamily="34" charset="77"/>
              <a:ea typeface="Arial-Rounded" panose="020B0500000000000000" pitchFamily="34" charset="77"/>
              <a:cs typeface="Arial-Rounded" panose="020B0500000000000000" pitchFamily="34" charset="77"/>
            </a:endParaRPr>
          </a:p>
          <a:p>
            <a:r>
              <a:rPr lang="en-US" sz="4000" b="1" dirty="0" err="1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Những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hôm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nào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trăng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khuyết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,</a:t>
            </a:r>
          </a:p>
          <a:p>
            <a:pPr algn="just"/>
            <a:r>
              <a:rPr lang="en-US" sz="4000" b="1" dirty="0" err="1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Trông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giống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 con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thuyền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trôi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.</a:t>
            </a:r>
          </a:p>
          <a:p>
            <a:pPr algn="just"/>
            <a:r>
              <a:rPr lang="en-US" sz="4000" b="1" dirty="0" err="1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Em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đi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trăng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theo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bước</a:t>
            </a:r>
            <a:endParaRPr lang="en-US" sz="4000" b="1" dirty="0">
              <a:solidFill>
                <a:srgbClr val="002060"/>
              </a:solidFill>
              <a:latin typeface="Arial-Rounded" panose="020B0500000000000000" pitchFamily="34" charset="77"/>
              <a:ea typeface="Arial-Rounded" panose="020B0500000000000000" pitchFamily="34" charset="77"/>
              <a:cs typeface="Arial-Rounded" panose="020B0500000000000000" pitchFamily="34" charset="77"/>
            </a:endParaRPr>
          </a:p>
          <a:p>
            <a:pPr algn="just"/>
            <a:r>
              <a:rPr lang="en-US" sz="4000" b="1" dirty="0" err="1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Như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muốn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cùng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đi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chơi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.</a:t>
            </a:r>
          </a:p>
          <a:p>
            <a:pPr algn="just"/>
            <a:r>
              <a:rPr lang="en-US" sz="4000" b="1" dirty="0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			(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Nhạc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Thuỷ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3939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4601A6D-BBEA-4D43-A0FC-6A9B1FCC64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64272" cy="6857999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552EC194-AEFC-4124-8385-B26DE1024F51}"/>
              </a:ext>
            </a:extLst>
          </p:cNvPr>
          <p:cNvSpPr txBox="1">
            <a:spLocks/>
          </p:cNvSpPr>
          <p:nvPr/>
        </p:nvSpPr>
        <p:spPr>
          <a:xfrm>
            <a:off x="4187188" y="367645"/>
            <a:ext cx="3889896" cy="9060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dirty="0" err="1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Cảnh</a:t>
            </a:r>
            <a:r>
              <a:rPr lang="en-US" sz="6600" b="1" dirty="0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 </a:t>
            </a:r>
            <a:r>
              <a:rPr lang="en-US" sz="6600" b="1" dirty="0" err="1">
                <a:solidFill>
                  <a:srgbClr val="002060"/>
                </a:solidFill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rPr>
              <a:t>vật</a:t>
            </a:r>
            <a:endParaRPr lang="vi-VN" sz="6600" b="1" dirty="0">
              <a:solidFill>
                <a:srgbClr val="002060"/>
              </a:solidFill>
              <a:latin typeface="Arial-Rounded" panose="020B0500000000000000" pitchFamily="34" charset="77"/>
              <a:ea typeface="Arial-Rounded" panose="020B0500000000000000" pitchFamily="34" charset="77"/>
              <a:cs typeface="Arial-Rounded" panose="020B0500000000000000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516101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1241</TotalTime>
  <Words>31</Words>
  <Application>Microsoft Office PowerPoint</Application>
  <PresentationFormat>Widescreen</PresentationFormat>
  <Paragraphs>32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Calibri</vt:lpstr>
      <vt:lpstr>Arial-Rounded</vt:lpstr>
      <vt:lpstr>Arial</vt:lpstr>
      <vt:lpstr>Calibri Light</vt:lpstr>
      <vt:lpstr>Office Theme</vt:lpstr>
      <vt:lpstr>BÀI 79:   uyên uyêt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34</dc:title>
  <dc:subject>Vương Hà Bắc</dc:subject>
  <dc:creator>Admin</dc:creator>
  <cp:keywords>Mái Trường Tuổi Thơ</cp:keywords>
  <cp:lastModifiedBy>Admin</cp:lastModifiedBy>
  <cp:revision>374</cp:revision>
  <dcterms:created xsi:type="dcterms:W3CDTF">2020-10-19T12:51:54Z</dcterms:created>
  <dcterms:modified xsi:type="dcterms:W3CDTF">2022-12-16T11:11:48Z</dcterms:modified>
  <cp:category>Kết nối tri thức với cuộc sống</cp:category>
</cp:coreProperties>
</file>