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4" r:id="rId2"/>
    <p:sldMasterId id="2147483698" r:id="rId3"/>
    <p:sldMasterId id="2147483703" r:id="rId4"/>
    <p:sldMasterId id="2147483707" r:id="rId5"/>
  </p:sldMasterIdLst>
  <p:notesMasterIdLst>
    <p:notesMasterId r:id="rId22"/>
  </p:notesMasterIdLst>
  <p:sldIdLst>
    <p:sldId id="2007577116" r:id="rId6"/>
    <p:sldId id="2007577115" r:id="rId7"/>
    <p:sldId id="289" r:id="rId8"/>
    <p:sldId id="2007577126" r:id="rId9"/>
    <p:sldId id="2007577128" r:id="rId10"/>
    <p:sldId id="2007577118" r:id="rId11"/>
    <p:sldId id="2007577117" r:id="rId12"/>
    <p:sldId id="2007577119" r:id="rId13"/>
    <p:sldId id="292" r:id="rId14"/>
    <p:sldId id="2007577121" r:id="rId15"/>
    <p:sldId id="2007577122" r:id="rId16"/>
    <p:sldId id="2007577120" r:id="rId17"/>
    <p:sldId id="293" r:id="rId18"/>
    <p:sldId id="2007577125" r:id="rId19"/>
    <p:sldId id="2007577123" r:id="rId20"/>
    <p:sldId id="289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FF"/>
    <a:srgbClr val="FF0066"/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60" autoAdjust="0"/>
    <p:restoredTop sz="65364" autoAdjust="0"/>
  </p:normalViewPr>
  <p:slideViewPr>
    <p:cSldViewPr snapToGrid="0">
      <p:cViewPr varScale="1">
        <p:scale>
          <a:sx n="73" d="100"/>
          <a:sy n="73" d="100"/>
        </p:scale>
        <p:origin x="2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D98E650A-89FF-4CC3-B1B5-DF8CF759A31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699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0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91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8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3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6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88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820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8418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400" b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smtClean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400">
              <a:defRPr/>
            </a:pPr>
            <a:r>
              <a:rPr lang="en-US" sz="5400" b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4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962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63049" y="3902007"/>
            <a:ext cx="642552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13101" y="6062396"/>
            <a:ext cx="521045" cy="1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4714" y="1616007"/>
            <a:ext cx="642552" cy="823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3119" y="3902007"/>
            <a:ext cx="35810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532381" y="5207705"/>
            <a:ext cx="642552" cy="823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45652" y="2969652"/>
            <a:ext cx="76429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35646" y="3481037"/>
            <a:ext cx="76429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73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755229" cy="6874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  <a:cs typeface="UTM Avo" panose="02040603050506020204" charset="0"/>
              </a:rPr>
              <a:t>3</a:t>
            </a:r>
            <a:endParaRPr lang="en-US" sz="2800" dirty="0">
              <a:latin typeface="+mj-lt"/>
              <a:cs typeface="UTM Avo" panose="020406030505060202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11475" y="2041987"/>
            <a:ext cx="6779121" cy="26214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i="1" smtClean="0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	ơi: </a:t>
            </a:r>
            <a:r>
              <a:rPr lang="en-US" sz="2800" b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phơi, trời</a:t>
            </a:r>
          </a:p>
          <a:p>
            <a:pPr algn="just"/>
            <a:r>
              <a:rPr lang="en-US" sz="2800" b="1" i="1" smtClean="0">
                <a:solidFill>
                  <a:srgbClr val="0000CC"/>
                </a:solidFill>
                <a:latin typeface="+mj-lt"/>
                <a:cs typeface="UTM Avo" panose="02040603050506020204" charset="0"/>
              </a:rPr>
              <a:t>	ao: </a:t>
            </a:r>
            <a:r>
              <a:rPr lang="en-US" sz="2800" b="1" smtClean="0">
                <a:solidFill>
                  <a:srgbClr val="0000CC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2800" b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 </a:t>
            </a:r>
          </a:p>
          <a:p>
            <a:pPr algn="just"/>
            <a:r>
              <a:rPr lang="en-US" sz="2800" b="1" i="1" smtClean="0">
                <a:solidFill>
                  <a:srgbClr val="FF0066"/>
                </a:solidFill>
                <a:latin typeface="+mj-lt"/>
                <a:cs typeface="UTM Avo" panose="02040603050506020204" charset="0"/>
              </a:rPr>
              <a:t>	ăng: </a:t>
            </a:r>
            <a:r>
              <a:rPr lang="en-US" sz="2800" b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299" y="783639"/>
            <a:ext cx="943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  <a:cs typeface="Times New Roman" panose="02020603050405020304" pitchFamily="18" charset="0"/>
              </a:rPr>
              <a:t>Tìm trong bài đọc trên những tiếng có vần </a:t>
            </a:r>
            <a:r>
              <a:rPr lang="en-US" sz="2800" b="1" i="1" smtClean="0">
                <a:latin typeface="+mj-lt"/>
                <a:cs typeface="Times New Roman" panose="02020603050405020304" pitchFamily="18" charset="0"/>
              </a:rPr>
              <a:t>ơi, ao, ăng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6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685974"/>
            <a:ext cx="4648200" cy="214657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n-US" sz="72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THƯ GIÃN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265" flipH="1">
            <a:off x="7981110" y="132510"/>
            <a:ext cx="1885815" cy="188581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0" y="3200401"/>
            <a:ext cx="3048000" cy="326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4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235" y="571670"/>
            <a:ext cx="790868" cy="7053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  <a:cs typeface="Times New Roman" panose="02020603050405020304" pitchFamily="18" charset="0"/>
              </a:rPr>
              <a:t>4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6103" y="569179"/>
            <a:ext cx="692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cuối</a:t>
            </a:r>
            <a:endParaRPr lang="en-US" sz="40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694598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prstClr val="white"/>
                </a:solidFill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114" y="447462"/>
            <a:ext cx="132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413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thêm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hoa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4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98" y="103647"/>
            <a:ext cx="4738880" cy="65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715579" y="1431697"/>
            <a:ext cx="446308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0" i="0" u="none" strike="noStrike" kern="1200" cap="none" spc="0" normalizeH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cố bài học.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431623" y="1847858"/>
            <a:ext cx="7297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81: </a:t>
            </a:r>
            <a:r>
              <a:rPr lang="en-US" sz="80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</a:p>
          <a:p>
            <a:pPr algn="ctr" defTabSz="685760">
              <a:defRPr/>
            </a:pPr>
            <a:r>
              <a:rPr lang="en-US" sz="4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(trang 174, 175)</a:t>
            </a:r>
            <a:endParaRPr 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74" y="1006159"/>
            <a:ext cx="87200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72126"/>
              </p:ext>
            </p:extLst>
          </p:nvPr>
        </p:nvGraphicFramePr>
        <p:xfrm>
          <a:off x="2070427" y="20588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95" y="1771259"/>
            <a:ext cx="4705209" cy="4571537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230514" y="954990"/>
            <a:ext cx="984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các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28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81" y="166942"/>
            <a:ext cx="6886705" cy="6691058"/>
          </a:xfrm>
          <a:prstGeom prst="roundRect">
            <a:avLst>
              <a:gd name="adj" fmla="val 21631"/>
            </a:avLst>
          </a:prstGeom>
        </p:spPr>
      </p:pic>
    </p:spTree>
    <p:extLst>
      <p:ext uri="{BB962C8B-B14F-4D97-AF65-F5344CB8AC3E}">
        <p14:creationId xmlns:p14="http://schemas.microsoft.com/office/powerpoint/2010/main" val="319344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99140"/>
              </p:ext>
            </p:extLst>
          </p:nvPr>
        </p:nvGraphicFramePr>
        <p:xfrm>
          <a:off x="2742158" y="365759"/>
          <a:ext cx="6088332" cy="604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6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7322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r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+mn-lt"/>
                        <a:cs typeface="UTM Avo" panose="0204060305050602020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15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15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15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156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2156">
                <a:tc>
                  <a:txBody>
                    <a:bodyPr/>
                    <a:lstStyle/>
                    <a:p>
                      <a:pPr algn="ctr"/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786324" y="195942"/>
            <a:ext cx="2821577" cy="927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7367451" y="365759"/>
            <a:ext cx="78377" cy="14369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35604" y="2142310"/>
            <a:ext cx="4772297" cy="1188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1" name="Straight Connector 40"/>
          <p:cNvCxnSpPr/>
          <p:nvPr/>
        </p:nvCxnSpPr>
        <p:spPr>
          <a:xfrm>
            <a:off x="8268789" y="2468880"/>
            <a:ext cx="87086" cy="11974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277394" y="2926081"/>
            <a:ext cx="45719" cy="65314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4952739" y="3161213"/>
            <a:ext cx="3093982" cy="11234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 49"/>
          <p:cNvSpPr/>
          <p:nvPr/>
        </p:nvSpPr>
        <p:spPr>
          <a:xfrm>
            <a:off x="7328262" y="3331030"/>
            <a:ext cx="117566" cy="169817"/>
          </a:xfrm>
          <a:custGeom>
            <a:avLst/>
            <a:gdLst>
              <a:gd name="connsiteX0" fmla="*/ 0 w 131760"/>
              <a:gd name="connsiteY0" fmla="*/ 104503 h 261257"/>
              <a:gd name="connsiteX1" fmla="*/ 13063 w 131760"/>
              <a:gd name="connsiteY1" fmla="*/ 39188 h 261257"/>
              <a:gd name="connsiteX2" fmla="*/ 52252 w 131760"/>
              <a:gd name="connsiteY2" fmla="*/ 26125 h 261257"/>
              <a:gd name="connsiteX3" fmla="*/ 91440 w 131760"/>
              <a:gd name="connsiteY3" fmla="*/ 0 h 261257"/>
              <a:gd name="connsiteX4" fmla="*/ 117566 w 131760"/>
              <a:gd name="connsiteY4" fmla="*/ 39188 h 261257"/>
              <a:gd name="connsiteX5" fmla="*/ 117566 w 131760"/>
              <a:gd name="connsiteY5" fmla="*/ 143691 h 261257"/>
              <a:gd name="connsiteX6" fmla="*/ 78377 w 131760"/>
              <a:gd name="connsiteY6" fmla="*/ 169817 h 261257"/>
              <a:gd name="connsiteX7" fmla="*/ 26126 w 131760"/>
              <a:gd name="connsiteY7" fmla="*/ 261257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760" h="261257">
                <a:moveTo>
                  <a:pt x="0" y="104503"/>
                </a:moveTo>
                <a:cubicBezTo>
                  <a:pt x="4354" y="82731"/>
                  <a:pt x="747" y="57662"/>
                  <a:pt x="13063" y="39188"/>
                </a:cubicBezTo>
                <a:cubicBezTo>
                  <a:pt x="20701" y="27731"/>
                  <a:pt x="39936" y="32283"/>
                  <a:pt x="52252" y="26125"/>
                </a:cubicBezTo>
                <a:cubicBezTo>
                  <a:pt x="66294" y="19104"/>
                  <a:pt x="78377" y="8708"/>
                  <a:pt x="91440" y="0"/>
                </a:cubicBezTo>
                <a:cubicBezTo>
                  <a:pt x="100149" y="13063"/>
                  <a:pt x="110545" y="25146"/>
                  <a:pt x="117566" y="39188"/>
                </a:cubicBezTo>
                <a:cubicBezTo>
                  <a:pt x="134533" y="73122"/>
                  <a:pt x="138355" y="107311"/>
                  <a:pt x="117566" y="143691"/>
                </a:cubicBezTo>
                <a:cubicBezTo>
                  <a:pt x="109777" y="157322"/>
                  <a:pt x="91440" y="161108"/>
                  <a:pt x="78377" y="169817"/>
                </a:cubicBezTo>
                <a:cubicBezTo>
                  <a:pt x="23711" y="251817"/>
                  <a:pt x="26126" y="216795"/>
                  <a:pt x="26126" y="261257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Oval 50"/>
          <p:cNvSpPr/>
          <p:nvPr/>
        </p:nvSpPr>
        <p:spPr>
          <a:xfrm>
            <a:off x="6842498" y="4284618"/>
            <a:ext cx="1987992" cy="866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 51"/>
          <p:cNvSpPr/>
          <p:nvPr/>
        </p:nvSpPr>
        <p:spPr>
          <a:xfrm>
            <a:off x="8384177" y="4349935"/>
            <a:ext cx="117566" cy="169817"/>
          </a:xfrm>
          <a:custGeom>
            <a:avLst/>
            <a:gdLst>
              <a:gd name="connsiteX0" fmla="*/ 0 w 131760"/>
              <a:gd name="connsiteY0" fmla="*/ 104503 h 261257"/>
              <a:gd name="connsiteX1" fmla="*/ 13063 w 131760"/>
              <a:gd name="connsiteY1" fmla="*/ 39188 h 261257"/>
              <a:gd name="connsiteX2" fmla="*/ 52252 w 131760"/>
              <a:gd name="connsiteY2" fmla="*/ 26125 h 261257"/>
              <a:gd name="connsiteX3" fmla="*/ 91440 w 131760"/>
              <a:gd name="connsiteY3" fmla="*/ 0 h 261257"/>
              <a:gd name="connsiteX4" fmla="*/ 117566 w 131760"/>
              <a:gd name="connsiteY4" fmla="*/ 39188 h 261257"/>
              <a:gd name="connsiteX5" fmla="*/ 117566 w 131760"/>
              <a:gd name="connsiteY5" fmla="*/ 143691 h 261257"/>
              <a:gd name="connsiteX6" fmla="*/ 78377 w 131760"/>
              <a:gd name="connsiteY6" fmla="*/ 169817 h 261257"/>
              <a:gd name="connsiteX7" fmla="*/ 26126 w 131760"/>
              <a:gd name="connsiteY7" fmla="*/ 261257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760" h="261257">
                <a:moveTo>
                  <a:pt x="0" y="104503"/>
                </a:moveTo>
                <a:cubicBezTo>
                  <a:pt x="4354" y="82731"/>
                  <a:pt x="747" y="57662"/>
                  <a:pt x="13063" y="39188"/>
                </a:cubicBezTo>
                <a:cubicBezTo>
                  <a:pt x="20701" y="27731"/>
                  <a:pt x="39936" y="32283"/>
                  <a:pt x="52252" y="26125"/>
                </a:cubicBezTo>
                <a:cubicBezTo>
                  <a:pt x="66294" y="19104"/>
                  <a:pt x="78377" y="8708"/>
                  <a:pt x="91440" y="0"/>
                </a:cubicBezTo>
                <a:cubicBezTo>
                  <a:pt x="100149" y="13063"/>
                  <a:pt x="110545" y="25146"/>
                  <a:pt x="117566" y="39188"/>
                </a:cubicBezTo>
                <a:cubicBezTo>
                  <a:pt x="134533" y="73122"/>
                  <a:pt x="138355" y="107311"/>
                  <a:pt x="117566" y="143691"/>
                </a:cubicBezTo>
                <a:cubicBezTo>
                  <a:pt x="109777" y="157322"/>
                  <a:pt x="91440" y="161108"/>
                  <a:pt x="78377" y="169817"/>
                </a:cubicBezTo>
                <a:cubicBezTo>
                  <a:pt x="23711" y="251817"/>
                  <a:pt x="26126" y="216795"/>
                  <a:pt x="26126" y="261257"/>
                </a:cubicBezTo>
              </a:path>
            </a:pathLst>
          </a:cu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Oval 52"/>
          <p:cNvSpPr/>
          <p:nvPr/>
        </p:nvSpPr>
        <p:spPr>
          <a:xfrm>
            <a:off x="2742158" y="5264331"/>
            <a:ext cx="2821577" cy="927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4" name="Straight Connector 53"/>
          <p:cNvCxnSpPr/>
          <p:nvPr/>
        </p:nvCxnSpPr>
        <p:spPr>
          <a:xfrm>
            <a:off x="4232366" y="5512526"/>
            <a:ext cx="90920" cy="6531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5917473" y="5264331"/>
            <a:ext cx="2821577" cy="9274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7406900" y="5479869"/>
            <a:ext cx="77856" cy="6531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rot="5400000">
            <a:off x="2733885" y="3047740"/>
            <a:ext cx="3061585" cy="927463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Oval 59"/>
          <p:cNvSpPr/>
          <p:nvPr/>
        </p:nvSpPr>
        <p:spPr>
          <a:xfrm>
            <a:off x="4211337" y="3901441"/>
            <a:ext cx="45719" cy="65314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Oval 60"/>
          <p:cNvSpPr/>
          <p:nvPr/>
        </p:nvSpPr>
        <p:spPr>
          <a:xfrm rot="5400000">
            <a:off x="7344678" y="1949722"/>
            <a:ext cx="2075598" cy="713146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Oval 61"/>
          <p:cNvSpPr/>
          <p:nvPr/>
        </p:nvSpPr>
        <p:spPr>
          <a:xfrm rot="5400000">
            <a:off x="3778653" y="1336506"/>
            <a:ext cx="3061585" cy="927463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3" name="Straight Connector 62"/>
          <p:cNvCxnSpPr/>
          <p:nvPr/>
        </p:nvCxnSpPr>
        <p:spPr>
          <a:xfrm>
            <a:off x="5238032" y="1506586"/>
            <a:ext cx="90920" cy="6531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rot="5400000">
            <a:off x="4794461" y="3344093"/>
            <a:ext cx="3061585" cy="927463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6325253" y="4411154"/>
            <a:ext cx="78377" cy="14369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rot="5400000">
            <a:off x="1344313" y="3716090"/>
            <a:ext cx="3914762" cy="1036645"/>
          </a:xfrm>
          <a:prstGeom prst="ellipse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3267198" y="4315359"/>
            <a:ext cx="78377" cy="14369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403510" y="2400297"/>
            <a:ext cx="78377" cy="14369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626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43" grpId="0" animBg="1"/>
      <p:bldP spid="45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812164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prstClr val="white"/>
                </a:solidFill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6374" y="447462"/>
            <a:ext cx="95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2231572" y="1174756"/>
            <a:ext cx="4067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ngõ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vườn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Lung </a:t>
            </a:r>
            <a:r>
              <a:rPr lang="en-US" sz="2800" dirty="0" err="1">
                <a:solidFill>
                  <a:prstClr val="black"/>
                </a:solidFill>
              </a:rPr>
              <a:t>linh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trắng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Sân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nắng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Tết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Sắp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thêm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tuổi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Đất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hoa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2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694598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prstClr val="white"/>
                </a:solidFill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114" y="447462"/>
            <a:ext cx="132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413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thêm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hoa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4680858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Trả lời câu hỏi:</a:t>
            </a:r>
            <a:endParaRPr lang="en-US" sz="3200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2735519"/>
            <a:ext cx="8550366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919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solidFill>
                <a:srgbClr val="0070C0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755229" cy="6874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  <a:cs typeface="UTM Avo" panose="02040603050506020204" charset="0"/>
              </a:rPr>
              <a:t>3</a:t>
            </a:r>
            <a:endParaRPr lang="en-US" sz="2800" dirty="0">
              <a:latin typeface="+mj-lt"/>
              <a:cs typeface="UTM Avo" panose="02040603050506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299" y="783639"/>
            <a:ext cx="943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  <a:cs typeface="Times New Roman" panose="02020603050405020304" pitchFamily="18" charset="0"/>
              </a:rPr>
              <a:t>Tìm trong bài đọc trên những tiếng có vần </a:t>
            </a:r>
            <a:r>
              <a:rPr lang="en-US" sz="2800" b="1" i="1" smtClean="0">
                <a:latin typeface="+mj-lt"/>
                <a:cs typeface="Times New Roman" panose="02020603050405020304" pitchFamily="18" charset="0"/>
              </a:rPr>
              <a:t>ơi, ao, ăng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3120" y="1471134"/>
            <a:ext cx="2337314" cy="523220"/>
          </a:xfrm>
          <a:prstGeom prst="rect">
            <a:avLst/>
          </a:prstGeom>
          <a:noFill/>
          <a:ln>
            <a:solidFill>
              <a:srgbClr val="0066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Mẫu: phơi</a:t>
            </a:r>
            <a:endParaRPr lang="en-US" sz="2800" b="1" dirty="0">
              <a:solidFill>
                <a:srgbClr val="0066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4|2.8|3.4|1.3|1.2|2.7|1.5|1.5|2.2|1.5|1.5|2.6|1.5|1.7|1.7|1.4|1.5|2.5|1.1|1.6|1.7|1.6|1.5|1.9|1.7|0.6|1.2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35.3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464</Words>
  <Application>Microsoft Office PowerPoint</Application>
  <PresentationFormat>Widescreen</PresentationFormat>
  <Paragraphs>169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等线</vt:lpstr>
      <vt:lpstr>DFPOP1-W9</vt:lpstr>
      <vt:lpstr>Times New Roman</vt:lpstr>
      <vt:lpstr>UTM Avo</vt:lpstr>
      <vt:lpstr>UTM Avo</vt:lpstr>
      <vt:lpstr>华康少女文字W5</vt:lpstr>
      <vt:lpstr>2_Office Theme</vt:lpstr>
      <vt:lpstr>3_Office Theme</vt:lpstr>
      <vt:lpstr>自定义设计方案</vt:lpstr>
      <vt:lpstr>3_Office 主题​​</vt:lpstr>
      <vt:lpstr>18_Office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MyPC</cp:lastModifiedBy>
  <cp:revision>64</cp:revision>
  <dcterms:created xsi:type="dcterms:W3CDTF">2020-08-06T11:51:00Z</dcterms:created>
  <dcterms:modified xsi:type="dcterms:W3CDTF">2022-01-10T10:45:26Z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