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Lst>
  <p:sldSz cx="12192000" cy="6858000"/>
  <p:notesSz cx="6858000" cy="9144000"/>
  <p:embeddedFontLst>
    <p:embeddedFont>
      <p:font typeface="Calibri Light" panose="020F0302020204030204" pitchFamily="34" charset="0"/>
      <p:regular r:id="rId7"/>
      <p:italic r:id="rId8"/>
    </p:embeddedFont>
    <p:embeddedFont>
      <p:font typeface="Calibri" panose="020F0502020204030204" pitchFamily="34" charset="0"/>
      <p:regular r:id="rId9"/>
      <p:bold r:id="rId10"/>
      <p:italic r:id="rId11"/>
      <p:boldItalic r:id="rId12"/>
    </p:embeddedFont>
    <p:embeddedFont>
      <p:font typeface="VNI-Avo" pitchFamily="2"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t>07/12/2023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t>07/12/2023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t>07/12/2023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07/12/2023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07/12/2023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07/12/2023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07/12/2023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1206" y="5403178"/>
            <a:ext cx="10932027" cy="707886"/>
          </a:xfrm>
          <a:prstGeom prst="rect">
            <a:avLst/>
          </a:prstGeom>
          <a:noFill/>
        </p:spPr>
        <p:txBody>
          <a:bodyPr wrap="square" rtlCol="0">
            <a:spAutoFit/>
          </a:bodyPr>
          <a:lstStyle/>
          <a:p>
            <a:r>
              <a:rPr lang="en-US" sz="4000" b="1" smtClean="0">
                <a:latin typeface="VNI-Avo" pitchFamily="2" charset="0"/>
              </a:rPr>
              <a:t>    Vöôøn nhaø baø coù ôùt, rau ngoùt vaø caø roát.</a:t>
            </a:r>
          </a:p>
        </p:txBody>
      </p:sp>
      <p:sp>
        <p:nvSpPr>
          <p:cNvPr id="6" name="Rectangle 5"/>
          <p:cNvSpPr/>
          <p:nvPr/>
        </p:nvSpPr>
        <p:spPr>
          <a:xfrm>
            <a:off x="5358300" y="5424198"/>
            <a:ext cx="671979" cy="707886"/>
          </a:xfrm>
          <a:prstGeom prst="rect">
            <a:avLst/>
          </a:prstGeom>
        </p:spPr>
        <p:txBody>
          <a:bodyPr wrap="none">
            <a:spAutoFit/>
          </a:bodyPr>
          <a:lstStyle/>
          <a:p>
            <a:r>
              <a:rPr lang="en-US" sz="4000" b="1" smtClean="0">
                <a:solidFill>
                  <a:srgbClr val="FF0000"/>
                </a:solidFill>
                <a:latin typeface="VNI-Avo" pitchFamily="2" charset="0"/>
              </a:rPr>
              <a:t>ôt</a:t>
            </a:r>
            <a:endParaRPr lang="en-US" sz="4000">
              <a:solidFill>
                <a:srgbClr val="FF0000"/>
              </a:solidFill>
            </a:endParaRPr>
          </a:p>
        </p:txBody>
      </p:sp>
      <p:sp>
        <p:nvSpPr>
          <p:cNvPr id="7" name="Rectangle 6"/>
          <p:cNvSpPr/>
          <p:nvPr/>
        </p:nvSpPr>
        <p:spPr>
          <a:xfrm>
            <a:off x="10216928" y="5424198"/>
            <a:ext cx="692818" cy="707886"/>
          </a:xfrm>
          <a:prstGeom prst="rect">
            <a:avLst/>
          </a:prstGeom>
        </p:spPr>
        <p:txBody>
          <a:bodyPr wrap="none">
            <a:spAutoFit/>
          </a:bodyPr>
          <a:lstStyle/>
          <a:p>
            <a:r>
              <a:rPr lang="en-US" sz="4000" b="1" smtClean="0">
                <a:solidFill>
                  <a:srgbClr val="FF0000"/>
                </a:solidFill>
                <a:latin typeface="VNI-Avo" pitchFamily="2" charset="0"/>
              </a:rPr>
              <a:t>oât</a:t>
            </a:r>
            <a:endParaRPr lang="en-US" sz="4000">
              <a:solidFill>
                <a:srgbClr val="FF0000"/>
              </a:solidFill>
            </a:endParaRPr>
          </a:p>
        </p:txBody>
      </p:sp>
      <p:sp>
        <p:nvSpPr>
          <p:cNvPr id="8" name="Rectangle 7"/>
          <p:cNvSpPr/>
          <p:nvPr/>
        </p:nvSpPr>
        <p:spPr>
          <a:xfrm>
            <a:off x="7768041" y="5424198"/>
            <a:ext cx="671979" cy="707886"/>
          </a:xfrm>
          <a:prstGeom prst="rect">
            <a:avLst/>
          </a:prstGeom>
        </p:spPr>
        <p:txBody>
          <a:bodyPr wrap="none">
            <a:spAutoFit/>
          </a:bodyPr>
          <a:lstStyle/>
          <a:p>
            <a:r>
              <a:rPr lang="en-US" sz="4000" b="1" smtClean="0">
                <a:solidFill>
                  <a:srgbClr val="FF0000"/>
                </a:solidFill>
                <a:latin typeface="VNI-Avo" pitchFamily="2" charset="0"/>
              </a:rPr>
              <a:t>ot</a:t>
            </a:r>
            <a:endParaRPr lang="en-US" sz="4000">
              <a:solidFill>
                <a:srgbClr val="FF0000"/>
              </a:solidFill>
            </a:endParaRPr>
          </a:p>
        </p:txBody>
      </p:sp>
      <p:sp>
        <p:nvSpPr>
          <p:cNvPr id="9" name="Rectangle 8">
            <a:hlinkClick r:id="rId2"/>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p:cNvPicPr>
            <a:picLocks noChangeAspect="1"/>
          </p:cNvPicPr>
          <p:nvPr/>
        </p:nvPicPr>
        <p:blipFill>
          <a:blip r:embed="rId3"/>
          <a:stretch>
            <a:fillRect/>
          </a:stretch>
        </p:blipFill>
        <p:spPr>
          <a:xfrm>
            <a:off x="682806" y="366173"/>
            <a:ext cx="11075009" cy="4531648"/>
          </a:xfrm>
          <a:prstGeom prst="rect">
            <a:avLst/>
          </a:prstGeom>
        </p:spPr>
      </p:pic>
    </p:spTree>
    <p:extLst>
      <p:ext uri="{BB962C8B-B14F-4D97-AF65-F5344CB8AC3E}">
        <p14:creationId xmlns:p14="http://schemas.microsoft.com/office/powerpoint/2010/main" val="15797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a:blip r:embed="rId3"/>
          <a:stretch>
            <a:fillRect/>
          </a:stretch>
        </p:blipFill>
        <p:spPr>
          <a:xfrm>
            <a:off x="-13648" y="148473"/>
            <a:ext cx="2629267" cy="1238423"/>
          </a:xfrm>
          <a:prstGeom prst="rect">
            <a:avLst/>
          </a:prstGeom>
        </p:spPr>
      </p:pic>
      <p:sp>
        <p:nvSpPr>
          <p:cNvPr id="6" name="TextBox 5"/>
          <p:cNvSpPr txBox="1"/>
          <p:nvPr/>
        </p:nvSpPr>
        <p:spPr>
          <a:xfrm>
            <a:off x="3194115" y="123489"/>
            <a:ext cx="1429407" cy="1015663"/>
          </a:xfrm>
          <a:prstGeom prst="rect">
            <a:avLst/>
          </a:prstGeom>
          <a:noFill/>
        </p:spPr>
        <p:txBody>
          <a:bodyPr wrap="square" rtlCol="0">
            <a:spAutoFit/>
          </a:bodyPr>
          <a:lstStyle/>
          <a:p>
            <a:r>
              <a:rPr lang="en-US" sz="6000" b="1" smtClean="0">
                <a:solidFill>
                  <a:srgbClr val="FF0000"/>
                </a:solidFill>
                <a:latin typeface="VNI-Avo" pitchFamily="2" charset="0"/>
              </a:rPr>
              <a:t>ot</a:t>
            </a:r>
            <a:endParaRPr lang="en-US" sz="6000" b="1">
              <a:solidFill>
                <a:srgbClr val="FF0000"/>
              </a:solidFill>
              <a:latin typeface="VNI-Avo" pitchFamily="2" charset="0"/>
            </a:endParaRPr>
          </a:p>
        </p:txBody>
      </p:sp>
      <p:sp>
        <p:nvSpPr>
          <p:cNvPr id="7" name="TextBox 6"/>
          <p:cNvSpPr txBox="1"/>
          <p:nvPr/>
        </p:nvSpPr>
        <p:spPr>
          <a:xfrm>
            <a:off x="5075865" y="148473"/>
            <a:ext cx="1598202" cy="1015663"/>
          </a:xfrm>
          <a:prstGeom prst="rect">
            <a:avLst/>
          </a:prstGeom>
          <a:noFill/>
        </p:spPr>
        <p:txBody>
          <a:bodyPr wrap="square" rtlCol="0">
            <a:spAutoFit/>
          </a:bodyPr>
          <a:lstStyle/>
          <a:p>
            <a:r>
              <a:rPr lang="en-US" sz="6000" b="1" smtClean="0">
                <a:solidFill>
                  <a:srgbClr val="FF0000"/>
                </a:solidFill>
                <a:latin typeface="VNI-Avo" pitchFamily="2" charset="0"/>
              </a:rPr>
              <a:t>oât</a:t>
            </a:r>
            <a:endParaRPr lang="en-US" sz="6000" b="1">
              <a:solidFill>
                <a:srgbClr val="FF0000"/>
              </a:solidFill>
              <a:latin typeface="VNI-Avo" pitchFamily="2" charset="0"/>
            </a:endParaRPr>
          </a:p>
        </p:txBody>
      </p:sp>
      <p:sp>
        <p:nvSpPr>
          <p:cNvPr id="8" name="TextBox 7"/>
          <p:cNvSpPr txBox="1"/>
          <p:nvPr/>
        </p:nvSpPr>
        <p:spPr>
          <a:xfrm>
            <a:off x="7251722" y="148473"/>
            <a:ext cx="1598202" cy="1015663"/>
          </a:xfrm>
          <a:prstGeom prst="rect">
            <a:avLst/>
          </a:prstGeom>
          <a:noFill/>
        </p:spPr>
        <p:txBody>
          <a:bodyPr wrap="square" rtlCol="0">
            <a:spAutoFit/>
          </a:bodyPr>
          <a:lstStyle/>
          <a:p>
            <a:r>
              <a:rPr lang="en-US" sz="6000" b="1" smtClean="0">
                <a:solidFill>
                  <a:srgbClr val="FF0000"/>
                </a:solidFill>
                <a:latin typeface="VNI-Avo" pitchFamily="2" charset="0"/>
              </a:rPr>
              <a:t>ôt</a:t>
            </a:r>
            <a:endParaRPr lang="en-US" sz="6000" b="1">
              <a:solidFill>
                <a:srgbClr val="FF0000"/>
              </a:solidFill>
              <a:latin typeface="VNI-Avo" pitchFamily="2"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77010979"/>
              </p:ext>
            </p:extLst>
          </p:nvPr>
        </p:nvGraphicFramePr>
        <p:xfrm>
          <a:off x="4305109" y="1164136"/>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28737469"/>
                    </a:ext>
                  </a:extLst>
                </a:gridCol>
                <a:gridCol w="1422400">
                  <a:extLst>
                    <a:ext uri="{9D8B030D-6E8A-4147-A177-3AD203B41FA5}">
                      <a16:colId xmlns:a16="http://schemas.microsoft.com/office/drawing/2014/main" val="3225892531"/>
                    </a:ext>
                  </a:extLst>
                </a:gridCol>
              </a:tblGrid>
              <a:tr h="433699">
                <a:tc>
                  <a:txBody>
                    <a:bodyPr/>
                    <a:lstStyle/>
                    <a:p>
                      <a:pPr algn="ctr"/>
                      <a:r>
                        <a:rPr lang="en-US" sz="4400" smtClean="0">
                          <a:solidFill>
                            <a:srgbClr val="0000FF"/>
                          </a:solidFill>
                          <a:latin typeface="VNI-Avo" pitchFamily="2" charset="0"/>
                        </a:rPr>
                        <a:t>ng</a:t>
                      </a:r>
                      <a:endParaRPr lang="en-US" sz="4400">
                        <a:solidFill>
                          <a:srgbClr val="0000FF"/>
                        </a:solidFill>
                        <a:latin typeface="VNI-Avo" pitchFamily="2" charset="0"/>
                      </a:endParaRPr>
                    </a:p>
                  </a:txBody>
                  <a:tcPr/>
                </a:tc>
                <a:tc>
                  <a:txBody>
                    <a:bodyPr/>
                    <a:lstStyle/>
                    <a:p>
                      <a:pPr algn="ctr"/>
                      <a:r>
                        <a:rPr lang="en-US" sz="4400" smtClean="0">
                          <a:solidFill>
                            <a:srgbClr val="FF00FF"/>
                          </a:solidFill>
                          <a:latin typeface="VNI-Avo" pitchFamily="2" charset="0"/>
                        </a:rPr>
                        <a:t>ot</a:t>
                      </a:r>
                      <a:endParaRPr lang="en-US" sz="4400">
                        <a:solidFill>
                          <a:srgbClr val="FF00FF"/>
                        </a:solidFill>
                        <a:latin typeface="VNI-Avo" pitchFamily="2" charset="0"/>
                      </a:endParaRPr>
                    </a:p>
                  </a:txBody>
                  <a:tcPr/>
                </a:tc>
                <a:extLst>
                  <a:ext uri="{0D108BD9-81ED-4DB2-BD59-A6C34878D82A}">
                    <a16:rowId xmlns:a16="http://schemas.microsoft.com/office/drawing/2014/main" val="289549917"/>
                  </a:ext>
                </a:extLst>
              </a:tr>
              <a:tr h="433699">
                <a:tc gridSpan="2">
                  <a:txBody>
                    <a:bodyPr/>
                    <a:lstStyle/>
                    <a:p>
                      <a:pPr algn="ctr"/>
                      <a:r>
                        <a:rPr lang="en-US" sz="4400" b="1" i="0" smtClean="0">
                          <a:solidFill>
                            <a:srgbClr val="FF0000"/>
                          </a:solidFill>
                          <a:latin typeface="VNI-Avo" pitchFamily="2" charset="0"/>
                        </a:rPr>
                        <a:t>ngoùt</a:t>
                      </a:r>
                      <a:endParaRPr lang="en-US" sz="4400" b="1" i="0">
                        <a:solidFill>
                          <a:srgbClr val="FF0000"/>
                        </a:solidFill>
                        <a:latin typeface="VNI-Avo" pitchFamily="2" charset="0"/>
                      </a:endParaRPr>
                    </a:p>
                  </a:txBody>
                  <a:tcPr/>
                </a:tc>
                <a:tc hMerge="1">
                  <a:txBody>
                    <a:bodyPr/>
                    <a:lstStyle/>
                    <a:p>
                      <a:endParaRPr lang="en-US"/>
                    </a:p>
                  </a:txBody>
                  <a:tcPr/>
                </a:tc>
                <a:extLst>
                  <a:ext uri="{0D108BD9-81ED-4DB2-BD59-A6C34878D82A}">
                    <a16:rowId xmlns:a16="http://schemas.microsoft.com/office/drawing/2014/main" val="2864091340"/>
                  </a:ext>
                </a:extLst>
              </a:tr>
            </a:tbl>
          </a:graphicData>
        </a:graphic>
      </p:graphicFrame>
      <p:sp>
        <p:nvSpPr>
          <p:cNvPr id="10" name="TextBox 9"/>
          <p:cNvSpPr txBox="1"/>
          <p:nvPr/>
        </p:nvSpPr>
        <p:spPr>
          <a:xfrm>
            <a:off x="306922" y="2795939"/>
            <a:ext cx="1764281" cy="769441"/>
          </a:xfrm>
          <a:prstGeom prst="rect">
            <a:avLst/>
          </a:prstGeom>
          <a:noFill/>
        </p:spPr>
        <p:txBody>
          <a:bodyPr wrap="square" rtlCol="0">
            <a:spAutoFit/>
          </a:bodyPr>
          <a:lstStyle/>
          <a:p>
            <a:r>
              <a:rPr lang="en-US" sz="4400" smtClean="0">
                <a:latin typeface="VNI-Avo" pitchFamily="2" charset="0"/>
              </a:rPr>
              <a:t>ngoït</a:t>
            </a:r>
            <a:endParaRPr lang="en-US" sz="4400">
              <a:latin typeface="VNI-Avo" pitchFamily="2" charset="0"/>
            </a:endParaRPr>
          </a:p>
        </p:txBody>
      </p:sp>
      <p:sp>
        <p:nvSpPr>
          <p:cNvPr id="11" name="TextBox 10"/>
          <p:cNvSpPr txBox="1"/>
          <p:nvPr/>
        </p:nvSpPr>
        <p:spPr>
          <a:xfrm>
            <a:off x="2334480" y="2795938"/>
            <a:ext cx="1764281" cy="769441"/>
          </a:xfrm>
          <a:prstGeom prst="rect">
            <a:avLst/>
          </a:prstGeom>
          <a:noFill/>
        </p:spPr>
        <p:txBody>
          <a:bodyPr wrap="square" rtlCol="0">
            <a:spAutoFit/>
          </a:bodyPr>
          <a:lstStyle/>
          <a:p>
            <a:r>
              <a:rPr lang="en-US" sz="4400" smtClean="0">
                <a:latin typeface="VNI-Avo" pitchFamily="2" charset="0"/>
              </a:rPr>
              <a:t>voùt</a:t>
            </a:r>
            <a:endParaRPr lang="en-US" sz="4400">
              <a:latin typeface="VNI-Avo" pitchFamily="2" charset="0"/>
            </a:endParaRPr>
          </a:p>
        </p:txBody>
      </p:sp>
      <p:sp>
        <p:nvSpPr>
          <p:cNvPr id="12" name="TextBox 11"/>
          <p:cNvSpPr txBox="1"/>
          <p:nvPr/>
        </p:nvSpPr>
        <p:spPr>
          <a:xfrm>
            <a:off x="3924254" y="2795938"/>
            <a:ext cx="1764281" cy="769441"/>
          </a:xfrm>
          <a:prstGeom prst="rect">
            <a:avLst/>
          </a:prstGeom>
          <a:noFill/>
        </p:spPr>
        <p:txBody>
          <a:bodyPr wrap="square" rtlCol="0">
            <a:spAutoFit/>
          </a:bodyPr>
          <a:lstStyle/>
          <a:p>
            <a:r>
              <a:rPr lang="en-US" sz="4400" smtClean="0">
                <a:latin typeface="VNI-Avo" pitchFamily="2" charset="0"/>
              </a:rPr>
              <a:t>coät</a:t>
            </a:r>
            <a:endParaRPr lang="en-US" sz="4400">
              <a:latin typeface="VNI-Avo" pitchFamily="2" charset="0"/>
            </a:endParaRPr>
          </a:p>
        </p:txBody>
      </p:sp>
      <p:sp>
        <p:nvSpPr>
          <p:cNvPr id="13" name="TextBox 12"/>
          <p:cNvSpPr txBox="1"/>
          <p:nvPr/>
        </p:nvSpPr>
        <p:spPr>
          <a:xfrm>
            <a:off x="5958099" y="2785014"/>
            <a:ext cx="1764281" cy="769441"/>
          </a:xfrm>
          <a:prstGeom prst="rect">
            <a:avLst/>
          </a:prstGeom>
          <a:noFill/>
        </p:spPr>
        <p:txBody>
          <a:bodyPr wrap="square" rtlCol="0">
            <a:spAutoFit/>
          </a:bodyPr>
          <a:lstStyle/>
          <a:p>
            <a:r>
              <a:rPr lang="en-US" sz="4400" smtClean="0">
                <a:latin typeface="VNI-Avo" pitchFamily="2" charset="0"/>
              </a:rPr>
              <a:t>toát</a:t>
            </a:r>
            <a:endParaRPr lang="en-US" sz="4400">
              <a:latin typeface="VNI-Avo" pitchFamily="2" charset="0"/>
            </a:endParaRPr>
          </a:p>
        </p:txBody>
      </p:sp>
      <p:sp>
        <p:nvSpPr>
          <p:cNvPr id="14" name="TextBox 13"/>
          <p:cNvSpPr txBox="1"/>
          <p:nvPr/>
        </p:nvSpPr>
        <p:spPr>
          <a:xfrm>
            <a:off x="7655694" y="2795149"/>
            <a:ext cx="1764281" cy="769441"/>
          </a:xfrm>
          <a:prstGeom prst="rect">
            <a:avLst/>
          </a:prstGeom>
          <a:noFill/>
        </p:spPr>
        <p:txBody>
          <a:bodyPr wrap="square" rtlCol="0">
            <a:spAutoFit/>
          </a:bodyPr>
          <a:lstStyle/>
          <a:p>
            <a:r>
              <a:rPr lang="en-US" sz="4400" smtClean="0">
                <a:latin typeface="VNI-Avo" pitchFamily="2" charset="0"/>
              </a:rPr>
              <a:t>thôùt</a:t>
            </a:r>
            <a:endParaRPr lang="en-US" sz="4400">
              <a:latin typeface="VNI-Avo" pitchFamily="2" charset="0"/>
            </a:endParaRPr>
          </a:p>
        </p:txBody>
      </p:sp>
      <p:sp>
        <p:nvSpPr>
          <p:cNvPr id="15" name="TextBox 14"/>
          <p:cNvSpPr txBox="1"/>
          <p:nvPr/>
        </p:nvSpPr>
        <p:spPr>
          <a:xfrm>
            <a:off x="9794277" y="2795758"/>
            <a:ext cx="1329483" cy="769441"/>
          </a:xfrm>
          <a:prstGeom prst="rect">
            <a:avLst/>
          </a:prstGeom>
          <a:noFill/>
        </p:spPr>
        <p:txBody>
          <a:bodyPr wrap="square" rtlCol="0">
            <a:spAutoFit/>
          </a:bodyPr>
          <a:lstStyle/>
          <a:p>
            <a:r>
              <a:rPr lang="en-US" sz="4400" smtClean="0">
                <a:latin typeface="VNI-Avo" pitchFamily="2" charset="0"/>
              </a:rPr>
              <a:t>vôït</a:t>
            </a:r>
            <a:endParaRPr lang="en-US" sz="4400">
              <a:latin typeface="VNI-Avo" pitchFamily="2" charset="0"/>
            </a:endParaRPr>
          </a:p>
        </p:txBody>
      </p:sp>
      <p:sp>
        <p:nvSpPr>
          <p:cNvPr id="16" name="TextBox 15"/>
          <p:cNvSpPr txBox="1"/>
          <p:nvPr/>
        </p:nvSpPr>
        <p:spPr>
          <a:xfrm>
            <a:off x="590854" y="5828441"/>
            <a:ext cx="2984447" cy="769441"/>
          </a:xfrm>
          <a:prstGeom prst="rect">
            <a:avLst/>
          </a:prstGeom>
          <a:noFill/>
        </p:spPr>
        <p:txBody>
          <a:bodyPr wrap="square" rtlCol="0">
            <a:spAutoFit/>
          </a:bodyPr>
          <a:lstStyle/>
          <a:p>
            <a:r>
              <a:rPr lang="en-US" sz="4400" smtClean="0">
                <a:latin typeface="VNI-Avo" pitchFamily="2" charset="0"/>
              </a:rPr>
              <a:t>quaû nhoùt</a:t>
            </a:r>
            <a:endParaRPr lang="en-US" sz="4400">
              <a:latin typeface="VNI-Avo" pitchFamily="2" charset="0"/>
            </a:endParaRPr>
          </a:p>
        </p:txBody>
      </p:sp>
      <p:sp>
        <p:nvSpPr>
          <p:cNvPr id="17" name="TextBox 16"/>
          <p:cNvSpPr txBox="1"/>
          <p:nvPr/>
        </p:nvSpPr>
        <p:spPr>
          <a:xfrm>
            <a:off x="4953380" y="5831620"/>
            <a:ext cx="2984447" cy="769441"/>
          </a:xfrm>
          <a:prstGeom prst="rect">
            <a:avLst/>
          </a:prstGeom>
          <a:noFill/>
        </p:spPr>
        <p:txBody>
          <a:bodyPr wrap="square" rtlCol="0">
            <a:spAutoFit/>
          </a:bodyPr>
          <a:lstStyle/>
          <a:p>
            <a:r>
              <a:rPr lang="en-US" sz="4400" smtClean="0">
                <a:latin typeface="VNI-Avo" pitchFamily="2" charset="0"/>
              </a:rPr>
              <a:t>laù loát</a:t>
            </a:r>
            <a:endParaRPr lang="en-US" sz="4400">
              <a:latin typeface="VNI-Avo" pitchFamily="2" charset="0"/>
            </a:endParaRPr>
          </a:p>
        </p:txBody>
      </p:sp>
      <p:sp>
        <p:nvSpPr>
          <p:cNvPr id="18" name="TextBox 17"/>
          <p:cNvSpPr txBox="1"/>
          <p:nvPr/>
        </p:nvSpPr>
        <p:spPr>
          <a:xfrm>
            <a:off x="8849924" y="5805967"/>
            <a:ext cx="3124066" cy="769441"/>
          </a:xfrm>
          <a:prstGeom prst="rect">
            <a:avLst/>
          </a:prstGeom>
          <a:noFill/>
        </p:spPr>
        <p:txBody>
          <a:bodyPr wrap="square" rtlCol="0">
            <a:spAutoFit/>
          </a:bodyPr>
          <a:lstStyle/>
          <a:p>
            <a:r>
              <a:rPr lang="en-US" sz="4400" smtClean="0">
                <a:latin typeface="VNI-Avo" pitchFamily="2" charset="0"/>
              </a:rPr>
              <a:t>quaû ôùt</a:t>
            </a:r>
            <a:endParaRPr lang="en-US" sz="4400">
              <a:latin typeface="VNI-Avo" pitchFamily="2" charset="0"/>
            </a:endParaRPr>
          </a:p>
        </p:txBody>
      </p:sp>
      <p:pic>
        <p:nvPicPr>
          <p:cNvPr id="19" name="Picture 18"/>
          <p:cNvPicPr>
            <a:picLocks noChangeAspect="1"/>
          </p:cNvPicPr>
          <p:nvPr/>
        </p:nvPicPr>
        <p:blipFill>
          <a:blip r:embed="rId4"/>
          <a:stretch>
            <a:fillRect/>
          </a:stretch>
        </p:blipFill>
        <p:spPr>
          <a:xfrm>
            <a:off x="823254" y="3865958"/>
            <a:ext cx="2495898" cy="1714739"/>
          </a:xfrm>
          <a:prstGeom prst="rect">
            <a:avLst/>
          </a:prstGeom>
        </p:spPr>
      </p:pic>
      <p:pic>
        <p:nvPicPr>
          <p:cNvPr id="20" name="Picture 19"/>
          <p:cNvPicPr>
            <a:picLocks noChangeAspect="1"/>
          </p:cNvPicPr>
          <p:nvPr/>
        </p:nvPicPr>
        <p:blipFill>
          <a:blip r:embed="rId5"/>
          <a:stretch>
            <a:fillRect/>
          </a:stretch>
        </p:blipFill>
        <p:spPr>
          <a:xfrm>
            <a:off x="4643465" y="3942168"/>
            <a:ext cx="2629267" cy="1638529"/>
          </a:xfrm>
          <a:prstGeom prst="rect">
            <a:avLst/>
          </a:prstGeom>
        </p:spPr>
      </p:pic>
      <p:pic>
        <p:nvPicPr>
          <p:cNvPr id="21" name="Picture 20"/>
          <p:cNvPicPr>
            <a:picLocks noChangeAspect="1"/>
          </p:cNvPicPr>
          <p:nvPr/>
        </p:nvPicPr>
        <p:blipFill>
          <a:blip r:embed="rId6"/>
          <a:stretch>
            <a:fillRect/>
          </a:stretch>
        </p:blipFill>
        <p:spPr>
          <a:xfrm>
            <a:off x="8678960" y="3913571"/>
            <a:ext cx="2553056" cy="1619476"/>
          </a:xfrm>
          <a:prstGeom prst="rect">
            <a:avLst/>
          </a:prstGeom>
        </p:spPr>
      </p:pic>
    </p:spTree>
    <p:extLst>
      <p:ext uri="{BB962C8B-B14F-4D97-AF65-F5344CB8AC3E}">
        <p14:creationId xmlns:p14="http://schemas.microsoft.com/office/powerpoint/2010/main" val="31385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ppt_x"/>
                                          </p:val>
                                        </p:tav>
                                        <p:tav tm="100000">
                                          <p:val>
                                            <p:strVal val="#ppt_x"/>
                                          </p:val>
                                        </p:tav>
                                      </p:tavLst>
                                    </p:anim>
                                    <p:anim calcmode="lin" valueType="num">
                                      <p:cBhvr additive="base">
                                        <p:cTn id="5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ppt_x"/>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fill="hold"/>
                                        <p:tgtEl>
                                          <p:spTgt spid="21"/>
                                        </p:tgtEl>
                                        <p:attrNameLst>
                                          <p:attrName>ppt_x</p:attrName>
                                        </p:attrNameLst>
                                      </p:cBhvr>
                                      <p:tavLst>
                                        <p:tav tm="0">
                                          <p:val>
                                            <p:strVal val="#ppt_x"/>
                                          </p:val>
                                        </p:tav>
                                        <p:tav tm="100000">
                                          <p:val>
                                            <p:strVal val="#ppt_x"/>
                                          </p:val>
                                        </p:tav>
                                      </p:tavLst>
                                    </p:anim>
                                    <p:anim calcmode="lin" valueType="num">
                                      <p:cBhvr additive="base">
                                        <p:cTn id="8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fill="hold"/>
                                        <p:tgtEl>
                                          <p:spTgt spid="18"/>
                                        </p:tgtEl>
                                        <p:attrNameLst>
                                          <p:attrName>ppt_x</p:attrName>
                                        </p:attrNameLst>
                                      </p:cBhvr>
                                      <p:tavLst>
                                        <p:tav tm="0">
                                          <p:val>
                                            <p:strVal val="#ppt_x"/>
                                          </p:val>
                                        </p:tav>
                                        <p:tav tm="100000">
                                          <p:val>
                                            <p:strVal val="#ppt_x"/>
                                          </p:val>
                                        </p:tav>
                                      </p:tavLst>
                                    </p:anim>
                                    <p:anim calcmode="lin" valueType="num">
                                      <p:cBhvr additive="base">
                                        <p:cTn id="8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p:cNvPicPr>
            <a:picLocks noChangeAspect="1"/>
          </p:cNvPicPr>
          <p:nvPr/>
        </p:nvPicPr>
        <p:blipFill rotWithShape="1">
          <a:blip r:embed="rId3"/>
          <a:srcRect r="81351" b="73651"/>
          <a:stretch/>
        </p:blipFill>
        <p:spPr>
          <a:xfrm>
            <a:off x="49015" y="627071"/>
            <a:ext cx="2264528" cy="893257"/>
          </a:xfrm>
          <a:prstGeom prst="rect">
            <a:avLst/>
          </a:prstGeom>
        </p:spPr>
      </p:pic>
      <p:pic>
        <p:nvPicPr>
          <p:cNvPr id="3" name="Picture 2"/>
          <p:cNvPicPr>
            <a:picLocks noChangeAspect="1"/>
          </p:cNvPicPr>
          <p:nvPr/>
        </p:nvPicPr>
        <p:blipFill>
          <a:blip r:embed="rId4"/>
          <a:stretch>
            <a:fillRect/>
          </a:stretch>
        </p:blipFill>
        <p:spPr>
          <a:xfrm>
            <a:off x="374658" y="2043760"/>
            <a:ext cx="11619991" cy="2726544"/>
          </a:xfrm>
          <a:prstGeom prst="rect">
            <a:avLst/>
          </a:prstGeom>
        </p:spPr>
      </p:pic>
    </p:spTree>
    <p:extLst>
      <p:ext uri="{BB962C8B-B14F-4D97-AF65-F5344CB8AC3E}">
        <p14:creationId xmlns:p14="http://schemas.microsoft.com/office/powerpoint/2010/main" val="2984405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801" y="5196384"/>
            <a:ext cx="11849100" cy="1384995"/>
          </a:xfrm>
          <a:prstGeom prst="rect">
            <a:avLst/>
          </a:prstGeom>
          <a:noFill/>
        </p:spPr>
        <p:txBody>
          <a:bodyPr wrap="square" rtlCol="0">
            <a:spAutoFit/>
          </a:bodyPr>
          <a:lstStyle/>
          <a:p>
            <a:r>
              <a:rPr lang="en-US" sz="2800" b="1" smtClean="0">
                <a:latin typeface="VNI-Avo" pitchFamily="2" charset="0"/>
              </a:rPr>
              <a:t>    Sôùm nay thöùc daäy, Nam chôït thaáy moät chuù chim saâu. Chim hôùn hôû nhö chaøo Nam. Noù nhaûy nhoùt moät hoài roài bay qua bay laïi, tìm baét saâu boï cho caây.</a:t>
            </a:r>
            <a:endParaRPr lang="en-US" sz="2800" b="1">
              <a:latin typeface="VNI-Avo" pitchFamily="2" charset="0"/>
            </a:endParaRPr>
          </a:p>
        </p:txBody>
      </p:sp>
      <p:sp>
        <p:nvSpPr>
          <p:cNvPr id="6" name="Rectangle 5"/>
          <p:cNvSpPr/>
          <p:nvPr/>
        </p:nvSpPr>
        <p:spPr>
          <a:xfrm>
            <a:off x="5582173" y="5214115"/>
            <a:ext cx="526106" cy="523220"/>
          </a:xfrm>
          <a:prstGeom prst="rect">
            <a:avLst/>
          </a:prstGeom>
        </p:spPr>
        <p:txBody>
          <a:bodyPr wrap="none">
            <a:spAutoFit/>
          </a:bodyPr>
          <a:lstStyle/>
          <a:p>
            <a:r>
              <a:rPr lang="en-US" sz="2800" b="1" smtClean="0">
                <a:solidFill>
                  <a:srgbClr val="FF0000"/>
                </a:solidFill>
                <a:latin typeface="VNI-Avo" pitchFamily="2" charset="0"/>
              </a:rPr>
              <a:t>ôt</a:t>
            </a:r>
            <a:endParaRPr lang="en-US">
              <a:solidFill>
                <a:srgbClr val="FF0000"/>
              </a:solidFill>
            </a:endParaRPr>
          </a:p>
        </p:txBody>
      </p:sp>
      <p:sp>
        <p:nvSpPr>
          <p:cNvPr id="9" name="Rectangle 8">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11" name="Rectangle 10"/>
          <p:cNvSpPr/>
          <p:nvPr/>
        </p:nvSpPr>
        <p:spPr>
          <a:xfrm>
            <a:off x="7245000" y="5208962"/>
            <a:ext cx="540533" cy="523220"/>
          </a:xfrm>
          <a:prstGeom prst="rect">
            <a:avLst/>
          </a:prstGeom>
        </p:spPr>
        <p:txBody>
          <a:bodyPr wrap="none">
            <a:spAutoFit/>
          </a:bodyPr>
          <a:lstStyle/>
          <a:p>
            <a:r>
              <a:rPr lang="en-US" sz="2800" b="1" smtClean="0">
                <a:solidFill>
                  <a:srgbClr val="FF00FF"/>
                </a:solidFill>
                <a:latin typeface="VNI-Avo" pitchFamily="2" charset="0"/>
              </a:rPr>
              <a:t>oât</a:t>
            </a:r>
            <a:endParaRPr lang="en-US">
              <a:solidFill>
                <a:srgbClr val="FF00FF"/>
              </a:solidFill>
            </a:endParaRPr>
          </a:p>
        </p:txBody>
      </p:sp>
      <p:sp>
        <p:nvSpPr>
          <p:cNvPr id="12" name="Rectangle 11"/>
          <p:cNvSpPr/>
          <p:nvPr/>
        </p:nvSpPr>
        <p:spPr>
          <a:xfrm>
            <a:off x="5774395" y="5637670"/>
            <a:ext cx="526106" cy="523220"/>
          </a:xfrm>
          <a:prstGeom prst="rect">
            <a:avLst/>
          </a:prstGeom>
        </p:spPr>
        <p:txBody>
          <a:bodyPr wrap="none">
            <a:spAutoFit/>
          </a:bodyPr>
          <a:lstStyle/>
          <a:p>
            <a:r>
              <a:rPr lang="en-US" sz="2800" b="1" smtClean="0">
                <a:solidFill>
                  <a:srgbClr val="0000FF"/>
                </a:solidFill>
                <a:latin typeface="VNI-Avo" pitchFamily="2" charset="0"/>
              </a:rPr>
              <a:t>ot</a:t>
            </a:r>
            <a:endParaRPr lang="en-US">
              <a:solidFill>
                <a:srgbClr val="0000FF"/>
              </a:solidFill>
            </a:endParaRPr>
          </a:p>
        </p:txBody>
      </p:sp>
      <p:pic>
        <p:nvPicPr>
          <p:cNvPr id="2" name="Picture 1"/>
          <p:cNvPicPr>
            <a:picLocks noChangeAspect="1"/>
          </p:cNvPicPr>
          <p:nvPr/>
        </p:nvPicPr>
        <p:blipFill>
          <a:blip r:embed="rId3"/>
          <a:stretch>
            <a:fillRect/>
          </a:stretch>
        </p:blipFill>
        <p:spPr>
          <a:xfrm>
            <a:off x="657564" y="267719"/>
            <a:ext cx="10952463" cy="4928608"/>
          </a:xfrm>
          <a:prstGeom prst="rect">
            <a:avLst/>
          </a:prstGeom>
        </p:spPr>
      </p:pic>
      <p:sp>
        <p:nvSpPr>
          <p:cNvPr id="10" name="Rectangle 9"/>
          <p:cNvSpPr/>
          <p:nvPr/>
        </p:nvSpPr>
        <p:spPr>
          <a:xfrm>
            <a:off x="6556313" y="5640807"/>
            <a:ext cx="540533" cy="523220"/>
          </a:xfrm>
          <a:prstGeom prst="rect">
            <a:avLst/>
          </a:prstGeom>
        </p:spPr>
        <p:txBody>
          <a:bodyPr wrap="none">
            <a:spAutoFit/>
          </a:bodyPr>
          <a:lstStyle/>
          <a:p>
            <a:r>
              <a:rPr lang="en-US" sz="2800" b="1" smtClean="0">
                <a:solidFill>
                  <a:srgbClr val="FF00FF"/>
                </a:solidFill>
                <a:latin typeface="VNI-Avo" pitchFamily="2" charset="0"/>
              </a:rPr>
              <a:t>oât</a:t>
            </a:r>
            <a:endParaRPr lang="en-US">
              <a:solidFill>
                <a:srgbClr val="FF00FF"/>
              </a:solidFill>
            </a:endParaRPr>
          </a:p>
        </p:txBody>
      </p:sp>
    </p:spTree>
    <p:extLst>
      <p:ext uri="{BB962C8B-B14F-4D97-AF65-F5344CB8AC3E}">
        <p14:creationId xmlns:p14="http://schemas.microsoft.com/office/powerpoint/2010/main" val="40036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418050"/>
            <a:ext cx="1924319" cy="781159"/>
          </a:xfrm>
          <a:prstGeom prst="rect">
            <a:avLst/>
          </a:prstGeom>
        </p:spPr>
      </p:pic>
      <p:sp>
        <p:nvSpPr>
          <p:cNvPr id="5" name="TextBox 4"/>
          <p:cNvSpPr txBox="1"/>
          <p:nvPr/>
        </p:nvSpPr>
        <p:spPr>
          <a:xfrm>
            <a:off x="2296886" y="261257"/>
            <a:ext cx="7761514" cy="646331"/>
          </a:xfrm>
          <a:prstGeom prst="rect">
            <a:avLst/>
          </a:prstGeom>
          <a:noFill/>
        </p:spPr>
        <p:txBody>
          <a:bodyPr wrap="square" rtlCol="0">
            <a:spAutoFit/>
          </a:bodyPr>
          <a:lstStyle/>
          <a:p>
            <a:pPr algn="ctr"/>
            <a:r>
              <a:rPr lang="en-US" sz="3600" smtClean="0">
                <a:latin typeface="VNI-Avo" pitchFamily="2" charset="0"/>
              </a:rPr>
              <a:t>Theá giôùi cuûa em</a:t>
            </a:r>
            <a:endParaRPr lang="en-US" sz="3600">
              <a:latin typeface="VNI-Avo" pitchFamily="2" charset="0"/>
            </a:endParaRP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4" name="Picture 3"/>
          <p:cNvPicPr>
            <a:picLocks noChangeAspect="1"/>
          </p:cNvPicPr>
          <p:nvPr/>
        </p:nvPicPr>
        <p:blipFill>
          <a:blip r:embed="rId4"/>
          <a:stretch>
            <a:fillRect/>
          </a:stretch>
        </p:blipFill>
        <p:spPr>
          <a:xfrm>
            <a:off x="1193822" y="1188192"/>
            <a:ext cx="9318256" cy="5614847"/>
          </a:xfrm>
          <a:prstGeom prst="rect">
            <a:avLst/>
          </a:prstGeom>
        </p:spPr>
      </p:pic>
    </p:spTree>
    <p:extLst>
      <p:ext uri="{BB962C8B-B14F-4D97-AF65-F5344CB8AC3E}">
        <p14:creationId xmlns:p14="http://schemas.microsoft.com/office/powerpoint/2010/main" val="4168183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268</TotalTime>
  <Words>101</Words>
  <Application>Microsoft Office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 Light</vt:lpstr>
      <vt:lpstr>Calibri</vt:lpstr>
      <vt:lpstr>VNI-Avo</vt:lpstr>
      <vt:lpstr>Arial</vt:lpstr>
      <vt:lpstr>Office Theme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P010921</cp:lastModifiedBy>
  <cp:revision>131</cp:revision>
  <dcterms:created xsi:type="dcterms:W3CDTF">2020-10-19T12:51:54Z</dcterms:created>
  <dcterms:modified xsi:type="dcterms:W3CDTF">2023-12-07T13:04:29Z</dcterms:modified>
  <cp:category>Kết nối tri thức với cuộc sống</cp:category>
</cp:coreProperties>
</file>