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 id="2147483686" r:id="rId3"/>
    <p:sldMasterId id="2147483699" r:id="rId4"/>
  </p:sldMasterIdLst>
  <p:notesMasterIdLst>
    <p:notesMasterId r:id="rId28"/>
  </p:notesMasterIdLst>
  <p:sldIdLst>
    <p:sldId id="256" r:id="rId5"/>
    <p:sldId id="261" r:id="rId6"/>
    <p:sldId id="275" r:id="rId7"/>
    <p:sldId id="411" r:id="rId8"/>
    <p:sldId id="266" r:id="rId9"/>
    <p:sldId id="399" r:id="rId10"/>
    <p:sldId id="268" r:id="rId11"/>
    <p:sldId id="403" r:id="rId12"/>
    <p:sldId id="260" r:id="rId13"/>
    <p:sldId id="402" r:id="rId14"/>
    <p:sldId id="401" r:id="rId15"/>
    <p:sldId id="405" r:id="rId16"/>
    <p:sldId id="276" r:id="rId17"/>
    <p:sldId id="408" r:id="rId18"/>
    <p:sldId id="406" r:id="rId19"/>
    <p:sldId id="410" r:id="rId20"/>
    <p:sldId id="400" r:id="rId21"/>
    <p:sldId id="409" r:id="rId22"/>
    <p:sldId id="270" r:id="rId23"/>
    <p:sldId id="277" r:id="rId24"/>
    <p:sldId id="278" r:id="rId25"/>
    <p:sldId id="281" r:id="rId26"/>
    <p:sldId id="279" r:id="rId27"/>
  </p:sldIdLst>
  <p:sldSz cx="12192000" cy="6858000"/>
  <p:notesSz cx="6858000" cy="9144000"/>
  <p:embeddedFontLst>
    <p:embeddedFont>
      <p:font typeface="Calibri" pitchFamily="34" charset="0"/>
      <p:regular r:id="rId29"/>
      <p:bold r:id="rId30"/>
      <p:italic r:id="rId31"/>
      <p:boldItalic r:id="rId32"/>
    </p:embeddedFont>
    <p:embeddedFont>
      <p:font typeface="Tw Cen MT" pitchFamily="34" charset="0"/>
      <p:regular r:id="rId33"/>
      <p:bold r:id="rId34"/>
      <p:italic r:id="rId35"/>
      <p:boldItalic r:id="rId36"/>
    </p:embeddedFont>
    <p:embeddedFont>
      <p:font typeface="Nunito Black" charset="0"/>
      <p:bold r:id="rId37"/>
      <p:boldItalic r:id="rId38"/>
    </p:embeddedFont>
    <p:embeddedFont>
      <p:font typeface="Nunito" charset="0"/>
      <p:regular r:id="rId39"/>
      <p:bold r:id="rId40"/>
      <p:italic r:id="rId41"/>
      <p:boldItalic r:id="rId42"/>
    </p:embeddedFont>
    <p:embeddedFont>
      <p:font typeface="Sigmar One" charset="0"/>
      <p:regular r:id="rId43"/>
    </p:embeddedFont>
    <p:embeddedFont>
      <p:font typeface="Repo Black" charset="0"/>
      <p:regular r:id="rId4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99CCFF"/>
    <a:srgbClr val="FFCCCC"/>
    <a:srgbClr val="CCECFF"/>
    <a:srgbClr val="FF0066"/>
    <a:srgbClr val="FF6699"/>
    <a:srgbClr val="14B89D"/>
    <a:srgbClr val="5ACDFF"/>
    <a:srgbClr val="FF99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4" d="100"/>
          <a:sy n="54" d="100"/>
        </p:scale>
        <p:origin x="-1096" y="-30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B9EE-9D80-4757-99BB-9C2AF5B2C6A6}" type="datetimeFigureOut">
              <a:rPr lang="en-US" smtClean="0"/>
              <a:t>02/06/2023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83719-1142-4C53-8C6F-F129209534EF}" type="slidenum">
              <a:rPr lang="en-US" smtClean="0"/>
              <a:t>‹#›</a:t>
            </a:fld>
            <a:endParaRPr lang="en-US"/>
          </a:p>
        </p:txBody>
      </p:sp>
    </p:spTree>
    <p:extLst>
      <p:ext uri="{BB962C8B-B14F-4D97-AF65-F5344CB8AC3E}">
        <p14:creationId xmlns:p14="http://schemas.microsoft.com/office/powerpoint/2010/main" val="251525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6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6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6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300357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4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382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55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895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873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33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379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294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399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09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296040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931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94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22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576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93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7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941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605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457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91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275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1143702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8" indent="0" algn="ctr">
              <a:buNone/>
              <a:defRPr>
                <a:solidFill>
                  <a:schemeClr val="tx1">
                    <a:tint val="75000"/>
                  </a:schemeClr>
                </a:solidFill>
              </a:defRPr>
            </a:lvl2pPr>
            <a:lvl3pPr marL="609615" indent="0" algn="ctr">
              <a:buNone/>
              <a:defRPr>
                <a:solidFill>
                  <a:schemeClr val="tx1">
                    <a:tint val="75000"/>
                  </a:schemeClr>
                </a:solidFill>
              </a:defRPr>
            </a:lvl3pPr>
            <a:lvl4pPr marL="914423" indent="0" algn="ctr">
              <a:buNone/>
              <a:defRPr>
                <a:solidFill>
                  <a:schemeClr val="tx1">
                    <a:tint val="75000"/>
                  </a:schemeClr>
                </a:solidFill>
              </a:defRPr>
            </a:lvl4pPr>
            <a:lvl5pPr marL="1219230"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83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6"/>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08" indent="0">
              <a:buNone/>
              <a:defRPr sz="1200">
                <a:solidFill>
                  <a:schemeClr val="tx1">
                    <a:tint val="75000"/>
                  </a:schemeClr>
                </a:solidFill>
              </a:defRPr>
            </a:lvl2pPr>
            <a:lvl3pPr marL="609615" indent="0">
              <a:buNone/>
              <a:defRPr sz="1067">
                <a:solidFill>
                  <a:schemeClr val="tx1">
                    <a:tint val="75000"/>
                  </a:schemeClr>
                </a:solidFill>
              </a:defRPr>
            </a:lvl3pPr>
            <a:lvl4pPr marL="914423" indent="0">
              <a:buNone/>
              <a:defRPr sz="933">
                <a:solidFill>
                  <a:schemeClr val="tx1">
                    <a:tint val="75000"/>
                  </a:schemeClr>
                </a:solidFill>
              </a:defRPr>
            </a:lvl4pPr>
            <a:lvl5pPr marL="1219230"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1"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17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32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117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45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181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7"/>
            <a:ext cx="3407834"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2" cy="31273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58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8" indent="0">
              <a:buNone/>
              <a:defRPr sz="1867"/>
            </a:lvl2pPr>
            <a:lvl3pPr marL="609615" indent="0">
              <a:buNone/>
              <a:defRPr sz="1600"/>
            </a:lvl3pPr>
            <a:lvl4pPr marL="914423" indent="0">
              <a:buNone/>
              <a:defRPr sz="1333"/>
            </a:lvl4pPr>
            <a:lvl5pPr marL="1219230" indent="0">
              <a:buNone/>
              <a:defRPr sz="1333"/>
            </a:lvl5pPr>
            <a:lvl6pPr marL="1524038" indent="0">
              <a:buNone/>
              <a:defRPr sz="1333"/>
            </a:lvl6pPr>
            <a:lvl7pPr marL="1828845" indent="0">
              <a:buNone/>
              <a:defRPr sz="1333"/>
            </a:lvl7pPr>
            <a:lvl8pPr marL="2133653" indent="0">
              <a:buNone/>
              <a:defRPr sz="1333"/>
            </a:lvl8pPr>
            <a:lvl9pPr marL="2438461"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67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01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086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02/06/2023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3195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852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02/06/2023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2934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19"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50"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8"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3" algn="l" defTabSz="609615" rtl="0" eaLnBrk="1" latinLnBrk="0" hangingPunct="1">
        <a:defRPr sz="1200" kern="1200">
          <a:solidFill>
            <a:schemeClr val="tx1"/>
          </a:solidFill>
          <a:latin typeface="+mn-lt"/>
          <a:ea typeface="+mn-ea"/>
          <a:cs typeface="+mn-cs"/>
        </a:defRPr>
      </a:lvl4pPr>
      <a:lvl5pPr marL="1219230"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1" algn="l" defTabSz="60961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5200" y="584200"/>
            <a:ext cx="10363200" cy="5741554"/>
            <a:chOff x="0" y="0"/>
            <a:chExt cx="85660159" cy="47720297"/>
          </a:xfrm>
        </p:grpSpPr>
        <p:sp>
          <p:nvSpPr>
            <p:cNvPr id="3" name="Freeform 3"/>
            <p:cNvSpPr/>
            <p:nvPr/>
          </p:nvSpPr>
          <p:spPr>
            <a:xfrm>
              <a:off x="72390" y="72390"/>
              <a:ext cx="85515378" cy="47575517"/>
            </a:xfrm>
            <a:custGeom>
              <a:avLst/>
              <a:gdLst/>
              <a:ahLst/>
              <a:cxnLst/>
              <a:rect l="l" t="t" r="r" b="b"/>
              <a:pathLst>
                <a:path w="85515378" h="47575517">
                  <a:moveTo>
                    <a:pt x="0" y="0"/>
                  </a:moveTo>
                  <a:lnTo>
                    <a:pt x="85515378" y="0"/>
                  </a:lnTo>
                  <a:lnTo>
                    <a:pt x="85515378" y="47575517"/>
                  </a:lnTo>
                  <a:lnTo>
                    <a:pt x="0" y="47575517"/>
                  </a:lnTo>
                  <a:lnTo>
                    <a:pt x="0" y="0"/>
                  </a:lnTo>
                  <a:close/>
                </a:path>
              </a:pathLst>
            </a:custGeom>
            <a:solidFill>
              <a:srgbClr val="40B861"/>
            </a:solidFill>
          </p:spPr>
        </p:sp>
        <p:sp>
          <p:nvSpPr>
            <p:cNvPr id="4" name="Freeform 4"/>
            <p:cNvSpPr/>
            <p:nvPr/>
          </p:nvSpPr>
          <p:spPr>
            <a:xfrm>
              <a:off x="0" y="0"/>
              <a:ext cx="85660161" cy="47720297"/>
            </a:xfrm>
            <a:custGeom>
              <a:avLst/>
              <a:gdLst/>
              <a:ahLst/>
              <a:cxnLst/>
              <a:rect l="l" t="t" r="r" b="b"/>
              <a:pathLst>
                <a:path w="85660161" h="47720297">
                  <a:moveTo>
                    <a:pt x="85515382" y="47575518"/>
                  </a:moveTo>
                  <a:lnTo>
                    <a:pt x="85660161" y="47575518"/>
                  </a:lnTo>
                  <a:lnTo>
                    <a:pt x="85660161" y="47720297"/>
                  </a:lnTo>
                  <a:lnTo>
                    <a:pt x="85515382" y="47720297"/>
                  </a:lnTo>
                  <a:lnTo>
                    <a:pt x="85515382" y="47575518"/>
                  </a:lnTo>
                  <a:close/>
                  <a:moveTo>
                    <a:pt x="0" y="144780"/>
                  </a:moveTo>
                  <a:lnTo>
                    <a:pt x="144780" y="144780"/>
                  </a:lnTo>
                  <a:lnTo>
                    <a:pt x="144780" y="47575518"/>
                  </a:lnTo>
                  <a:lnTo>
                    <a:pt x="0" y="47575518"/>
                  </a:lnTo>
                  <a:lnTo>
                    <a:pt x="0" y="144780"/>
                  </a:lnTo>
                  <a:close/>
                  <a:moveTo>
                    <a:pt x="0" y="47575518"/>
                  </a:moveTo>
                  <a:lnTo>
                    <a:pt x="144780" y="47575518"/>
                  </a:lnTo>
                  <a:lnTo>
                    <a:pt x="144780" y="47720297"/>
                  </a:lnTo>
                  <a:lnTo>
                    <a:pt x="0" y="47720297"/>
                  </a:lnTo>
                  <a:lnTo>
                    <a:pt x="0" y="47575518"/>
                  </a:lnTo>
                  <a:close/>
                  <a:moveTo>
                    <a:pt x="85515382" y="144780"/>
                  </a:moveTo>
                  <a:lnTo>
                    <a:pt x="85660161" y="144780"/>
                  </a:lnTo>
                  <a:lnTo>
                    <a:pt x="85660161" y="47575518"/>
                  </a:lnTo>
                  <a:lnTo>
                    <a:pt x="85515382" y="47575518"/>
                  </a:lnTo>
                  <a:lnTo>
                    <a:pt x="85515382" y="144780"/>
                  </a:lnTo>
                  <a:close/>
                  <a:moveTo>
                    <a:pt x="144780" y="47575518"/>
                  </a:moveTo>
                  <a:lnTo>
                    <a:pt x="85515382" y="47575518"/>
                  </a:lnTo>
                  <a:lnTo>
                    <a:pt x="85515382" y="47720297"/>
                  </a:lnTo>
                  <a:lnTo>
                    <a:pt x="144780" y="47720297"/>
                  </a:lnTo>
                  <a:lnTo>
                    <a:pt x="144780" y="47575518"/>
                  </a:lnTo>
                  <a:close/>
                  <a:moveTo>
                    <a:pt x="85515382" y="0"/>
                  </a:moveTo>
                  <a:lnTo>
                    <a:pt x="85660161" y="0"/>
                  </a:lnTo>
                  <a:lnTo>
                    <a:pt x="85660161" y="144780"/>
                  </a:lnTo>
                  <a:lnTo>
                    <a:pt x="85515382" y="144780"/>
                  </a:lnTo>
                  <a:lnTo>
                    <a:pt x="85515382" y="0"/>
                  </a:lnTo>
                  <a:close/>
                  <a:moveTo>
                    <a:pt x="0" y="0"/>
                  </a:moveTo>
                  <a:lnTo>
                    <a:pt x="144780" y="0"/>
                  </a:lnTo>
                  <a:lnTo>
                    <a:pt x="144780" y="144780"/>
                  </a:lnTo>
                  <a:lnTo>
                    <a:pt x="0" y="144780"/>
                  </a:lnTo>
                  <a:lnTo>
                    <a:pt x="0" y="0"/>
                  </a:lnTo>
                  <a:close/>
                  <a:moveTo>
                    <a:pt x="144780" y="0"/>
                  </a:moveTo>
                  <a:lnTo>
                    <a:pt x="85515382" y="0"/>
                  </a:lnTo>
                  <a:lnTo>
                    <a:pt x="85515382" y="144780"/>
                  </a:lnTo>
                  <a:lnTo>
                    <a:pt x="144780" y="144780"/>
                  </a:lnTo>
                  <a:lnTo>
                    <a:pt x="144780" y="0"/>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9" name="Picture 9"/>
          <p:cNvPicPr>
            <a:picLocks noChangeAspect="1"/>
          </p:cNvPicPr>
          <p:nvPr/>
        </p:nvPicPr>
        <p:blipFill>
          <a:blip r:embed="rId4"/>
          <a:srcRect/>
          <a:stretch>
            <a:fillRect/>
          </a:stretch>
        </p:blipFill>
        <p:spPr>
          <a:xfrm>
            <a:off x="0" y="3471912"/>
            <a:ext cx="3865722" cy="3398614"/>
          </a:xfrm>
          <a:prstGeom prst="rect">
            <a:avLst/>
          </a:prstGeom>
        </p:spPr>
      </p:pic>
      <p:pic>
        <p:nvPicPr>
          <p:cNvPr id="10" name="Picture 10"/>
          <p:cNvPicPr>
            <a:picLocks noChangeAspect="1"/>
          </p:cNvPicPr>
          <p:nvPr/>
        </p:nvPicPr>
        <p:blipFill>
          <a:blip r:embed="rId5"/>
          <a:srcRect/>
          <a:stretch>
            <a:fillRect/>
          </a:stretch>
        </p:blipFill>
        <p:spPr>
          <a:xfrm>
            <a:off x="0" y="0"/>
            <a:ext cx="2188102" cy="2486480"/>
          </a:xfrm>
          <a:prstGeom prst="rect">
            <a:avLst/>
          </a:prstGeom>
        </p:spPr>
      </p:pic>
      <p:sp>
        <p:nvSpPr>
          <p:cNvPr id="11" name="TextBox 11"/>
          <p:cNvSpPr txBox="1"/>
          <p:nvPr/>
        </p:nvSpPr>
        <p:spPr>
          <a:xfrm>
            <a:off x="1752600" y="958330"/>
            <a:ext cx="9112935" cy="2757165"/>
          </a:xfrm>
          <a:prstGeom prst="rect">
            <a:avLst/>
          </a:prstGeom>
        </p:spPr>
        <p:txBody>
          <a:bodyPr lIns="0" tIns="0" rIns="0" bIns="0" rtlCol="0" anchor="t">
            <a:spAutoFit/>
          </a:bodyPr>
          <a:lstStyle/>
          <a:p>
            <a:pPr algn="ctr">
              <a:lnSpc>
                <a:spcPts val="4346"/>
              </a:lnSpc>
            </a:pPr>
            <a:r>
              <a:rPr lang="en-US" sz="3950" spc="-39" smtClean="0">
                <a:solidFill>
                  <a:srgbClr val="FFFFFF"/>
                </a:solidFill>
                <a:latin typeface="Repo Black"/>
              </a:rPr>
              <a:t>Tự </a:t>
            </a:r>
            <a:r>
              <a:rPr lang="en-US" sz="3950" spc="-39" dirty="0" err="1" smtClean="0">
                <a:solidFill>
                  <a:srgbClr val="FFFFFF"/>
                </a:solidFill>
                <a:latin typeface="Repo Black"/>
              </a:rPr>
              <a:t>nhiên</a:t>
            </a:r>
            <a:r>
              <a:rPr lang="en-US" sz="3950" spc="-39" dirty="0" smtClean="0">
                <a:solidFill>
                  <a:srgbClr val="FFFFFF"/>
                </a:solidFill>
                <a:latin typeface="Repo Black"/>
              </a:rPr>
              <a:t> </a:t>
            </a:r>
            <a:r>
              <a:rPr lang="en-US" sz="3950" spc="-39" dirty="0" err="1" smtClean="0">
                <a:solidFill>
                  <a:srgbClr val="FFFFFF"/>
                </a:solidFill>
                <a:latin typeface="Repo Black"/>
              </a:rPr>
              <a:t>xã</a:t>
            </a:r>
            <a:r>
              <a:rPr lang="en-US" sz="3950" spc="-39" dirty="0" smtClean="0">
                <a:solidFill>
                  <a:srgbClr val="FFFFFF"/>
                </a:solidFill>
                <a:latin typeface="Repo Black"/>
              </a:rPr>
              <a:t> </a:t>
            </a:r>
            <a:r>
              <a:rPr lang="en-US" sz="3950" spc="-39" smtClean="0">
                <a:solidFill>
                  <a:srgbClr val="FFFFFF"/>
                </a:solidFill>
                <a:latin typeface="Repo Black"/>
              </a:rPr>
              <a:t>hội</a:t>
            </a:r>
            <a:endParaRPr lang="en-US" sz="3950" spc="-39" dirty="0">
              <a:solidFill>
                <a:srgbClr val="FFFFFF"/>
              </a:solidFill>
              <a:latin typeface="Repo Black"/>
            </a:endParaRPr>
          </a:p>
          <a:p>
            <a:pPr algn="ctr">
              <a:lnSpc>
                <a:spcPts val="4346"/>
              </a:lnSpc>
            </a:pPr>
            <a:r>
              <a:rPr lang="en-US" sz="3950" spc="-39" err="1">
                <a:solidFill>
                  <a:srgbClr val="FFFFFF"/>
                </a:solidFill>
                <a:latin typeface="Nunito Black" panose="00000A00000000000000" pitchFamily="2" charset="0"/>
              </a:rPr>
              <a:t>Bài</a:t>
            </a:r>
            <a:r>
              <a:rPr lang="en-US" sz="3950" spc="-39">
                <a:solidFill>
                  <a:srgbClr val="FFFFFF"/>
                </a:solidFill>
                <a:latin typeface="Nunito Black" panose="00000A00000000000000" pitchFamily="2" charset="0"/>
              </a:rPr>
              <a:t> </a:t>
            </a:r>
            <a:r>
              <a:rPr lang="en-US" sz="3950" spc="-39" smtClean="0">
                <a:solidFill>
                  <a:srgbClr val="FFFFFF"/>
                </a:solidFill>
                <a:latin typeface="Nunito Black" panose="00000A00000000000000" pitchFamily="2" charset="0"/>
              </a:rPr>
              <a:t>12  </a:t>
            </a:r>
          </a:p>
          <a:p>
            <a:pPr algn="ctr">
              <a:lnSpc>
                <a:spcPts val="4346"/>
              </a:lnSpc>
            </a:pPr>
            <a:r>
              <a:rPr lang="en-US" sz="3950" spc="-39" smtClean="0">
                <a:solidFill>
                  <a:srgbClr val="FFFFFF"/>
                </a:solidFill>
                <a:latin typeface="Nunito Black" panose="00000A00000000000000" pitchFamily="2" charset="0"/>
              </a:rPr>
              <a:t>ÔN </a:t>
            </a:r>
            <a:r>
              <a:rPr lang="en-US" sz="3950" spc="-39" dirty="0">
                <a:solidFill>
                  <a:srgbClr val="FFFFFF"/>
                </a:solidFill>
                <a:latin typeface="Nunito Black" panose="00000A00000000000000" pitchFamily="2" charset="0"/>
              </a:rPr>
              <a:t>TẬP CHỦ ĐỀ </a:t>
            </a:r>
          </a:p>
          <a:p>
            <a:pPr algn="ctr">
              <a:lnSpc>
                <a:spcPts val="4346"/>
              </a:lnSpc>
            </a:pPr>
            <a:r>
              <a:rPr lang="en-US" sz="3950" spc="-39" dirty="0">
                <a:solidFill>
                  <a:srgbClr val="FFFFFF"/>
                </a:solidFill>
                <a:latin typeface="Nunito Black" panose="00000A00000000000000" pitchFamily="2" charset="0"/>
              </a:rPr>
              <a:t>CỘNG ĐỒNG </a:t>
            </a:r>
            <a:r>
              <a:rPr lang="en-US" sz="3950" spc="-39">
                <a:solidFill>
                  <a:srgbClr val="FFFFFF"/>
                </a:solidFill>
                <a:latin typeface="Nunito Black" panose="00000A00000000000000" pitchFamily="2" charset="0"/>
              </a:rPr>
              <a:t>ĐỊA </a:t>
            </a:r>
            <a:r>
              <a:rPr lang="en-US" sz="3950" spc="-39" smtClean="0">
                <a:solidFill>
                  <a:srgbClr val="FFFFFF"/>
                </a:solidFill>
                <a:latin typeface="Nunito Black" panose="00000A00000000000000" pitchFamily="2" charset="0"/>
              </a:rPr>
              <a:t>PHƯƠNG - Tiết 1 </a:t>
            </a:r>
            <a:endParaRPr lang="en-US" sz="3950" spc="-39" dirty="0">
              <a:solidFill>
                <a:srgbClr val="FFFFFF"/>
              </a:solidFill>
              <a:latin typeface="Nunito Black" panose="00000A00000000000000" pitchFamily="2" charset="0"/>
            </a:endParaRPr>
          </a:p>
          <a:p>
            <a:pPr algn="ctr">
              <a:lnSpc>
                <a:spcPts val="4346"/>
              </a:lnSpc>
            </a:pPr>
            <a:endParaRPr lang="en-US" sz="3950" spc="-39" dirty="0">
              <a:solidFill>
                <a:srgbClr val="FFFFFF"/>
              </a:solidFill>
              <a:latin typeface="Nunito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prstClr val="white"/>
              </a:solidFill>
            </a:endParaRPr>
          </a:p>
        </p:txBody>
      </p:sp>
      <p:pic>
        <p:nvPicPr>
          <p:cNvPr id="3" name="Picture 2">
            <a:extLst>
              <a:ext uri="{FF2B5EF4-FFF2-40B4-BE49-F238E27FC236}">
                <a16:creationId xmlns:a16="http://schemas.microsoft.com/office/drawing/2014/main" xmlns=""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xmlns=""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a:solidFill>
                  <a:srgbClr val="FF0000"/>
                </a:solidFill>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xmlns=""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xmlns=""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xmlns=""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xmlns=""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xmlns=""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white"/>
                    </a:solidFill>
                    <a:latin typeface="Nunito Black" panose="00000A00000000000000" pitchFamily="2" charset="0"/>
                  </a:rPr>
                  <a:t>THỦ CÔNG </a:t>
                </a:r>
                <a:endParaRPr lang="en-US" sz="3200">
                  <a:solidFill>
                    <a:prstClr val="white"/>
                  </a:solidFill>
                  <a:latin typeface="Nunito Black" panose="00000A00000000000000" pitchFamily="2" charset="0"/>
                </a:endParaRPr>
              </a:p>
            </p:txBody>
          </p:sp>
          <p:sp>
            <p:nvSpPr>
              <p:cNvPr id="27" name="Rectangle: Rounded Corners 26">
                <a:extLst>
                  <a:ext uri="{FF2B5EF4-FFF2-40B4-BE49-F238E27FC236}">
                    <a16:creationId xmlns:a16="http://schemas.microsoft.com/office/drawing/2014/main" xmlns=""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Sản phẩm</a:t>
                </a:r>
              </a:p>
            </p:txBody>
          </p:sp>
          <p:grpSp>
            <p:nvGrpSpPr>
              <p:cNvPr id="64" name="Group 63">
                <a:extLst>
                  <a:ext uri="{FF2B5EF4-FFF2-40B4-BE49-F238E27FC236}">
                    <a16:creationId xmlns:a16="http://schemas.microsoft.com/office/drawing/2014/main" xmlns=""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xmlns=""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xmlns=""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xmlns=""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xmlns=""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xmlns=""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5" name="Rectangle: Rounded Corners 54">
                    <a:extLst>
                      <a:ext uri="{FF2B5EF4-FFF2-40B4-BE49-F238E27FC236}">
                        <a16:creationId xmlns:a16="http://schemas.microsoft.com/office/drawing/2014/main" xmlns=""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1" name="Group 60">
                  <a:extLst>
                    <a:ext uri="{FF2B5EF4-FFF2-40B4-BE49-F238E27FC236}">
                      <a16:creationId xmlns:a16="http://schemas.microsoft.com/office/drawing/2014/main" xmlns=""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xmlns=""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xmlns=""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7" name="Rectangle: Rounded Corners 56">
                    <a:extLst>
                      <a:ext uri="{FF2B5EF4-FFF2-40B4-BE49-F238E27FC236}">
                        <a16:creationId xmlns:a16="http://schemas.microsoft.com/office/drawing/2014/main" xmlns=""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2" name="Group 61">
                  <a:extLst>
                    <a:ext uri="{FF2B5EF4-FFF2-40B4-BE49-F238E27FC236}">
                      <a16:creationId xmlns:a16="http://schemas.microsoft.com/office/drawing/2014/main" xmlns=""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xmlns=""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xmlns=""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9" name="Rectangle: Rounded Corners 58">
                    <a:extLst>
                      <a:ext uri="{FF2B5EF4-FFF2-40B4-BE49-F238E27FC236}">
                        <a16:creationId xmlns:a16="http://schemas.microsoft.com/office/drawing/2014/main" xmlns=""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xmlns="" id="{46DC09BD-C074-5588-69C5-C45A3077DAA1}"/>
              </a:ext>
            </a:extLst>
          </p:cNvPr>
          <p:cNvSpPr txBox="1"/>
          <p:nvPr/>
        </p:nvSpPr>
        <p:spPr>
          <a:xfrm>
            <a:off x="1501152" y="5453091"/>
            <a:ext cx="1212879" cy="338554"/>
          </a:xfrm>
          <a:prstGeom prst="rect">
            <a:avLst/>
          </a:prstGeom>
          <a:noFill/>
        </p:spPr>
        <p:txBody>
          <a:bodyPr wrap="square">
            <a:spAutoFit/>
          </a:bodyPr>
          <a:lstStyle/>
          <a:p>
            <a:r>
              <a:rPr lang="en-US" sz="1600" smtClean="0">
                <a:solidFill>
                  <a:prstClr val="white"/>
                </a:solidFill>
                <a:latin typeface="Nunito Black" panose="00000A00000000000000" pitchFamily="2" charset="0"/>
              </a:rPr>
              <a:t>Làm gốm</a:t>
            </a:r>
            <a:endParaRPr lang="en-US" sz="1600">
              <a:solidFill>
                <a:prstClr val="white"/>
              </a:solidFill>
              <a:latin typeface="Nunito Black" panose="00000A00000000000000" pitchFamily="2" charset="0"/>
            </a:endParaRPr>
          </a:p>
        </p:txBody>
      </p:sp>
      <p:sp>
        <p:nvSpPr>
          <p:cNvPr id="9" name="TextBox 8">
            <a:extLst>
              <a:ext uri="{FF2B5EF4-FFF2-40B4-BE49-F238E27FC236}">
                <a16:creationId xmlns:a16="http://schemas.microsoft.com/office/drawing/2014/main" xmlns="" id="{B2BC89DA-86E5-97AB-8E4C-8D541B6A1CDF}"/>
              </a:ext>
            </a:extLst>
          </p:cNvPr>
          <p:cNvSpPr txBox="1"/>
          <p:nvPr/>
        </p:nvSpPr>
        <p:spPr>
          <a:xfrm>
            <a:off x="2985708" y="5329980"/>
            <a:ext cx="1295943" cy="338554"/>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Dệt lụa</a:t>
            </a:r>
            <a:endParaRPr lang="en-US" sz="1600">
              <a:solidFill>
                <a:prstClr val="white"/>
              </a:solidFill>
              <a:latin typeface="Nunito Black" panose="00000A00000000000000" pitchFamily="2" charset="0"/>
            </a:endParaRPr>
          </a:p>
        </p:txBody>
      </p:sp>
      <p:sp>
        <p:nvSpPr>
          <p:cNvPr id="15" name="TextBox 14">
            <a:extLst>
              <a:ext uri="{FF2B5EF4-FFF2-40B4-BE49-F238E27FC236}">
                <a16:creationId xmlns:a16="http://schemas.microsoft.com/office/drawing/2014/main" xmlns=""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smtClean="0">
                <a:solidFill>
                  <a:prstClr val="white"/>
                </a:solidFill>
                <a:latin typeface="Nunito Black" panose="00000A00000000000000" pitchFamily="2" charset="0"/>
              </a:rPr>
              <a:t>Bình, lọ hoa, bát, đĩa..</a:t>
            </a:r>
            <a:endParaRPr lang="en-US" sz="1600">
              <a:solidFill>
                <a:prstClr val="white"/>
              </a:solidFill>
              <a:latin typeface="Nunito Black" panose="00000A00000000000000" pitchFamily="2" charset="0"/>
            </a:endParaRPr>
          </a:p>
        </p:txBody>
      </p:sp>
      <p:sp>
        <p:nvSpPr>
          <p:cNvPr id="18" name="TextBox 17">
            <a:extLst>
              <a:ext uri="{FF2B5EF4-FFF2-40B4-BE49-F238E27FC236}">
                <a16:creationId xmlns:a16="http://schemas.microsoft.com/office/drawing/2014/main" xmlns="" id="{B1C72FC2-052E-3F40-18F2-B0E555914AA1}"/>
              </a:ext>
            </a:extLst>
          </p:cNvPr>
          <p:cNvSpPr txBox="1"/>
          <p:nvPr/>
        </p:nvSpPr>
        <p:spPr>
          <a:xfrm>
            <a:off x="6812448" y="5332381"/>
            <a:ext cx="1201038" cy="584775"/>
          </a:xfrm>
          <a:prstGeom prst="rect">
            <a:avLst/>
          </a:prstGeom>
          <a:noFill/>
        </p:spPr>
        <p:txBody>
          <a:bodyPr wrap="square">
            <a:spAutoFit/>
          </a:bodyPr>
          <a:lstStyle/>
          <a:p>
            <a:r>
              <a:rPr lang="vi-VN" sz="1600" smtClean="0">
                <a:solidFill>
                  <a:prstClr val="white"/>
                </a:solidFill>
                <a:latin typeface="Nunito Black" panose="00000A00000000000000" pitchFamily="2" charset="0"/>
              </a:rPr>
              <a:t>Quàn áo, vải vóc</a:t>
            </a:r>
            <a:endParaRPr lang="en-US" sz="1600">
              <a:solidFill>
                <a:prstClr val="white"/>
              </a:solidFill>
              <a:latin typeface="Nunito Black" panose="00000A00000000000000" pitchFamily="2" charset="0"/>
            </a:endParaRPr>
          </a:p>
        </p:txBody>
      </p:sp>
      <p:sp>
        <p:nvSpPr>
          <p:cNvPr id="21" name="TextBox 20">
            <a:extLst>
              <a:ext uri="{FF2B5EF4-FFF2-40B4-BE49-F238E27FC236}">
                <a16:creationId xmlns:a16="http://schemas.microsoft.com/office/drawing/2014/main" xmlns="" id="{7291AF0B-B8ED-A0B2-8D25-F68E91E1E3EF}"/>
              </a:ext>
            </a:extLst>
          </p:cNvPr>
          <p:cNvSpPr txBox="1"/>
          <p:nvPr/>
        </p:nvSpPr>
        <p:spPr>
          <a:xfrm rot="10800000" flipV="1">
            <a:off x="8528550" y="5554414"/>
            <a:ext cx="1680787" cy="584775"/>
          </a:xfrm>
          <a:prstGeom prst="rect">
            <a:avLst/>
          </a:prstGeom>
          <a:noFill/>
        </p:spPr>
        <p:txBody>
          <a:bodyPr wrap="square">
            <a:spAutoFit/>
          </a:bodyPr>
          <a:lstStyle/>
          <a:p>
            <a:pPr algn="ctr"/>
            <a:r>
              <a:rPr lang="vi-VN" sz="1600" smtClean="0">
                <a:solidFill>
                  <a:prstClr val="white"/>
                </a:solidFill>
                <a:latin typeface="Nunito Black" panose="00000A00000000000000" pitchFamily="2" charset="0"/>
              </a:rPr>
              <a:t>Phục vụ cuộc sống</a:t>
            </a:r>
            <a:endParaRPr lang="en-US" sz="1600">
              <a:solidFill>
                <a:prstClr val="white"/>
              </a:solidFill>
              <a:latin typeface="Nunito Black" panose="00000A00000000000000" pitchFamily="2" charset="0"/>
            </a:endParaRPr>
          </a:p>
        </p:txBody>
      </p:sp>
      <p:sp>
        <p:nvSpPr>
          <p:cNvPr id="24" name="TextBox 23">
            <a:extLst>
              <a:ext uri="{FF2B5EF4-FFF2-40B4-BE49-F238E27FC236}">
                <a16:creationId xmlns:a16="http://schemas.microsoft.com/office/drawing/2014/main" xmlns="" id="{D180FD7C-4C75-4E83-7B3F-7CDA52EB5613}"/>
              </a:ext>
            </a:extLst>
          </p:cNvPr>
          <p:cNvSpPr txBox="1"/>
          <p:nvPr/>
        </p:nvSpPr>
        <p:spPr>
          <a:xfrm>
            <a:off x="10183242" y="5697066"/>
            <a:ext cx="1519197" cy="338554"/>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Trang trí</a:t>
            </a:r>
            <a:endParaRPr lang="en-US" sz="1600">
              <a:solidFill>
                <a:prstClr val="white"/>
              </a:solidFill>
              <a:latin typeface="Nunito Black" panose="00000A00000000000000" pitchFamily="2" charset="0"/>
            </a:endParaRPr>
          </a:p>
        </p:txBody>
      </p:sp>
    </p:spTree>
    <p:extLst>
      <p:ext uri="{BB962C8B-B14F-4D97-AF65-F5344CB8AC3E}">
        <p14:creationId xmlns:p14="http://schemas.microsoft.com/office/powerpoint/2010/main" val="16488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prstClr val="white"/>
              </a:solidFill>
            </a:endParaRPr>
          </a:p>
        </p:txBody>
      </p:sp>
      <p:pic>
        <p:nvPicPr>
          <p:cNvPr id="3" name="Picture 2">
            <a:extLst>
              <a:ext uri="{FF2B5EF4-FFF2-40B4-BE49-F238E27FC236}">
                <a16:creationId xmlns:a16="http://schemas.microsoft.com/office/drawing/2014/main" xmlns=""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xmlns=""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a:solidFill>
                  <a:srgbClr val="FF0000"/>
                </a:solidFill>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xmlns=""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xmlns=""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xmlns=""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xmlns=""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xmlns=""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C</a:t>
                </a:r>
                <a:r>
                  <a:rPr lang="en-US" sz="3200" smtClean="0">
                    <a:solidFill>
                      <a:prstClr val="white"/>
                    </a:solidFill>
                    <a:latin typeface="Nunito Black" panose="00000A00000000000000" pitchFamily="2" charset="0"/>
                  </a:rPr>
                  <a:t>ÔNG </a:t>
                </a:r>
                <a:r>
                  <a:rPr lang="en-US" sz="3200">
                    <a:solidFill>
                      <a:prstClr val="white"/>
                    </a:solidFill>
                    <a:latin typeface="Nunito Black" panose="00000A00000000000000" pitchFamily="2" charset="0"/>
                  </a:rPr>
                  <a:t>NGHIỆP</a:t>
                </a:r>
              </a:p>
            </p:txBody>
          </p:sp>
          <p:sp>
            <p:nvSpPr>
              <p:cNvPr id="27" name="Rectangle: Rounded Corners 26">
                <a:extLst>
                  <a:ext uri="{FF2B5EF4-FFF2-40B4-BE49-F238E27FC236}">
                    <a16:creationId xmlns:a16="http://schemas.microsoft.com/office/drawing/2014/main" xmlns=""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Sản phẩm</a:t>
                </a:r>
              </a:p>
            </p:txBody>
          </p:sp>
          <p:grpSp>
            <p:nvGrpSpPr>
              <p:cNvPr id="64" name="Group 63">
                <a:extLst>
                  <a:ext uri="{FF2B5EF4-FFF2-40B4-BE49-F238E27FC236}">
                    <a16:creationId xmlns:a16="http://schemas.microsoft.com/office/drawing/2014/main" xmlns=""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xmlns=""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xmlns=""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xmlns=""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xmlns=""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xmlns=""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5" name="Rectangle: Rounded Corners 54">
                    <a:extLst>
                      <a:ext uri="{FF2B5EF4-FFF2-40B4-BE49-F238E27FC236}">
                        <a16:creationId xmlns:a16="http://schemas.microsoft.com/office/drawing/2014/main" xmlns=""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1" name="Group 60">
                  <a:extLst>
                    <a:ext uri="{FF2B5EF4-FFF2-40B4-BE49-F238E27FC236}">
                      <a16:creationId xmlns:a16="http://schemas.microsoft.com/office/drawing/2014/main" xmlns=""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xmlns=""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xmlns=""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7" name="Rectangle: Rounded Corners 56">
                    <a:extLst>
                      <a:ext uri="{FF2B5EF4-FFF2-40B4-BE49-F238E27FC236}">
                        <a16:creationId xmlns:a16="http://schemas.microsoft.com/office/drawing/2014/main" xmlns=""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nvGrpSpPr>
                <p:cNvPr id="62" name="Group 61">
                  <a:extLst>
                    <a:ext uri="{FF2B5EF4-FFF2-40B4-BE49-F238E27FC236}">
                      <a16:creationId xmlns:a16="http://schemas.microsoft.com/office/drawing/2014/main" xmlns=""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xmlns=""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xmlns=""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sp>
                <p:nvSpPr>
                  <p:cNvPr id="59" name="Rectangle: Rounded Corners 58">
                    <a:extLst>
                      <a:ext uri="{FF2B5EF4-FFF2-40B4-BE49-F238E27FC236}">
                        <a16:creationId xmlns:a16="http://schemas.microsoft.com/office/drawing/2014/main" xmlns=""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xmlns="" id="{46DC09BD-C074-5588-69C5-C45A3077DAA1}"/>
              </a:ext>
            </a:extLst>
          </p:cNvPr>
          <p:cNvSpPr txBox="1"/>
          <p:nvPr/>
        </p:nvSpPr>
        <p:spPr>
          <a:xfrm>
            <a:off x="1501152" y="5453091"/>
            <a:ext cx="1212879" cy="338554"/>
          </a:xfrm>
          <a:prstGeom prst="rect">
            <a:avLst/>
          </a:prstGeom>
          <a:noFill/>
        </p:spPr>
        <p:txBody>
          <a:bodyPr wrap="square">
            <a:spAutoFit/>
          </a:bodyPr>
          <a:lstStyle/>
          <a:p>
            <a:r>
              <a:rPr lang="en-US" sz="1600" smtClean="0">
                <a:solidFill>
                  <a:prstClr val="white"/>
                </a:solidFill>
                <a:latin typeface="Nunito Black" panose="00000A00000000000000" pitchFamily="2" charset="0"/>
              </a:rPr>
              <a:t>Dệt may</a:t>
            </a:r>
            <a:endParaRPr lang="en-US" sz="1600">
              <a:solidFill>
                <a:prstClr val="white"/>
              </a:solidFill>
              <a:latin typeface="Nunito Black" panose="00000A00000000000000" pitchFamily="2" charset="0"/>
            </a:endParaRPr>
          </a:p>
        </p:txBody>
      </p:sp>
      <p:sp>
        <p:nvSpPr>
          <p:cNvPr id="9" name="TextBox 8">
            <a:extLst>
              <a:ext uri="{FF2B5EF4-FFF2-40B4-BE49-F238E27FC236}">
                <a16:creationId xmlns:a16="http://schemas.microsoft.com/office/drawing/2014/main" xmlns="" id="{B2BC89DA-86E5-97AB-8E4C-8D541B6A1CDF}"/>
              </a:ext>
            </a:extLst>
          </p:cNvPr>
          <p:cNvSpPr txBox="1"/>
          <p:nvPr/>
        </p:nvSpPr>
        <p:spPr>
          <a:xfrm>
            <a:off x="2967845" y="5281568"/>
            <a:ext cx="1295943" cy="584775"/>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Lắp ráp ô tô</a:t>
            </a:r>
            <a:endParaRPr lang="en-US" sz="1600">
              <a:solidFill>
                <a:prstClr val="white"/>
              </a:solidFill>
              <a:latin typeface="Nunito Black" panose="00000A00000000000000" pitchFamily="2" charset="0"/>
            </a:endParaRPr>
          </a:p>
        </p:txBody>
      </p:sp>
      <p:sp>
        <p:nvSpPr>
          <p:cNvPr id="15" name="TextBox 14">
            <a:extLst>
              <a:ext uri="{FF2B5EF4-FFF2-40B4-BE49-F238E27FC236}">
                <a16:creationId xmlns:a16="http://schemas.microsoft.com/office/drawing/2014/main" xmlns=""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smtClean="0">
                <a:solidFill>
                  <a:prstClr val="white"/>
                </a:solidFill>
                <a:latin typeface="Nunito Black" panose="00000A00000000000000" pitchFamily="2" charset="0"/>
              </a:rPr>
              <a:t>Quần áo, vải vóc </a:t>
            </a:r>
            <a:endParaRPr lang="en-US" sz="1600">
              <a:solidFill>
                <a:prstClr val="white"/>
              </a:solidFill>
              <a:latin typeface="Nunito Black" panose="00000A00000000000000" pitchFamily="2" charset="0"/>
            </a:endParaRPr>
          </a:p>
        </p:txBody>
      </p:sp>
      <p:sp>
        <p:nvSpPr>
          <p:cNvPr id="18" name="TextBox 17">
            <a:extLst>
              <a:ext uri="{FF2B5EF4-FFF2-40B4-BE49-F238E27FC236}">
                <a16:creationId xmlns:a16="http://schemas.microsoft.com/office/drawing/2014/main" xmlns="" id="{B1C72FC2-052E-3F40-18F2-B0E555914AA1}"/>
              </a:ext>
            </a:extLst>
          </p:cNvPr>
          <p:cNvSpPr txBox="1"/>
          <p:nvPr/>
        </p:nvSpPr>
        <p:spPr>
          <a:xfrm>
            <a:off x="6812448" y="5332381"/>
            <a:ext cx="1201038" cy="830997"/>
          </a:xfrm>
          <a:prstGeom prst="rect">
            <a:avLst/>
          </a:prstGeom>
          <a:noFill/>
        </p:spPr>
        <p:txBody>
          <a:bodyPr wrap="square">
            <a:spAutoFit/>
          </a:bodyPr>
          <a:lstStyle/>
          <a:p>
            <a:r>
              <a:rPr lang="vi-VN" sz="1600" smtClean="0">
                <a:solidFill>
                  <a:prstClr val="white"/>
                </a:solidFill>
                <a:latin typeface="Nunito Black" panose="00000A00000000000000" pitchFamily="2" charset="0"/>
              </a:rPr>
              <a:t>Ô tô và các loại linh kiện</a:t>
            </a:r>
            <a:endParaRPr lang="en-US" sz="1600">
              <a:solidFill>
                <a:prstClr val="white"/>
              </a:solidFill>
              <a:latin typeface="Nunito Black" panose="00000A00000000000000" pitchFamily="2" charset="0"/>
            </a:endParaRPr>
          </a:p>
        </p:txBody>
      </p:sp>
      <p:sp>
        <p:nvSpPr>
          <p:cNvPr id="21" name="TextBox 20">
            <a:extLst>
              <a:ext uri="{FF2B5EF4-FFF2-40B4-BE49-F238E27FC236}">
                <a16:creationId xmlns:a16="http://schemas.microsoft.com/office/drawing/2014/main" xmlns="" id="{7291AF0B-B8ED-A0B2-8D25-F68E91E1E3EF}"/>
              </a:ext>
            </a:extLst>
          </p:cNvPr>
          <p:cNvSpPr txBox="1"/>
          <p:nvPr/>
        </p:nvSpPr>
        <p:spPr>
          <a:xfrm rot="10800000" flipV="1">
            <a:off x="8528550" y="5431303"/>
            <a:ext cx="1680787" cy="830997"/>
          </a:xfrm>
          <a:prstGeom prst="rect">
            <a:avLst/>
          </a:prstGeom>
          <a:noFill/>
        </p:spPr>
        <p:txBody>
          <a:bodyPr wrap="square">
            <a:spAutoFit/>
          </a:bodyPr>
          <a:lstStyle/>
          <a:p>
            <a:pPr algn="ctr"/>
            <a:r>
              <a:rPr lang="vi-VN" sz="1600">
                <a:solidFill>
                  <a:prstClr val="white"/>
                </a:solidFill>
                <a:latin typeface="Nunito Black" panose="00000A00000000000000" pitchFamily="2" charset="0"/>
              </a:rPr>
              <a:t>phục </a:t>
            </a:r>
            <a:r>
              <a:rPr lang="vi-VN" sz="1600" smtClean="0">
                <a:solidFill>
                  <a:prstClr val="white"/>
                </a:solidFill>
                <a:latin typeface="Nunito Black" panose="00000A00000000000000" pitchFamily="2" charset="0"/>
              </a:rPr>
              <a:t>vụ đời sống và sản xuất</a:t>
            </a:r>
            <a:endParaRPr lang="en-US" sz="1600">
              <a:solidFill>
                <a:prstClr val="white"/>
              </a:solidFill>
              <a:latin typeface="Nunito Black" panose="00000A00000000000000" pitchFamily="2" charset="0"/>
            </a:endParaRPr>
          </a:p>
        </p:txBody>
      </p:sp>
      <p:sp>
        <p:nvSpPr>
          <p:cNvPr id="24" name="TextBox 23">
            <a:extLst>
              <a:ext uri="{FF2B5EF4-FFF2-40B4-BE49-F238E27FC236}">
                <a16:creationId xmlns:a16="http://schemas.microsoft.com/office/drawing/2014/main" xmlns="" id="{D180FD7C-4C75-4E83-7B3F-7CDA52EB5613}"/>
              </a:ext>
            </a:extLst>
          </p:cNvPr>
          <p:cNvSpPr txBox="1"/>
          <p:nvPr/>
        </p:nvSpPr>
        <p:spPr>
          <a:xfrm>
            <a:off x="10183242" y="5697066"/>
            <a:ext cx="1519197" cy="338554"/>
          </a:xfrm>
          <a:prstGeom prst="rect">
            <a:avLst/>
          </a:prstGeom>
          <a:noFill/>
        </p:spPr>
        <p:txBody>
          <a:bodyPr wrap="square">
            <a:spAutoFit/>
          </a:bodyPr>
          <a:lstStyle/>
          <a:p>
            <a:pPr algn="ctr"/>
            <a:r>
              <a:rPr lang="en-US" sz="1600" smtClean="0">
                <a:solidFill>
                  <a:prstClr val="white"/>
                </a:solidFill>
                <a:latin typeface="Nunito Black" panose="00000A00000000000000" pitchFamily="2" charset="0"/>
              </a:rPr>
              <a:t>Xuất khẩu</a:t>
            </a:r>
            <a:endParaRPr lang="en-US" sz="1600">
              <a:solidFill>
                <a:prstClr val="white"/>
              </a:solidFill>
              <a:latin typeface="Nunito Black" panose="00000A00000000000000" pitchFamily="2" charset="0"/>
            </a:endParaRPr>
          </a:p>
        </p:txBody>
      </p:sp>
    </p:spTree>
    <p:extLst>
      <p:ext uri="{BB962C8B-B14F-4D97-AF65-F5344CB8AC3E}">
        <p14:creationId xmlns:p14="http://schemas.microsoft.com/office/powerpoint/2010/main" val="17242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33400" y="950655"/>
            <a:ext cx="10896600" cy="2554545"/>
          </a:xfrm>
          <a:prstGeom prst="rect">
            <a:avLst/>
          </a:prstGeom>
          <a:noFill/>
        </p:spPr>
        <p:txBody>
          <a:bodyPr wrap="square" rtlCol="0">
            <a:spAutoFit/>
          </a:bodyPr>
          <a:lstStyle/>
          <a:p>
            <a:pPr algn="ctr"/>
            <a:r>
              <a:rPr lang="vi-VN" sz="4000" b="1" smtClean="0">
                <a:solidFill>
                  <a:prstClr val="black"/>
                </a:solidFill>
              </a:rPr>
              <a:t>   </a:t>
            </a:r>
            <a:r>
              <a:rPr lang="vi-VN" sz="4000" b="1" smtClean="0">
                <a:solidFill>
                  <a:srgbClr val="002060"/>
                </a:solidFill>
              </a:rPr>
              <a:t>HOẠT ĐỘNG 2</a:t>
            </a:r>
          </a:p>
          <a:p>
            <a:pPr algn="ctr"/>
            <a:r>
              <a:rPr lang="vi-VN" sz="4000" b="1" smtClean="0">
                <a:solidFill>
                  <a:prstClr val="black"/>
                </a:solidFill>
              </a:rPr>
              <a:t> </a:t>
            </a:r>
          </a:p>
          <a:p>
            <a:pPr algn="ctr"/>
            <a:r>
              <a:rPr lang="vi-VN" sz="4000" b="1" smtClean="0">
                <a:solidFill>
                  <a:prstClr val="black"/>
                </a:solidFill>
              </a:rPr>
              <a:t> </a:t>
            </a:r>
            <a:r>
              <a:rPr lang="vi-VN" sz="4000" b="1" smtClean="0">
                <a:solidFill>
                  <a:srgbClr val="C00000"/>
                </a:solidFill>
              </a:rPr>
              <a:t>DI TÍCH LỊCH SỬ - VĂN HÓA </a:t>
            </a:r>
          </a:p>
          <a:p>
            <a:pPr algn="ctr"/>
            <a:r>
              <a:rPr lang="vi-VN" sz="4000" b="1" smtClean="0">
                <a:solidFill>
                  <a:srgbClr val="C00000"/>
                </a:solidFill>
              </a:rPr>
              <a:t>VÀ CẢNH QUAN THIÊN NHIÊN</a:t>
            </a:r>
            <a:endParaRPr lang="vi-VN" sz="4000" b="1">
              <a:solidFill>
                <a:srgbClr val="C00000"/>
              </a:solidFill>
            </a:endParaRPr>
          </a:p>
        </p:txBody>
      </p:sp>
    </p:spTree>
    <p:extLst>
      <p:ext uri="{BB962C8B-B14F-4D97-AF65-F5344CB8AC3E}">
        <p14:creationId xmlns:p14="http://schemas.microsoft.com/office/powerpoint/2010/main" val="34453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EDBD1D-FAFF-A9A4-ACDE-672978918804}"/>
              </a:ext>
            </a:extLst>
          </p:cNvPr>
          <p:cNvPicPr>
            <a:picLocks noChangeAspect="1"/>
          </p:cNvPicPr>
          <p:nvPr/>
        </p:nvPicPr>
        <p:blipFill rotWithShape="1">
          <a:blip r:embed="rId2"/>
          <a:srcRect t="19"/>
          <a:stretch/>
        </p:blipFill>
        <p:spPr>
          <a:xfrm>
            <a:off x="0" y="22087"/>
            <a:ext cx="12191987" cy="6856718"/>
          </a:xfrm>
          <a:prstGeom prst="rect">
            <a:avLst/>
          </a:prstGeom>
          <a:ln w="28575">
            <a:solidFill>
              <a:srgbClr val="14B89D"/>
            </a:solidFill>
          </a:ln>
        </p:spPr>
      </p:pic>
      <p:grpSp>
        <p:nvGrpSpPr>
          <p:cNvPr id="98" name="Group 97">
            <a:extLst>
              <a:ext uri="{FF2B5EF4-FFF2-40B4-BE49-F238E27FC236}">
                <a16:creationId xmlns:a16="http://schemas.microsoft.com/office/drawing/2014/main" xmlns="" id="{A0B08302-3A8B-EFC7-1ECC-7524B4968D61}"/>
              </a:ext>
            </a:extLst>
          </p:cNvPr>
          <p:cNvGrpSpPr/>
          <p:nvPr/>
        </p:nvGrpSpPr>
        <p:grpSpPr>
          <a:xfrm>
            <a:off x="237361" y="152400"/>
            <a:ext cx="11717263" cy="6293673"/>
            <a:chOff x="238933" y="76200"/>
            <a:chExt cx="11717263" cy="6293673"/>
          </a:xfrm>
        </p:grpSpPr>
        <p:sp>
          <p:nvSpPr>
            <p:cNvPr id="5" name="Rectangle: Rounded Corners 4">
              <a:extLst>
                <a:ext uri="{FF2B5EF4-FFF2-40B4-BE49-F238E27FC236}">
                  <a16:creationId xmlns:a16="http://schemas.microsoft.com/office/drawing/2014/main" xmlns="" id="{C2974091-4C30-5709-5384-B30C4685139B}"/>
                </a:ext>
              </a:extLst>
            </p:cNvPr>
            <p:cNvSpPr/>
            <p:nvPr/>
          </p:nvSpPr>
          <p:spPr>
            <a:xfrm>
              <a:off x="238933" y="1800362"/>
              <a:ext cx="3276600" cy="2438400"/>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Nunito Black" panose="00000A00000000000000" pitchFamily="2" charset="0"/>
                </a:rPr>
                <a:t>DI TÍCH LỊCH SỬ</a:t>
              </a:r>
            </a:p>
            <a:p>
              <a:pPr marL="342900" indent="-342900" algn="ctr">
                <a:buFontTx/>
                <a:buChar char="-"/>
              </a:pPr>
              <a:r>
                <a:rPr lang="en-US" sz="2400">
                  <a:latin typeface="Nunito Black" panose="00000A00000000000000" pitchFamily="2" charset="0"/>
                </a:rPr>
                <a:t>VĂN HOÁ </a:t>
              </a:r>
            </a:p>
            <a:p>
              <a:pPr algn="ctr"/>
              <a:r>
                <a:rPr lang="en-US" sz="2400">
                  <a:latin typeface="Nunito Black" panose="00000A00000000000000" pitchFamily="2" charset="0"/>
                </a:rPr>
                <a:t>VÀ CẢNH QUAN THIÊN NHIÊN </a:t>
              </a:r>
            </a:p>
          </p:txBody>
        </p:sp>
        <p:cxnSp>
          <p:nvCxnSpPr>
            <p:cNvPr id="11" name="Straight Connector 10">
              <a:extLst>
                <a:ext uri="{FF2B5EF4-FFF2-40B4-BE49-F238E27FC236}">
                  <a16:creationId xmlns:a16="http://schemas.microsoft.com/office/drawing/2014/main" xmlns="" id="{C61CC3EE-5E90-F35F-B8CE-CC2717A7DC68}"/>
                </a:ext>
              </a:extLst>
            </p:cNvPr>
            <p:cNvCxnSpPr>
              <a:cxnSpLocks/>
            </p:cNvCxnSpPr>
            <p:nvPr/>
          </p:nvCxnSpPr>
          <p:spPr>
            <a:xfrm>
              <a:off x="6324600" y="128081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FA1EA39-CD9D-FE7F-EBFC-2DCF98D550DD}"/>
                </a:ext>
              </a:extLst>
            </p:cNvPr>
            <p:cNvCxnSpPr>
              <a:cxnSpLocks/>
            </p:cNvCxnSpPr>
            <p:nvPr/>
          </p:nvCxnSpPr>
          <p:spPr>
            <a:xfrm flipV="1">
              <a:off x="6825048" y="772465"/>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4D6823B-E7B9-7E82-1448-B66F24F5D136}"/>
                </a:ext>
              </a:extLst>
            </p:cNvPr>
            <p:cNvCxnSpPr>
              <a:cxnSpLocks/>
            </p:cNvCxnSpPr>
            <p:nvPr/>
          </p:nvCxnSpPr>
          <p:spPr>
            <a:xfrm>
              <a:off x="6803354" y="18392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A5531FA-1DC8-C378-9A72-AF7298061BAA}"/>
                </a:ext>
              </a:extLst>
            </p:cNvPr>
            <p:cNvCxnSpPr>
              <a:cxnSpLocks/>
            </p:cNvCxnSpPr>
            <p:nvPr/>
          </p:nvCxnSpPr>
          <p:spPr>
            <a:xfrm>
              <a:off x="6803354" y="7724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A9D9F5CC-C442-47CF-57B5-6134DC777CEF}"/>
                </a:ext>
              </a:extLst>
            </p:cNvPr>
            <p:cNvSpPr/>
            <p:nvPr/>
          </p:nvSpPr>
          <p:spPr>
            <a:xfrm>
              <a:off x="7516632" y="1378960"/>
              <a:ext cx="2737580" cy="893342"/>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sp>
          <p:nvSpPr>
            <p:cNvPr id="21" name="Rectangle: Rounded Corners 20">
              <a:extLst>
                <a:ext uri="{FF2B5EF4-FFF2-40B4-BE49-F238E27FC236}">
                  <a16:creationId xmlns:a16="http://schemas.microsoft.com/office/drawing/2014/main" xmlns="" id="{99D2E529-BA81-0853-FC55-B9FB500091A5}"/>
                </a:ext>
              </a:extLst>
            </p:cNvPr>
            <p:cNvSpPr/>
            <p:nvPr/>
          </p:nvSpPr>
          <p:spPr>
            <a:xfrm>
              <a:off x="7511013" y="76200"/>
              <a:ext cx="2743199" cy="925497"/>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cxnSp>
          <p:nvCxnSpPr>
            <p:cNvPr id="38" name="Straight Connector 37">
              <a:extLst>
                <a:ext uri="{FF2B5EF4-FFF2-40B4-BE49-F238E27FC236}">
                  <a16:creationId xmlns:a16="http://schemas.microsoft.com/office/drawing/2014/main" xmlns="" id="{A0F71078-9499-85F2-6503-D46B7C415A0D}"/>
                </a:ext>
              </a:extLst>
            </p:cNvPr>
            <p:cNvCxnSpPr>
              <a:cxnSpLocks/>
            </p:cNvCxnSpPr>
            <p:nvPr/>
          </p:nvCxnSpPr>
          <p:spPr>
            <a:xfrm flipV="1">
              <a:off x="3810000" y="1314627"/>
              <a:ext cx="10385" cy="38100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024551F-6297-AD32-74ED-4BECAE57D20B}"/>
                </a:ext>
              </a:extLst>
            </p:cNvPr>
            <p:cNvCxnSpPr>
              <a:cxnSpLocks/>
            </p:cNvCxnSpPr>
            <p:nvPr/>
          </p:nvCxnSpPr>
          <p:spPr>
            <a:xfrm>
              <a:off x="3520457" y="3064877"/>
              <a:ext cx="322137"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C27C0DAF-5EE7-154F-4C5A-3981338BBE5C}"/>
                </a:ext>
              </a:extLst>
            </p:cNvPr>
            <p:cNvCxnSpPr>
              <a:cxnSpLocks/>
            </p:cNvCxnSpPr>
            <p:nvPr/>
          </p:nvCxnSpPr>
          <p:spPr>
            <a:xfrm>
              <a:off x="3810000" y="1314627"/>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xmlns="" id="{CCE16BF4-D5B0-0641-D222-9AE2485A55BB}"/>
                </a:ext>
              </a:extLst>
            </p:cNvPr>
            <p:cNvGrpSpPr/>
            <p:nvPr/>
          </p:nvGrpSpPr>
          <p:grpSpPr>
            <a:xfrm>
              <a:off x="3810000" y="2362200"/>
              <a:ext cx="8146196" cy="4007673"/>
              <a:chOff x="3810000" y="2362200"/>
              <a:chExt cx="8146196" cy="4007673"/>
            </a:xfrm>
          </p:grpSpPr>
          <p:cxnSp>
            <p:nvCxnSpPr>
              <p:cNvPr id="49" name="Straight Connector 48">
                <a:extLst>
                  <a:ext uri="{FF2B5EF4-FFF2-40B4-BE49-F238E27FC236}">
                    <a16:creationId xmlns:a16="http://schemas.microsoft.com/office/drawing/2014/main" xmlns="" id="{C39F1236-8997-2DD2-3835-398E8206CF77}"/>
                  </a:ext>
                </a:extLst>
              </p:cNvPr>
              <p:cNvCxnSpPr>
                <a:cxnSpLocks/>
              </p:cNvCxnSpPr>
              <p:nvPr/>
            </p:nvCxnSpPr>
            <p:spPr>
              <a:xfrm>
                <a:off x="3810000" y="5108544"/>
                <a:ext cx="670250" cy="0"/>
              </a:xfrm>
              <a:prstGeom prst="line">
                <a:avLst/>
              </a:prstGeom>
              <a:solidFill>
                <a:srgbClr val="FF6699"/>
              </a:solidFill>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xmlns="" id="{CA7F9885-CED6-9274-E4B9-400B6700E0F4}"/>
                  </a:ext>
                </a:extLst>
              </p:cNvPr>
              <p:cNvSpPr/>
              <p:nvPr/>
            </p:nvSpPr>
            <p:spPr>
              <a:xfrm>
                <a:off x="4232781" y="4293077"/>
                <a:ext cx="2015618" cy="138335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Việc nên làm</a:t>
                </a:r>
              </a:p>
            </p:txBody>
          </p:sp>
          <p:cxnSp>
            <p:nvCxnSpPr>
              <p:cNvPr id="53" name="Straight Connector 52">
                <a:extLst>
                  <a:ext uri="{FF2B5EF4-FFF2-40B4-BE49-F238E27FC236}">
                    <a16:creationId xmlns:a16="http://schemas.microsoft.com/office/drawing/2014/main" xmlns="" id="{4832744D-BC43-B136-7323-ECAAF4BA520F}"/>
                  </a:ext>
                </a:extLst>
              </p:cNvPr>
              <p:cNvCxnSpPr>
                <a:cxnSpLocks/>
              </p:cNvCxnSpPr>
              <p:nvPr/>
            </p:nvCxnSpPr>
            <p:spPr>
              <a:xfrm>
                <a:off x="6248400" y="495603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4E69B33D-A1C8-B917-2FE4-F2F9B936B110}"/>
                  </a:ext>
                </a:extLst>
              </p:cNvPr>
              <p:cNvCxnSpPr>
                <a:cxnSpLocks/>
              </p:cNvCxnSpPr>
              <p:nvPr/>
            </p:nvCxnSpPr>
            <p:spPr>
              <a:xfrm flipH="1" flipV="1">
                <a:off x="6763768" y="3441684"/>
                <a:ext cx="58106" cy="273051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F7A0CD8C-AB22-EA7D-0AE5-2DA62B3C79FD}"/>
                  </a:ext>
                </a:extLst>
              </p:cNvPr>
              <p:cNvCxnSpPr>
                <a:cxnSpLocks/>
              </p:cNvCxnSpPr>
              <p:nvPr/>
            </p:nvCxnSpPr>
            <p:spPr>
              <a:xfrm>
                <a:off x="6763768" y="3441684"/>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xmlns="" id="{371091AB-19BB-CE02-215C-5193F9B24AD9}"/>
                  </a:ext>
                </a:extLst>
              </p:cNvPr>
              <p:cNvSpPr/>
              <p:nvPr/>
            </p:nvSpPr>
            <p:spPr>
              <a:xfrm>
                <a:off x="7193394" y="3104210"/>
                <a:ext cx="1850934" cy="596902"/>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Nên làm</a:t>
                </a:r>
              </a:p>
            </p:txBody>
          </p:sp>
          <p:cxnSp>
            <p:nvCxnSpPr>
              <p:cNvPr id="67" name="Straight Connector 66">
                <a:extLst>
                  <a:ext uri="{FF2B5EF4-FFF2-40B4-BE49-F238E27FC236}">
                    <a16:creationId xmlns:a16="http://schemas.microsoft.com/office/drawing/2014/main" xmlns="" id="{778E108D-BE58-1093-1537-6CCE9ACE763A}"/>
                  </a:ext>
                </a:extLst>
              </p:cNvPr>
              <p:cNvCxnSpPr>
                <a:cxnSpLocks/>
              </p:cNvCxnSpPr>
              <p:nvPr/>
            </p:nvCxnSpPr>
            <p:spPr>
              <a:xfrm flipV="1">
                <a:off x="9026122" y="3441684"/>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A8B43C26-578F-C200-EFDC-493533506C3C}"/>
                  </a:ext>
                </a:extLst>
              </p:cNvPr>
              <p:cNvCxnSpPr>
                <a:cxnSpLocks/>
              </p:cNvCxnSpPr>
              <p:nvPr/>
            </p:nvCxnSpPr>
            <p:spPr>
              <a:xfrm flipV="1">
                <a:off x="9415848" y="2944200"/>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122CA55C-C186-98B6-2801-2E3370363FDE}"/>
                  </a:ext>
                </a:extLst>
              </p:cNvPr>
              <p:cNvCxnSpPr>
                <a:cxnSpLocks/>
              </p:cNvCxnSpPr>
              <p:nvPr/>
            </p:nvCxnSpPr>
            <p:spPr>
              <a:xfrm>
                <a:off x="9394154" y="40110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5B8B9863-D696-D2F0-1C50-E07145A980AA}"/>
                  </a:ext>
                </a:extLst>
              </p:cNvPr>
              <p:cNvCxnSpPr>
                <a:cxnSpLocks/>
              </p:cNvCxnSpPr>
              <p:nvPr/>
            </p:nvCxnSpPr>
            <p:spPr>
              <a:xfrm>
                <a:off x="9394154" y="29442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xmlns="" id="{0F45B61E-B725-A4D3-B7D2-AD4BFFA62FDC}"/>
                  </a:ext>
                </a:extLst>
              </p:cNvPr>
              <p:cNvSpPr/>
              <p:nvPr/>
            </p:nvSpPr>
            <p:spPr>
              <a:xfrm>
                <a:off x="9787369" y="2362200"/>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77" name="Rectangle: Rounded Corners 76">
                <a:extLst>
                  <a:ext uri="{FF2B5EF4-FFF2-40B4-BE49-F238E27FC236}">
                    <a16:creationId xmlns:a16="http://schemas.microsoft.com/office/drawing/2014/main" xmlns="" id="{76D00327-D119-C6EA-3EE7-7634DF0DFF20}"/>
                  </a:ext>
                </a:extLst>
              </p:cNvPr>
              <p:cNvSpPr/>
              <p:nvPr/>
            </p:nvSpPr>
            <p:spPr>
              <a:xfrm>
                <a:off x="9755058" y="3517366"/>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65" name="Rectangle: Rounded Corners 64">
                <a:extLst>
                  <a:ext uri="{FF2B5EF4-FFF2-40B4-BE49-F238E27FC236}">
                    <a16:creationId xmlns:a16="http://schemas.microsoft.com/office/drawing/2014/main" xmlns="" id="{E21D65BD-F453-1EE6-33DE-9495E5F4EB2D}"/>
                  </a:ext>
                </a:extLst>
              </p:cNvPr>
              <p:cNvSpPr/>
              <p:nvPr/>
            </p:nvSpPr>
            <p:spPr>
              <a:xfrm>
                <a:off x="7265227" y="5819573"/>
                <a:ext cx="1782233" cy="55030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Không nên</a:t>
                </a:r>
              </a:p>
            </p:txBody>
          </p:sp>
        </p:grpSp>
        <p:sp>
          <p:nvSpPr>
            <p:cNvPr id="9" name="Rectangle: Rounded Corners 8">
              <a:extLst>
                <a:ext uri="{FF2B5EF4-FFF2-40B4-BE49-F238E27FC236}">
                  <a16:creationId xmlns:a16="http://schemas.microsoft.com/office/drawing/2014/main" xmlns="" id="{0FB94831-5570-14F6-64EF-B08C0B4B62F1}"/>
                </a:ext>
              </a:extLst>
            </p:cNvPr>
            <p:cNvSpPr/>
            <p:nvPr/>
          </p:nvSpPr>
          <p:spPr>
            <a:xfrm>
              <a:off x="4186261" y="659940"/>
              <a:ext cx="2151532" cy="1383350"/>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Địa danh của địa phương </a:t>
              </a:r>
            </a:p>
          </p:txBody>
        </p:sp>
      </p:grpSp>
      <p:cxnSp>
        <p:nvCxnSpPr>
          <p:cNvPr id="82" name="Straight Connector 81">
            <a:extLst>
              <a:ext uri="{FF2B5EF4-FFF2-40B4-BE49-F238E27FC236}">
                <a16:creationId xmlns:a16="http://schemas.microsoft.com/office/drawing/2014/main" xmlns="" id="{3F46DDC5-7D99-126D-8376-8EDC5944B718}"/>
              </a:ext>
            </a:extLst>
          </p:cNvPr>
          <p:cNvCxnSpPr>
            <a:cxnSpLocks/>
          </p:cNvCxnSpPr>
          <p:nvPr/>
        </p:nvCxnSpPr>
        <p:spPr>
          <a:xfrm flipV="1">
            <a:off x="9015167" y="6094723"/>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6B297064-0A40-0418-523C-FCC95E9F748A}"/>
              </a:ext>
            </a:extLst>
          </p:cNvPr>
          <p:cNvCxnSpPr>
            <a:cxnSpLocks/>
          </p:cNvCxnSpPr>
          <p:nvPr/>
        </p:nvCxnSpPr>
        <p:spPr>
          <a:xfrm>
            <a:off x="9372600" y="636987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303F99D7-39A8-1EBD-BC38-D17E84B9558B}"/>
              </a:ext>
            </a:extLst>
          </p:cNvPr>
          <p:cNvCxnSpPr>
            <a:cxnSpLocks/>
          </p:cNvCxnSpPr>
          <p:nvPr/>
        </p:nvCxnSpPr>
        <p:spPr>
          <a:xfrm>
            <a:off x="9405143" y="527111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xmlns="" id="{730D4810-E010-DB12-5452-29378A132341}"/>
              </a:ext>
            </a:extLst>
          </p:cNvPr>
          <p:cNvSpPr/>
          <p:nvPr/>
        </p:nvSpPr>
        <p:spPr>
          <a:xfrm>
            <a:off x="9740036" y="4594243"/>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90" name="Rectangle: Rounded Corners 89">
            <a:extLst>
              <a:ext uri="{FF2B5EF4-FFF2-40B4-BE49-F238E27FC236}">
                <a16:creationId xmlns:a16="http://schemas.microsoft.com/office/drawing/2014/main" xmlns="" id="{1A61CFE4-556C-6BF5-EDB8-269EB3C63D8F}"/>
              </a:ext>
            </a:extLst>
          </p:cNvPr>
          <p:cNvSpPr/>
          <p:nvPr/>
        </p:nvSpPr>
        <p:spPr>
          <a:xfrm>
            <a:off x="9707725" y="5749409"/>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cxnSp>
        <p:nvCxnSpPr>
          <p:cNvPr id="94" name="Straight Connector 93">
            <a:extLst>
              <a:ext uri="{FF2B5EF4-FFF2-40B4-BE49-F238E27FC236}">
                <a16:creationId xmlns:a16="http://schemas.microsoft.com/office/drawing/2014/main" xmlns="" id="{FD8FB6FC-AED6-6467-A9A4-07C7CE4C9C99}"/>
              </a:ext>
            </a:extLst>
          </p:cNvPr>
          <p:cNvCxnSpPr>
            <a:cxnSpLocks/>
          </p:cNvCxnSpPr>
          <p:nvPr/>
        </p:nvCxnSpPr>
        <p:spPr>
          <a:xfrm>
            <a:off x="6821874" y="6162805"/>
            <a:ext cx="40793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FD659D36-5775-4DB5-81C1-69FC1CA55EBB}"/>
              </a:ext>
            </a:extLst>
          </p:cNvPr>
          <p:cNvCxnSpPr>
            <a:cxnSpLocks/>
          </p:cNvCxnSpPr>
          <p:nvPr/>
        </p:nvCxnSpPr>
        <p:spPr>
          <a:xfrm flipV="1">
            <a:off x="9405143" y="5284022"/>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341E6EE3-179B-CF15-8330-FFF71C329CA6}"/>
              </a:ext>
            </a:extLst>
          </p:cNvPr>
          <p:cNvSpPr txBox="1"/>
          <p:nvPr/>
        </p:nvSpPr>
        <p:spPr>
          <a:xfrm>
            <a:off x="7620000" y="160563"/>
            <a:ext cx="3010283" cy="584775"/>
          </a:xfrm>
          <a:prstGeom prst="rect">
            <a:avLst/>
          </a:prstGeom>
          <a:noFill/>
        </p:spPr>
        <p:txBody>
          <a:bodyPr wrap="square" rtlCol="0">
            <a:spAutoFit/>
          </a:bodyPr>
          <a:lstStyle/>
          <a:p>
            <a:r>
              <a:rPr lang="en-US" sz="3200" b="1"/>
              <a:t>Chùa Một Cột</a:t>
            </a:r>
          </a:p>
        </p:txBody>
      </p:sp>
      <p:sp>
        <p:nvSpPr>
          <p:cNvPr id="7" name="TextBox 6">
            <a:extLst>
              <a:ext uri="{FF2B5EF4-FFF2-40B4-BE49-F238E27FC236}">
                <a16:creationId xmlns:a16="http://schemas.microsoft.com/office/drawing/2014/main" xmlns="" id="{C09B1A7C-E354-C0FB-7D2D-316031EFB195}"/>
              </a:ext>
            </a:extLst>
          </p:cNvPr>
          <p:cNvSpPr txBox="1"/>
          <p:nvPr/>
        </p:nvSpPr>
        <p:spPr>
          <a:xfrm>
            <a:off x="7644578" y="1609838"/>
            <a:ext cx="3010283" cy="584775"/>
          </a:xfrm>
          <a:prstGeom prst="rect">
            <a:avLst/>
          </a:prstGeom>
          <a:noFill/>
        </p:spPr>
        <p:txBody>
          <a:bodyPr wrap="square" rtlCol="0">
            <a:spAutoFit/>
          </a:bodyPr>
          <a:lstStyle/>
          <a:p>
            <a:r>
              <a:rPr lang="en-US" sz="3200" b="1"/>
              <a:t>Đền Ngọc Sơn</a:t>
            </a:r>
          </a:p>
        </p:txBody>
      </p:sp>
      <p:sp>
        <p:nvSpPr>
          <p:cNvPr id="8" name="TextBox 7">
            <a:extLst>
              <a:ext uri="{FF2B5EF4-FFF2-40B4-BE49-F238E27FC236}">
                <a16:creationId xmlns:a16="http://schemas.microsoft.com/office/drawing/2014/main" xmlns="" id="{BC7DD29C-0061-385D-8CA8-2A066EC9E6ED}"/>
              </a:ext>
            </a:extLst>
          </p:cNvPr>
          <p:cNvSpPr txBox="1"/>
          <p:nvPr/>
        </p:nvSpPr>
        <p:spPr>
          <a:xfrm>
            <a:off x="9404893" y="2492782"/>
            <a:ext cx="301028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Mặc quần </a:t>
            </a:r>
          </a:p>
          <a:p>
            <a:pPr algn="ctr"/>
            <a:r>
              <a:rPr lang="en-US" sz="2000">
                <a:solidFill>
                  <a:schemeClr val="bg1"/>
                </a:solidFill>
                <a:latin typeface="Nunito Black" panose="00000A00000000000000" pitchFamily="2" charset="0"/>
              </a:rPr>
              <a:t>áo dài, lịch sự</a:t>
            </a:r>
            <a:endParaRPr lang="en-US" sz="2000" b="1">
              <a:solidFill>
                <a:schemeClr val="bg1"/>
              </a:solidFill>
              <a:latin typeface="Nunito Black" panose="00000A00000000000000" pitchFamily="2" charset="0"/>
            </a:endParaRPr>
          </a:p>
        </p:txBody>
      </p:sp>
      <p:sp>
        <p:nvSpPr>
          <p:cNvPr id="12" name="TextBox 11">
            <a:extLst>
              <a:ext uri="{FF2B5EF4-FFF2-40B4-BE49-F238E27FC236}">
                <a16:creationId xmlns:a16="http://schemas.microsoft.com/office/drawing/2014/main" xmlns="" id="{40181811-D4E0-926E-4ABA-059F3A4F70A1}"/>
              </a:ext>
            </a:extLst>
          </p:cNvPr>
          <p:cNvSpPr txBox="1"/>
          <p:nvPr/>
        </p:nvSpPr>
        <p:spPr>
          <a:xfrm>
            <a:off x="9671196" y="3787489"/>
            <a:ext cx="230337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Không làm tổn hại di tích</a:t>
            </a:r>
            <a:endParaRPr lang="en-US" sz="2000" b="1">
              <a:solidFill>
                <a:schemeClr val="bg1"/>
              </a:solidFill>
              <a:latin typeface="Nunito Black" panose="00000A00000000000000" pitchFamily="2" charset="0"/>
            </a:endParaRPr>
          </a:p>
        </p:txBody>
      </p:sp>
      <p:sp>
        <p:nvSpPr>
          <p:cNvPr id="14" name="TextBox 13">
            <a:extLst>
              <a:ext uri="{FF2B5EF4-FFF2-40B4-BE49-F238E27FC236}">
                <a16:creationId xmlns:a16="http://schemas.microsoft.com/office/drawing/2014/main" xmlns="" id="{29E4E3BF-F1BA-20B9-60FD-B86B4206AF96}"/>
              </a:ext>
            </a:extLst>
          </p:cNvPr>
          <p:cNvSpPr txBox="1"/>
          <p:nvPr/>
        </p:nvSpPr>
        <p:spPr>
          <a:xfrm>
            <a:off x="9935715" y="4778566"/>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Leo trèo lên di tích</a:t>
            </a:r>
            <a:endParaRPr lang="en-US" sz="2000" b="1">
              <a:solidFill>
                <a:schemeClr val="bg1"/>
              </a:solidFill>
              <a:latin typeface="Nunito Black" panose="00000A00000000000000" pitchFamily="2" charset="0"/>
            </a:endParaRPr>
          </a:p>
        </p:txBody>
      </p:sp>
      <p:sp>
        <p:nvSpPr>
          <p:cNvPr id="16" name="TextBox 15">
            <a:extLst>
              <a:ext uri="{FF2B5EF4-FFF2-40B4-BE49-F238E27FC236}">
                <a16:creationId xmlns:a16="http://schemas.microsoft.com/office/drawing/2014/main" xmlns="" id="{B510F00F-C581-A915-E439-E97DC6D57269}"/>
              </a:ext>
            </a:extLst>
          </p:cNvPr>
          <p:cNvSpPr txBox="1"/>
          <p:nvPr/>
        </p:nvSpPr>
        <p:spPr>
          <a:xfrm>
            <a:off x="9997442" y="5861925"/>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Vẽ bậy lên di tích</a:t>
            </a:r>
            <a:endParaRPr lang="en-US" sz="2000" b="1">
              <a:solidFill>
                <a:schemeClr val="bg1"/>
              </a:solidFill>
              <a:latin typeface="Nunito Black" panose="00000A00000000000000" pitchFamily="2" charset="0"/>
            </a:endParaRPr>
          </a:p>
        </p:txBody>
      </p:sp>
    </p:spTree>
    <p:extLst>
      <p:ext uri="{BB962C8B-B14F-4D97-AF65-F5344CB8AC3E}">
        <p14:creationId xmlns:p14="http://schemas.microsoft.com/office/powerpoint/2010/main" val="34159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xmlns="" id="{86EB8E26-FC70-4E30-BC8F-696F578C5EF2}"/>
              </a:ext>
            </a:extLst>
          </p:cNvPr>
          <p:cNvSpPr txBox="1"/>
          <p:nvPr/>
        </p:nvSpPr>
        <p:spPr>
          <a:xfrm>
            <a:off x="3665116" y="609600"/>
            <a:ext cx="5326483" cy="666786"/>
          </a:xfrm>
          <a:prstGeom prst="rect">
            <a:avLst/>
          </a:prstGeom>
          <a:noFill/>
        </p:spPr>
        <p:txBody>
          <a:bodyPr wrap="square" rtlCol="0">
            <a:spAutoFit/>
          </a:bodyPr>
          <a:lstStyle/>
          <a:p>
            <a:r>
              <a:rPr lang="en-US" sz="3733" b="1" dirty="0">
                <a:ln w="22225">
                  <a:solidFill>
                    <a:srgbClr val="C0504D"/>
                  </a:solidFill>
                  <a:prstDash val="solid"/>
                </a:ln>
                <a:solidFill>
                  <a:srgbClr val="FF0000"/>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xmlns="" id="{B6A212F2-E1EB-41D7-A73F-3FC01458F8C4}"/>
              </a:ext>
            </a:extLst>
          </p:cNvPr>
          <p:cNvSpPr txBox="1">
            <a:spLocks/>
          </p:cNvSpPr>
          <p:nvPr/>
        </p:nvSpPr>
        <p:spPr>
          <a:xfrm>
            <a:off x="1905000" y="1447800"/>
            <a:ext cx="9067800" cy="391145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pPr marL="168275" indent="0">
              <a:buClr>
                <a:srgbClr val="1F497D"/>
              </a:buClr>
              <a:buFont typeface="Roboto Mono Medium"/>
              <a:buNone/>
            </a:pPr>
            <a:r>
              <a:rPr lang="vi-VN" sz="3600" smtClean="0">
                <a:solidFill>
                  <a:srgbClr val="1F497D"/>
                </a:solidFill>
                <a:latin typeface="Arial"/>
              </a:rPr>
              <a:t>1.</a:t>
            </a:r>
            <a:r>
              <a:rPr lang="nl-NL" sz="3600" smtClean="0">
                <a:solidFill>
                  <a:srgbClr val="1F497D"/>
                </a:solidFill>
                <a:latin typeface="Calibri"/>
              </a:rPr>
              <a:t>Hệ </a:t>
            </a:r>
            <a:r>
              <a:rPr lang="nl-NL" sz="3600" dirty="0">
                <a:solidFill>
                  <a:srgbClr val="1F497D"/>
                </a:solidFill>
                <a:latin typeface="Calibri"/>
              </a:rPr>
              <a:t>thống hóa được các kiến thức đã học về  chủ đề cộng đồng và địa </a:t>
            </a:r>
            <a:r>
              <a:rPr lang="nl-NL" sz="3600">
                <a:solidFill>
                  <a:srgbClr val="1F497D"/>
                </a:solidFill>
                <a:latin typeface="Calibri"/>
              </a:rPr>
              <a:t>phương</a:t>
            </a:r>
            <a:r>
              <a:rPr lang="nl-NL" sz="3600" smtClean="0">
                <a:solidFill>
                  <a:srgbClr val="1F497D"/>
                </a:solidFill>
                <a:latin typeface="Calibri"/>
              </a:rPr>
              <a:t>.</a:t>
            </a:r>
            <a:endParaRPr lang="vi-VN" sz="3600" dirty="0">
              <a:solidFill>
                <a:srgbClr val="1F497D"/>
              </a:solidFill>
              <a:latin typeface="Arial"/>
              <a:cs typeface="Times New Roman" panose="02020603050405020304" pitchFamily="18" charset="0"/>
            </a:endParaRPr>
          </a:p>
          <a:p>
            <a:pPr marL="168275" indent="0">
              <a:buClr>
                <a:srgbClr val="1F497D"/>
              </a:buClr>
              <a:buFont typeface="Roboto Mono Medium"/>
              <a:buNone/>
            </a:pPr>
            <a:r>
              <a:rPr lang="vi-VN" sz="3600" smtClean="0">
                <a:solidFill>
                  <a:srgbClr val="1F497D"/>
                </a:solidFill>
                <a:latin typeface="Arial"/>
                <a:cs typeface="Times New Roman" panose="02020603050405020304" pitchFamily="18" charset="0"/>
              </a:rPr>
              <a:t>2. Hệ thống được kiến thức về nông nghiệp, thủ công và công nghiệp. Các di tích lịch sử-  văn hóa và cảnh quan thiên nhiên.</a:t>
            </a:r>
          </a:p>
          <a:p>
            <a:pPr marL="168275" indent="0">
              <a:buClr>
                <a:srgbClr val="1F497D"/>
              </a:buClr>
              <a:buFont typeface="Roboto Mono Medium"/>
              <a:buNone/>
            </a:pPr>
            <a:r>
              <a:rPr lang="vi-VN" sz="3600" smtClean="0">
                <a:solidFill>
                  <a:srgbClr val="1F497D"/>
                </a:solidFill>
                <a:latin typeface="Arial"/>
                <a:cs typeface="Times New Roman" panose="02020603050405020304" pitchFamily="18" charset="0"/>
              </a:rPr>
              <a:t>3. Biết liên hệ với địa phương mình</a:t>
            </a:r>
            <a:endParaRPr lang="en-US" sz="3600" dirty="0">
              <a:solidFill>
                <a:srgbClr val="1F497D"/>
              </a:solidFill>
              <a:latin typeface="Calibri"/>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295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D9FC6AC-4A12-4825-8ABE-0732B8EF4D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endParaRPr>
          </a:p>
        </p:txBody>
      </p:sp>
      <p:pic>
        <p:nvPicPr>
          <p:cNvPr id="3" name="Picture 2" descr="Text&#10;&#10;Description automatically generated with medium confidence">
            <a:extLst>
              <a:ext uri="{FF2B5EF4-FFF2-40B4-BE49-F238E27FC236}">
                <a16:creationId xmlns:a16="http://schemas.microsoft.com/office/drawing/2014/main" xmlns="" id="{91C37F2E-FD25-981B-D009-987D273D4FDB}"/>
              </a:ext>
            </a:extLst>
          </p:cNvPr>
          <p:cNvPicPr>
            <a:picLocks noChangeAspect="1"/>
          </p:cNvPicPr>
          <p:nvPr/>
        </p:nvPicPr>
        <p:blipFill rotWithShape="1">
          <a:blip r:embed="rId2">
            <a:extLst>
              <a:ext uri="{28A0092B-C50C-407E-A947-70E740481C1C}">
                <a14:useLocalDpi xmlns:a14="http://schemas.microsoft.com/office/drawing/2010/main" val="0"/>
              </a:ext>
            </a:extLst>
          </a:blip>
          <a:srcRect l="3133" r="8892"/>
          <a:stretch/>
        </p:blipFill>
        <p:spPr>
          <a:xfrm>
            <a:off x="2" y="10"/>
            <a:ext cx="12188950"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318211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70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850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xmlns="" id="{86EB8E26-FC70-4E30-BC8F-696F578C5EF2}"/>
              </a:ext>
            </a:extLst>
          </p:cNvPr>
          <p:cNvSpPr txBox="1"/>
          <p:nvPr/>
        </p:nvSpPr>
        <p:spPr>
          <a:xfrm>
            <a:off x="3665116" y="755763"/>
            <a:ext cx="5326483" cy="666786"/>
          </a:xfrm>
          <a:prstGeom prst="rect">
            <a:avLst/>
          </a:prstGeom>
          <a:noFill/>
        </p:spPr>
        <p:txBody>
          <a:bodyPr wrap="square" rtlCol="0">
            <a:spAutoFit/>
          </a:bodyPr>
          <a:lstStyle/>
          <a:p>
            <a:r>
              <a:rPr lang="en-US" sz="3733" b="1" dirty="0">
                <a:ln w="22225">
                  <a:solidFill>
                    <a:srgbClr val="C0504D"/>
                  </a:solidFill>
                  <a:prstDash val="solid"/>
                </a:ln>
                <a:solidFill>
                  <a:srgbClr val="C0504D">
                    <a:lumMod val="40000"/>
                    <a:lumOff val="60000"/>
                  </a:srgb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xmlns="" id="{B6A212F2-E1EB-41D7-A73F-3FC01458F8C4}"/>
              </a:ext>
            </a:extLst>
          </p:cNvPr>
          <p:cNvSpPr txBox="1">
            <a:spLocks/>
          </p:cNvSpPr>
          <p:nvPr/>
        </p:nvSpPr>
        <p:spPr>
          <a:xfrm>
            <a:off x="1979829" y="1422549"/>
            <a:ext cx="8936988" cy="273426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pPr>
              <a:buClr>
                <a:srgbClr val="1F497D"/>
              </a:buClr>
            </a:pPr>
            <a:r>
              <a:rPr lang="nl-NL" sz="3200" dirty="0">
                <a:solidFill>
                  <a:srgbClr val="1F497D"/>
                </a:solidFill>
              </a:rPr>
              <a:t>- Hệ thống hóa được các kiến thức đã học về  chủ </a:t>
            </a:r>
            <a:r>
              <a:rPr lang="nl-NL" sz="3200">
                <a:solidFill>
                  <a:srgbClr val="1F497D"/>
                </a:solidFill>
              </a:rPr>
              <a:t>đề </a:t>
            </a:r>
            <a:r>
              <a:rPr lang="vi-VN" sz="3200" b="1" smtClean="0">
                <a:solidFill>
                  <a:srgbClr val="FF0000"/>
                </a:solidFill>
              </a:rPr>
              <a:t>C</a:t>
            </a:r>
            <a:r>
              <a:rPr lang="nl-NL" sz="3200" b="1" smtClean="0">
                <a:solidFill>
                  <a:srgbClr val="FF0000"/>
                </a:solidFill>
              </a:rPr>
              <a:t>ộng </a:t>
            </a:r>
            <a:r>
              <a:rPr lang="nl-NL" sz="3200" b="1" dirty="0">
                <a:solidFill>
                  <a:srgbClr val="FF0000"/>
                </a:solidFill>
              </a:rPr>
              <a:t>đồng và địa phương.</a:t>
            </a:r>
            <a:endParaRPr lang="en-US" sz="3200" b="1" dirty="0">
              <a:solidFill>
                <a:srgbClr val="FF0000"/>
              </a:solidFill>
            </a:endParaRPr>
          </a:p>
          <a:p>
            <a:pPr>
              <a:buClr>
                <a:srgbClr val="1F497D"/>
              </a:buClr>
            </a:pPr>
            <a:r>
              <a:rPr lang="nl-NL" sz="3200" dirty="0">
                <a:solidFill>
                  <a:srgbClr val="1F497D"/>
                </a:solidFill>
              </a:rPr>
              <a:t>- Xử lí được một số tình huống giả định liên quan đến tiêu dùng tiết kiệm, bảo vệ môi trường.</a:t>
            </a:r>
            <a:endParaRPr lang="en-US" sz="3200" dirty="0">
              <a:solidFill>
                <a:srgbClr val="1F497D"/>
              </a:solidFill>
            </a:endParaRPr>
          </a:p>
          <a:p>
            <a:pPr>
              <a:buClr>
                <a:srgbClr val="1F497D"/>
              </a:buClr>
            </a:pPr>
            <a:r>
              <a:rPr lang="nl-NL" sz="3200" dirty="0">
                <a:solidFill>
                  <a:srgbClr val="1F497D"/>
                </a:solidFill>
              </a:rPr>
              <a:t>- Kể lại được một số việc đã thực hiện để tiêu dùng tiết kiệm, bảo vệ môi trường trong cuộc sống hằng ngày.</a:t>
            </a:r>
            <a:endParaRPr lang="en-US" sz="3200" dirty="0">
              <a:solidFill>
                <a:srgbClr val="1F497D"/>
              </a:solidFill>
            </a:endParaRPr>
          </a:p>
          <a:p>
            <a:pPr marL="0" indent="0">
              <a:spcAft>
                <a:spcPts val="2133"/>
              </a:spcAft>
              <a:buClr>
                <a:srgbClr val="1F497D"/>
              </a:buClr>
              <a:buFont typeface="Roboto Mono Medium"/>
              <a:buNone/>
            </a:pPr>
            <a:endParaRPr lang="en-US" sz="3200" dirty="0">
              <a:solidFill>
                <a:srgbClr val="1F497D"/>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0560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5" dur="500"/>
                                        <p:tgtEl>
                                          <p:spTgt spid="8">
                                            <p:txEl>
                                              <p:pRg st="1" end="1"/>
                                            </p:txEl>
                                          </p:spTgt>
                                        </p:tgtEl>
                                      </p:cBhvr>
                                    </p:animEffect>
                                  </p:childTnLst>
                                </p:cTn>
                              </p:par>
                            </p:childTnLst>
                          </p:cTn>
                        </p:par>
                        <p:par>
                          <p:cTn id="16" fill="hold">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E05091D-CB1E-7A25-F9B8-87A433834130}"/>
              </a:ext>
            </a:extLst>
          </p:cNvPr>
          <p:cNvPicPr>
            <a:picLocks noChangeAspect="1"/>
          </p:cNvPicPr>
          <p:nvPr/>
        </p:nvPicPr>
        <p:blipFill rotWithShape="1">
          <a:blip r:embed="rId2"/>
          <a:srcRect l="8629" r="381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6927E1A4-6A76-9580-6A80-ED235ECFC340}"/>
              </a:ext>
            </a:extLst>
          </p:cNvPr>
          <p:cNvSpPr txBox="1"/>
          <p:nvPr/>
        </p:nvSpPr>
        <p:spPr>
          <a:xfrm>
            <a:off x="523875" y="5317240"/>
            <a:ext cx="11210925" cy="744836"/>
          </a:xfrm>
          <a:prstGeom prst="rect">
            <a:avLst/>
          </a:prstGeom>
          <a:scene3d>
            <a:camera prst="orthographicFront">
              <a:rot lat="0" lon="0" rev="0"/>
            </a:camera>
            <a:lightRig rig="soft" dir="t">
              <a:rot lat="0" lon="0" rev="0"/>
            </a:lightRig>
          </a:scene3d>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sz="3600" b="0" i="0">
                <a:solidFill>
                  <a:srgbClr val="002060"/>
                </a:solidFill>
                <a:effectLst/>
                <a:latin typeface="Nunito Black" panose="00000A00000000000000" pitchFamily="2" charset="0"/>
                <a:ea typeface="+mj-ea"/>
                <a:cs typeface="+mj-cs"/>
              </a:rPr>
              <a:t>2. Em sẽ ứng xử như thế nào trong tình huống sau?</a:t>
            </a:r>
            <a:endParaRPr lang="en-US" sz="3600">
              <a:solidFill>
                <a:srgbClr val="002060"/>
              </a:solidFill>
              <a:latin typeface="Nunito Black" panose="00000A00000000000000" pitchFamily="2" charset="0"/>
              <a:ea typeface="+mj-ea"/>
              <a:cs typeface="+mj-cs"/>
            </a:endParaRPr>
          </a:p>
        </p:txBody>
      </p:sp>
      <p:cxnSp>
        <p:nvCxnSpPr>
          <p:cNvPr id="13" name="Straight Connector 1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xmlns=""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12">
            <a:extLst>
              <a:ext uri="{FF2B5EF4-FFF2-40B4-BE49-F238E27FC236}">
                <a16:creationId xmlns:a16="http://schemas.microsoft.com/office/drawing/2014/main" xmlns="" id="{663E45CD-FC7B-9EF1-72AF-3696768576EC}"/>
              </a:ext>
            </a:extLst>
          </p:cNvPr>
          <p:cNvPicPr>
            <a:picLocks noChangeAspect="1"/>
          </p:cNvPicPr>
          <p:nvPr/>
        </p:nvPicPr>
        <p:blipFill rotWithShape="1">
          <a:blip r:embed="rId2">
            <a:alphaModFix amt="40000"/>
          </a:blip>
          <a:srcRect t="15695" b="16945"/>
          <a:stretch/>
        </p:blipFill>
        <p:spPr>
          <a:xfrm>
            <a:off x="-170" y="7"/>
            <a:ext cx="8450317" cy="6857993"/>
          </a:xfrm>
          <a:prstGeom prst="rect">
            <a:avLst/>
          </a:prstGeom>
        </p:spPr>
      </p:pic>
      <p:pic>
        <p:nvPicPr>
          <p:cNvPr id="3" name="Picture 15">
            <a:extLst>
              <a:ext uri="{FF2B5EF4-FFF2-40B4-BE49-F238E27FC236}">
                <a16:creationId xmlns:a16="http://schemas.microsoft.com/office/drawing/2014/main" xmlns="" id="{CF8D0465-0E36-3607-C96C-C58E61DB4612}"/>
              </a:ext>
            </a:extLst>
          </p:cNvPr>
          <p:cNvPicPr>
            <a:picLocks noChangeAspect="1"/>
          </p:cNvPicPr>
          <p:nvPr/>
        </p:nvPicPr>
        <p:blipFill rotWithShape="1">
          <a:blip r:embed="rId3"/>
          <a:srcRect t="9396" r="1" b="3195"/>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xmlns="" id="{48C58E1F-A57F-51C5-DE71-4A2B3BD2BFE4}"/>
              </a:ext>
            </a:extLst>
          </p:cNvPr>
          <p:cNvSpPr txBox="1"/>
          <p:nvPr/>
        </p:nvSpPr>
        <p:spPr>
          <a:xfrm>
            <a:off x="6897097" y="2413000"/>
            <a:ext cx="4620584" cy="2331937"/>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4400">
                <a:solidFill>
                  <a:srgbClr val="7030A0"/>
                </a:solidFill>
                <a:latin typeface="Sigmar One" panose="00000500000000000000" pitchFamily="2" charset="0"/>
                <a:ea typeface="+mj-ea"/>
                <a:cs typeface="+mj-cs"/>
              </a:rPr>
              <a:t>Khởi động</a:t>
            </a:r>
          </a:p>
          <a:p>
            <a:pPr>
              <a:lnSpc>
                <a:spcPct val="90000"/>
              </a:lnSpc>
              <a:spcBef>
                <a:spcPct val="0"/>
              </a:spcBef>
              <a:spcAft>
                <a:spcPts val="400"/>
              </a:spcAft>
            </a:pPr>
            <a:endParaRPr lang="en-US" sz="440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675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9BA8D5-3F40-9F8F-7213-136B1D0FE2A7}"/>
              </a:ext>
            </a:extLst>
          </p:cNvPr>
          <p:cNvPicPr>
            <a:picLocks noChangeAspect="1"/>
          </p:cNvPicPr>
          <p:nvPr/>
        </p:nvPicPr>
        <p:blipFill rotWithShape="1">
          <a:blip r:embed="rId2"/>
          <a:srcRect l="8629" r="3815"/>
          <a:stretch/>
        </p:blipFill>
        <p:spPr>
          <a:xfrm>
            <a:off x="76200" y="76200"/>
            <a:ext cx="12191980" cy="6857990"/>
          </a:xfrm>
          <a:prstGeom prst="rect">
            <a:avLst/>
          </a:prstGeom>
        </p:spPr>
      </p:pic>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1D068AE9-91F6-DD75-5A4C-739174AC9469}"/>
              </a:ext>
            </a:extLst>
          </p:cNvPr>
          <p:cNvSpPr txBox="1"/>
          <p:nvPr/>
        </p:nvSpPr>
        <p:spPr>
          <a:xfrm>
            <a:off x="643467" y="1782981"/>
            <a:ext cx="6976533" cy="4393982"/>
          </a:xfrm>
          <a:prstGeom prst="rect">
            <a:avLst/>
          </a:prstGeom>
        </p:spPr>
        <p:txBody>
          <a:bodyPr vert="horz" lIns="91440" tIns="45720" rIns="91440" bIns="45720" rtlCol="0">
            <a:normAutofit/>
          </a:bodyPr>
          <a:lstStyle/>
          <a:p>
            <a:pPr algn="ctr" defTabSz="914400">
              <a:lnSpc>
                <a:spcPct val="90000"/>
              </a:lnSpc>
              <a:spcAft>
                <a:spcPts val="600"/>
              </a:spcAft>
            </a:pPr>
            <a:r>
              <a:rPr lang="en-US" sz="3200" b="0" i="0">
                <a:solidFill>
                  <a:srgbClr val="FF0066"/>
                </a:solidFill>
                <a:effectLst/>
                <a:latin typeface="Nunito Black" panose="00000A00000000000000" pitchFamily="2" charset="0"/>
              </a:rPr>
              <a:t>Em sẽ tắt tivi và đèn. Sau đó nhắc nhở em trai không nên bật tivi và đèn khi không sử dụng. Như vậy rất lãng phí. Chúng ta cần biết tiết kiệm điện, bảo vệ môi trường.</a:t>
            </a:r>
            <a:endParaRPr lang="en-US" sz="3200">
              <a:solidFill>
                <a:srgbClr val="FF0066"/>
              </a:solidFill>
              <a:latin typeface="Nunito Black" panose="00000A00000000000000" pitchFamily="2" charset="0"/>
            </a:endParaRPr>
          </a:p>
        </p:txBody>
      </p:sp>
      <p:grpSp>
        <p:nvGrpSpPr>
          <p:cNvPr id="12" name="Group 11">
            <a:extLst>
              <a:ext uri="{FF2B5EF4-FFF2-40B4-BE49-F238E27FC236}">
                <a16:creationId xmlns:a16="http://schemas.microsoft.com/office/drawing/2014/main" xmlns=""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123132" y="713128"/>
            <a:ext cx="1068867" cy="2126625"/>
            <a:chOff x="10918968" y="713127"/>
            <a:chExt cx="1273032" cy="2532832"/>
          </a:xfrm>
        </p:grpSpPr>
        <p:sp>
          <p:nvSpPr>
            <p:cNvPr id="13" name="Rectangle 12">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02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xmlns=""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xmlns=""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Biện Pháp Bảo Vệ Môi Trường Đơn Giản Nhưng Ý Nghĩa">
            <a:extLst>
              <a:ext uri="{FF2B5EF4-FFF2-40B4-BE49-F238E27FC236}">
                <a16:creationId xmlns:a16="http://schemas.microsoft.com/office/drawing/2014/main" xmlns="" id="{09180432-0CC8-2E42-025B-AA40EBB0378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5164" r="-15400"/>
          <a:stretch/>
        </p:blipFill>
        <p:spPr bwMode="auto">
          <a:xfrm>
            <a:off x="-457200" y="1219190"/>
            <a:ext cx="937259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0D35DDE-F51F-2423-2B1B-9891626B55E0}"/>
              </a:ext>
            </a:extLst>
          </p:cNvPr>
          <p:cNvSpPr txBox="1"/>
          <p:nvPr/>
        </p:nvSpPr>
        <p:spPr>
          <a:xfrm>
            <a:off x="381000" y="76200"/>
            <a:ext cx="6091167" cy="3957178"/>
          </a:xfrm>
          <a:prstGeom prst="rect">
            <a:avLst/>
          </a:prstGeom>
        </p:spPr>
        <p:txBody>
          <a:bodyPr vert="horz" lIns="91440" tIns="45720" rIns="91440" bIns="45720" rtlCol="0">
            <a:normAutofit/>
          </a:bodyPr>
          <a:lstStyle/>
          <a:p>
            <a:pPr defTabSz="914400">
              <a:lnSpc>
                <a:spcPct val="90000"/>
              </a:lnSpc>
              <a:spcAft>
                <a:spcPts val="600"/>
              </a:spcAft>
            </a:pPr>
            <a:r>
              <a:rPr lang="en-US" sz="2400" b="1" i="0">
                <a:solidFill>
                  <a:srgbClr val="FFFF00"/>
                </a:solidFill>
                <a:effectLst/>
                <a:latin typeface="Nunito Black" panose="00000A00000000000000" pitchFamily="2" charset="0"/>
              </a:rPr>
              <a:t>3:</a:t>
            </a:r>
            <a:r>
              <a:rPr lang="en-US" sz="2400" b="0" i="0">
                <a:solidFill>
                  <a:srgbClr val="FFFF00"/>
                </a:solidFill>
                <a:effectLst/>
                <a:latin typeface="Nunito Black" panose="00000A00000000000000" pitchFamily="2" charset="0"/>
              </a:rPr>
              <a:t> Kể một số việc em và gia đình đã thực hiện để tiêu dùng tiết kiệm, bảo vệ môi trường trong cuộc sống hằng ngày.</a:t>
            </a:r>
            <a:endParaRPr lang="en-US" sz="2400">
              <a:solidFill>
                <a:srgbClr val="FFFF00"/>
              </a:solidFill>
              <a:latin typeface="Nunito Black" panose="00000A00000000000000" pitchFamily="2" charset="0"/>
            </a:endParaRPr>
          </a:p>
        </p:txBody>
      </p:sp>
      <p:pic>
        <p:nvPicPr>
          <p:cNvPr id="1028" name="Picture 4" descr="Viết Về Cách Bảo Vệ Môi Trường Bằng Tiếng Anh | KISS English">
            <a:extLst>
              <a:ext uri="{FF2B5EF4-FFF2-40B4-BE49-F238E27FC236}">
                <a16:creationId xmlns:a16="http://schemas.microsoft.com/office/drawing/2014/main" xmlns="" id="{1A747B3D-254D-4CD6-D097-6F49F415BD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5" r="6868"/>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6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รูปเด็กอ่านหนังสือได้ PNG , เด็ก ๆ, โรงเรียน, เด็ก ๆภาพ PNG และ PSD  สำหรับดาวน์โหลดฟรี | Школьные темы, Начальная школа, Цветовые модели">
            <a:extLst>
              <a:ext uri="{FF2B5EF4-FFF2-40B4-BE49-F238E27FC236}">
                <a16:creationId xmlns:a16="http://schemas.microsoft.com/office/drawing/2014/main" xmlns="" id="{26640F72-8FF1-600E-673C-E029A849FCA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25" b="82188" l="4219" r="94219">
                        <a14:foregroundMark x1="23125" y1="7500" x2="35156" y2="52031"/>
                        <a14:foregroundMark x1="30469" y1="11250" x2="41406" y2="30625"/>
                        <a14:foregroundMark x1="31406" y1="3906" x2="40469" y2="12188"/>
                        <a14:foregroundMark x1="17813" y1="31563" x2="30938" y2="41875"/>
                        <a14:foregroundMark x1="21406" y1="47344" x2="36250" y2="55156"/>
                        <a14:foregroundMark x1="12500" y1="58750" x2="38750" y2="74219"/>
                        <a14:foregroundMark x1="38750" y1="74219" x2="38750" y2="74219"/>
                        <a14:foregroundMark x1="7344" y1="69688" x2="45938" y2="67656"/>
                        <a14:foregroundMark x1="10000" y1="50156" x2="23750" y2="61094"/>
                        <a14:foregroundMark x1="4219" y1="72813" x2="16406" y2="80000"/>
                        <a14:foregroundMark x1="15000" y1="72344" x2="32344" y2="82188"/>
                        <a14:foregroundMark x1="30469" y1="71563" x2="44531" y2="76875"/>
                        <a14:foregroundMark x1="34063" y1="56094" x2="59844" y2="72656"/>
                        <a14:foregroundMark x1="59844" y1="72656" x2="59844" y2="72656"/>
                        <a14:foregroundMark x1="49375" y1="55469" x2="73906" y2="71094"/>
                        <a14:foregroundMark x1="60313" y1="54531" x2="76250" y2="64688"/>
                        <a14:foregroundMark x1="68125" y1="19219" x2="71094" y2="46094"/>
                        <a14:foregroundMark x1="56875" y1="24844" x2="62031" y2="33281"/>
                        <a14:foregroundMark x1="56250" y1="28438" x2="59062" y2="32344"/>
                        <a14:foregroundMark x1="70781" y1="11563" x2="78594" y2="27656"/>
                        <a14:foregroundMark x1="67500" y1="8906" x2="81250" y2="17031"/>
                        <a14:foregroundMark x1="77500" y1="9063" x2="86719" y2="12031"/>
                        <a14:foregroundMark x1="87500" y1="5781" x2="73125" y2="25781"/>
                        <a14:foregroundMark x1="76563" y1="5000" x2="75313" y2="21250"/>
                        <a14:foregroundMark x1="69531" y1="6094" x2="61719" y2="18594"/>
                        <a14:foregroundMark x1="62187" y1="7500" x2="64844" y2="14844"/>
                        <a14:foregroundMark x1="84375" y1="17031" x2="84375" y2="28906"/>
                        <a14:foregroundMark x1="89688" y1="3125" x2="92031" y2="11094"/>
                        <a14:foregroundMark x1="88438" y1="56563" x2="93438" y2="74531"/>
                        <a14:foregroundMark x1="50000" y1="76094" x2="94219" y2="74531"/>
                        <a14:foregroundMark x1="94219" y1="74531" x2="94219" y2="74531"/>
                        <a14:foregroundMark x1="14688" y1="46563" x2="16875" y2="47031"/>
                      </a14:backgroundRemoval>
                    </a14:imgEffect>
                  </a14:imgLayer>
                </a14:imgProps>
              </a:ext>
              <a:ext uri="{28A0092B-C50C-407E-A947-70E740481C1C}">
                <a14:useLocalDpi xmlns:a14="http://schemas.microsoft.com/office/drawing/2010/main" val="0"/>
              </a:ext>
            </a:extLst>
          </a:blip>
          <a:srcRect t="774" r="1" b="18070"/>
          <a:stretch/>
        </p:blipFill>
        <p:spPr bwMode="auto">
          <a:xfrm>
            <a:off x="5181600" y="774176"/>
            <a:ext cx="686456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Isosceles Triangle 19">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31346C61-F99F-FDCC-BFFD-88375F2B3888}"/>
              </a:ext>
            </a:extLst>
          </p:cNvPr>
          <p:cNvSpPr txBox="1"/>
          <p:nvPr/>
        </p:nvSpPr>
        <p:spPr>
          <a:xfrm>
            <a:off x="76200" y="1752600"/>
            <a:ext cx="5401849" cy="2553891"/>
          </a:xfrm>
          <a:prstGeom prst="round2Diag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sz="4800">
              <a:solidFill>
                <a:srgbClr val="CCECFF"/>
              </a:solidFill>
              <a:latin typeface="Nunito Black" panose="00000A00000000000000" pitchFamily="2" charset="0"/>
            </a:endParaRPr>
          </a:p>
          <a:p>
            <a:r>
              <a:rPr lang="en-US" sz="4800">
                <a:solidFill>
                  <a:srgbClr val="00B0F0"/>
                </a:solidFill>
                <a:latin typeface="Nunito Black" panose="00000A00000000000000" pitchFamily="2" charset="0"/>
              </a:rPr>
              <a:t>Hoạt động nhóm</a:t>
            </a:r>
          </a:p>
          <a:p>
            <a:endParaRPr lang="en-US" sz="4800">
              <a:solidFill>
                <a:srgbClr val="CCECFF"/>
              </a:solidFill>
              <a:latin typeface="Nunito Black" panose="00000A00000000000000" pitchFamily="2" charset="0"/>
            </a:endParaRPr>
          </a:p>
        </p:txBody>
      </p:sp>
    </p:spTree>
    <p:extLst>
      <p:ext uri="{BB962C8B-B14F-4D97-AF65-F5344CB8AC3E}">
        <p14:creationId xmlns:p14="http://schemas.microsoft.com/office/powerpoint/2010/main" val="289066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DC14B3F1-8CC5-4623-94B0-4445E3775D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descr="Cách tiết kiệm điện trong sản xuất vô cùng hiệu quả">
            <a:extLst>
              <a:ext uri="{FF2B5EF4-FFF2-40B4-BE49-F238E27FC236}">
                <a16:creationId xmlns:a16="http://schemas.microsoft.com/office/drawing/2014/main" xmlns="" id="{D45C2237-8D42-B737-7485-84A227A0D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770"/>
          <a:stretch/>
        </p:blipFill>
        <p:spPr bwMode="auto">
          <a:xfrm>
            <a:off x="49114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tái chế những món đồ cũ thành những phiên bản nâng cấp | Cleanipedia">
            <a:extLst>
              <a:ext uri="{FF2B5EF4-FFF2-40B4-BE49-F238E27FC236}">
                <a16:creationId xmlns:a16="http://schemas.microsoft.com/office/drawing/2014/main" xmlns="" id="{9D1C131B-1311-A259-72E2-6C75FC3F4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7" r="-2" b="-2"/>
          <a:stretch/>
        </p:blipFill>
        <p:spPr bwMode="auto">
          <a:xfrm>
            <a:off x="49114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xmlns="" id="{B8EC0F70-6AFD-45BE-8F70-52888FC304F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7547ECC2-F1AC-32FF-BD25-FA066E996D0E}"/>
              </a:ext>
            </a:extLst>
          </p:cNvPr>
          <p:cNvSpPr txBox="1"/>
          <p:nvPr/>
        </p:nvSpPr>
        <p:spPr>
          <a:xfrm>
            <a:off x="6183033" y="1676400"/>
            <a:ext cx="5517819" cy="3538094"/>
          </a:xfrm>
          <a:prstGeom prst="rect">
            <a:avLst/>
          </a:prstGeom>
        </p:spPr>
        <p:txBody>
          <a:bodyPr vert="horz" lIns="91440" tIns="45720" rIns="91440" bIns="45720" rtlCol="0">
            <a:noAutofit/>
          </a:bodyPr>
          <a:lstStyle/>
          <a:p>
            <a:pPr defTabSz="914400">
              <a:lnSpc>
                <a:spcPct val="90000"/>
              </a:lnSpc>
              <a:spcAft>
                <a:spcPts val="600"/>
              </a:spcAft>
            </a:pPr>
            <a:r>
              <a:rPr lang="en-US" sz="2800" b="0" i="1">
                <a:solidFill>
                  <a:srgbClr val="CCECFF"/>
                </a:solidFill>
                <a:effectLst/>
                <a:latin typeface="Nunito Black" panose="00000A00000000000000" pitchFamily="2" charset="0"/>
              </a:rPr>
              <a:t>- Không lấy quá nhiều đồ ăn khi đi ăn quán.</a:t>
            </a:r>
          </a:p>
          <a:p>
            <a:pPr defTabSz="914400">
              <a:lnSpc>
                <a:spcPct val="90000"/>
              </a:lnSpc>
              <a:spcAft>
                <a:spcPts val="600"/>
              </a:spcAft>
            </a:pPr>
            <a:r>
              <a:rPr lang="en-US" sz="2800" b="0" i="1">
                <a:solidFill>
                  <a:srgbClr val="CCECFF"/>
                </a:solidFill>
                <a:effectLst/>
                <a:latin typeface="Nunito Black" panose="00000A00000000000000" pitchFamily="2" charset="0"/>
              </a:rPr>
              <a:t>- Tái chế các sản phẩm cũ.</a:t>
            </a:r>
          </a:p>
          <a:p>
            <a:pPr defTabSz="914400">
              <a:lnSpc>
                <a:spcPct val="90000"/>
              </a:lnSpc>
              <a:spcAft>
                <a:spcPts val="600"/>
              </a:spcAft>
            </a:pPr>
            <a:r>
              <a:rPr lang="en-US" sz="2800" b="0" i="1">
                <a:solidFill>
                  <a:srgbClr val="CCECFF"/>
                </a:solidFill>
                <a:effectLst/>
                <a:latin typeface="Nunito Black" panose="00000A00000000000000" pitchFamily="2" charset="0"/>
              </a:rPr>
              <a:t>- Chỉ mua những đồ thực sự cần thiết</a:t>
            </a:r>
          </a:p>
          <a:p>
            <a:pPr defTabSz="914400">
              <a:lnSpc>
                <a:spcPct val="90000"/>
              </a:lnSpc>
              <a:spcAft>
                <a:spcPts val="600"/>
              </a:spcAft>
            </a:pPr>
            <a:r>
              <a:rPr lang="en-US" sz="2800" b="0" i="1">
                <a:solidFill>
                  <a:srgbClr val="CCECFF"/>
                </a:solidFill>
                <a:effectLst/>
                <a:latin typeface="Nunito Black" panose="00000A00000000000000" pitchFamily="2" charset="0"/>
              </a:rPr>
              <a:t>- Tắt điện khi không sử dụng.</a:t>
            </a:r>
          </a:p>
          <a:p>
            <a:pPr defTabSz="914400">
              <a:lnSpc>
                <a:spcPct val="90000"/>
              </a:lnSpc>
              <a:spcAft>
                <a:spcPts val="600"/>
              </a:spcAft>
            </a:pPr>
            <a:r>
              <a:rPr lang="en-US" sz="2800" b="0" i="1">
                <a:solidFill>
                  <a:srgbClr val="CCECFF"/>
                </a:solidFill>
                <a:effectLst/>
                <a:latin typeface="Nunito Black" panose="00000A00000000000000" pitchFamily="2" charset="0"/>
              </a:rPr>
              <a:t>- Sử dụng lại quần áo cũ của anh chị.</a:t>
            </a:r>
          </a:p>
          <a:p>
            <a:pPr defTabSz="914400">
              <a:lnSpc>
                <a:spcPct val="90000"/>
              </a:lnSpc>
              <a:spcAft>
                <a:spcPts val="600"/>
              </a:spcAft>
            </a:pPr>
            <a:r>
              <a:rPr lang="en-US" sz="2800" b="0" i="1">
                <a:solidFill>
                  <a:srgbClr val="CCECFF"/>
                </a:solidFill>
                <a:effectLst/>
                <a:latin typeface="Nunito Black" panose="00000A00000000000000" pitchFamily="2" charset="0"/>
              </a:rPr>
              <a:t>- ….</a:t>
            </a:r>
          </a:p>
        </p:txBody>
      </p:sp>
    </p:spTree>
    <p:extLst>
      <p:ext uri="{BB962C8B-B14F-4D97-AF65-F5344CB8AC3E}">
        <p14:creationId xmlns:p14="http://schemas.microsoft.com/office/powerpoint/2010/main" val="27679740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xmlns="" id="{F3A2C87D-C867-ADD2-D28A-CA941FDA4B72}"/>
              </a:ext>
            </a:extLst>
          </p:cNvPr>
          <p:cNvPicPr>
            <a:picLocks noChangeAspect="1"/>
          </p:cNvPicPr>
          <p:nvPr/>
        </p:nvPicPr>
        <p:blipFill rotWithShape="1">
          <a:blip r:embed="rId2"/>
          <a:srcRect t="-6569" r="-2" b="16373"/>
          <a:stretch/>
        </p:blipFill>
        <p:spPr>
          <a:xfrm>
            <a:off x="6652372" y="838200"/>
            <a:ext cx="5539627" cy="601980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xmlns="" id="{63737881-458F-40AD-B72B-B57D267DC4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xmlns="" id="{C2967126-346F-41EA-982D-63D8EBB60D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xmlns="" id="{1BCD9601-1F44-4E40-998C-1B256DAE946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xmlns="" id="{1A1CA4E9-12FA-47EB-8471-25E8D55152C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xmlns="" id="{E13A9BF0-334C-4457-A635-9CA4877EAA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FF05821A-8598-44E4-A18C-538D5331E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xmlns="" id="{8A4ECC81-E17F-4F87-9A0B-398363A864A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xmlns="" id="{1FBBD7D8-A895-40D0-A53D-DEDF495B2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BA602493-BC70-48CF-BDBA-88A8662274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Rectangle: Rounded Corners 3">
            <a:extLst>
              <a:ext uri="{FF2B5EF4-FFF2-40B4-BE49-F238E27FC236}">
                <a16:creationId xmlns:a16="http://schemas.microsoft.com/office/drawing/2014/main" xmlns="" id="{33FE0532-A140-FC4D-5357-313CB50D2818}"/>
              </a:ext>
            </a:extLst>
          </p:cNvPr>
          <p:cNvSpPr/>
          <p:nvPr/>
        </p:nvSpPr>
        <p:spPr>
          <a:xfrm>
            <a:off x="990600" y="609600"/>
            <a:ext cx="6172200" cy="2895600"/>
          </a:xfrm>
          <a:custGeom>
            <a:avLst/>
            <a:gdLst>
              <a:gd name="connsiteX0" fmla="*/ 0 w 6172200"/>
              <a:gd name="connsiteY0" fmla="*/ 482610 h 2895600"/>
              <a:gd name="connsiteX1" fmla="*/ 482610 w 6172200"/>
              <a:gd name="connsiteY1" fmla="*/ 0 h 2895600"/>
              <a:gd name="connsiteX2" fmla="*/ 1237622 w 6172200"/>
              <a:gd name="connsiteY2" fmla="*/ 0 h 2895600"/>
              <a:gd name="connsiteX3" fmla="*/ 1940564 w 6172200"/>
              <a:gd name="connsiteY3" fmla="*/ 0 h 2895600"/>
              <a:gd name="connsiteX4" fmla="*/ 2539367 w 6172200"/>
              <a:gd name="connsiteY4" fmla="*/ 0 h 2895600"/>
              <a:gd name="connsiteX5" fmla="*/ 3034030 w 6172200"/>
              <a:gd name="connsiteY5" fmla="*/ 0 h 2895600"/>
              <a:gd name="connsiteX6" fmla="*/ 3789042 w 6172200"/>
              <a:gd name="connsiteY6" fmla="*/ 0 h 2895600"/>
              <a:gd name="connsiteX7" fmla="*/ 4283705 w 6172200"/>
              <a:gd name="connsiteY7" fmla="*/ 0 h 2895600"/>
              <a:gd name="connsiteX8" fmla="*/ 4934578 w 6172200"/>
              <a:gd name="connsiteY8" fmla="*/ 0 h 2895600"/>
              <a:gd name="connsiteX9" fmla="*/ 5689590 w 6172200"/>
              <a:gd name="connsiteY9" fmla="*/ 0 h 2895600"/>
              <a:gd name="connsiteX10" fmla="*/ 6172200 w 6172200"/>
              <a:gd name="connsiteY10" fmla="*/ 482610 h 2895600"/>
              <a:gd name="connsiteX11" fmla="*/ 6172200 w 6172200"/>
              <a:gd name="connsiteY11" fmla="*/ 1087462 h 2895600"/>
              <a:gd name="connsiteX12" fmla="*/ 6172200 w 6172200"/>
              <a:gd name="connsiteY12" fmla="*/ 1730922 h 2895600"/>
              <a:gd name="connsiteX13" fmla="*/ 6172200 w 6172200"/>
              <a:gd name="connsiteY13" fmla="*/ 2412990 h 2895600"/>
              <a:gd name="connsiteX14" fmla="*/ 5689590 w 6172200"/>
              <a:gd name="connsiteY14" fmla="*/ 2895600 h 2895600"/>
              <a:gd name="connsiteX15" fmla="*/ 5194927 w 6172200"/>
              <a:gd name="connsiteY15" fmla="*/ 2895600 h 2895600"/>
              <a:gd name="connsiteX16" fmla="*/ 4544054 w 6172200"/>
              <a:gd name="connsiteY16" fmla="*/ 2895600 h 2895600"/>
              <a:gd name="connsiteX17" fmla="*/ 3997322 w 6172200"/>
              <a:gd name="connsiteY17" fmla="*/ 2895600 h 2895600"/>
              <a:gd name="connsiteX18" fmla="*/ 3398519 w 6172200"/>
              <a:gd name="connsiteY18" fmla="*/ 2895600 h 2895600"/>
              <a:gd name="connsiteX19" fmla="*/ 2903856 w 6172200"/>
              <a:gd name="connsiteY19" fmla="*/ 2895600 h 2895600"/>
              <a:gd name="connsiteX20" fmla="*/ 2409193 w 6172200"/>
              <a:gd name="connsiteY20" fmla="*/ 2895600 h 2895600"/>
              <a:gd name="connsiteX21" fmla="*/ 1654180 w 6172200"/>
              <a:gd name="connsiteY21" fmla="*/ 2895600 h 2895600"/>
              <a:gd name="connsiteX22" fmla="*/ 1055378 w 6172200"/>
              <a:gd name="connsiteY22" fmla="*/ 2895600 h 2895600"/>
              <a:gd name="connsiteX23" fmla="*/ 482610 w 6172200"/>
              <a:gd name="connsiteY23" fmla="*/ 2895600 h 2895600"/>
              <a:gd name="connsiteX24" fmla="*/ 0 w 6172200"/>
              <a:gd name="connsiteY24" fmla="*/ 2412990 h 2895600"/>
              <a:gd name="connsiteX25" fmla="*/ 0 w 6172200"/>
              <a:gd name="connsiteY25" fmla="*/ 1769530 h 2895600"/>
              <a:gd name="connsiteX26" fmla="*/ 0 w 6172200"/>
              <a:gd name="connsiteY26" fmla="*/ 1183981 h 2895600"/>
              <a:gd name="connsiteX27" fmla="*/ 0 w 6172200"/>
              <a:gd name="connsiteY27"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72200" h="2895600" fill="none" extrusionOk="0">
                <a:moveTo>
                  <a:pt x="0" y="482610"/>
                </a:moveTo>
                <a:cubicBezTo>
                  <a:pt x="-17150" y="246050"/>
                  <a:pt x="247682" y="-7521"/>
                  <a:pt x="482610" y="0"/>
                </a:cubicBezTo>
                <a:cubicBezTo>
                  <a:pt x="715382" y="18665"/>
                  <a:pt x="988748" y="-36443"/>
                  <a:pt x="1237622" y="0"/>
                </a:cubicBezTo>
                <a:cubicBezTo>
                  <a:pt x="1486496" y="36443"/>
                  <a:pt x="1657660" y="-3901"/>
                  <a:pt x="1940564" y="0"/>
                </a:cubicBezTo>
                <a:cubicBezTo>
                  <a:pt x="2223468" y="3901"/>
                  <a:pt x="2325559" y="598"/>
                  <a:pt x="2539367" y="0"/>
                </a:cubicBezTo>
                <a:cubicBezTo>
                  <a:pt x="2753175" y="-598"/>
                  <a:pt x="2877987" y="24261"/>
                  <a:pt x="3034030" y="0"/>
                </a:cubicBezTo>
                <a:cubicBezTo>
                  <a:pt x="3190073" y="-24261"/>
                  <a:pt x="3430432" y="7257"/>
                  <a:pt x="3789042" y="0"/>
                </a:cubicBezTo>
                <a:cubicBezTo>
                  <a:pt x="4147652" y="-7257"/>
                  <a:pt x="4087897" y="-1832"/>
                  <a:pt x="4283705" y="0"/>
                </a:cubicBezTo>
                <a:cubicBezTo>
                  <a:pt x="4479513" y="1832"/>
                  <a:pt x="4698664" y="2270"/>
                  <a:pt x="4934578" y="0"/>
                </a:cubicBezTo>
                <a:cubicBezTo>
                  <a:pt x="5170492" y="-2270"/>
                  <a:pt x="5454976" y="2714"/>
                  <a:pt x="5689590" y="0"/>
                </a:cubicBezTo>
                <a:cubicBezTo>
                  <a:pt x="5966229" y="-21215"/>
                  <a:pt x="6196810" y="222314"/>
                  <a:pt x="6172200" y="482610"/>
                </a:cubicBezTo>
                <a:cubicBezTo>
                  <a:pt x="6191244" y="636732"/>
                  <a:pt x="6192903" y="867651"/>
                  <a:pt x="6172200" y="1087462"/>
                </a:cubicBezTo>
                <a:cubicBezTo>
                  <a:pt x="6151497" y="1307273"/>
                  <a:pt x="6202342" y="1585923"/>
                  <a:pt x="6172200" y="1730922"/>
                </a:cubicBezTo>
                <a:cubicBezTo>
                  <a:pt x="6142058" y="1875921"/>
                  <a:pt x="6184359" y="2237884"/>
                  <a:pt x="6172200" y="2412990"/>
                </a:cubicBezTo>
                <a:cubicBezTo>
                  <a:pt x="6116968" y="2683046"/>
                  <a:pt x="5993608" y="2862722"/>
                  <a:pt x="5689590" y="2895600"/>
                </a:cubicBezTo>
                <a:cubicBezTo>
                  <a:pt x="5506406" y="2914360"/>
                  <a:pt x="5335657" y="2896711"/>
                  <a:pt x="5194927" y="2895600"/>
                </a:cubicBezTo>
                <a:cubicBezTo>
                  <a:pt x="5054197" y="2894489"/>
                  <a:pt x="4864357" y="2874712"/>
                  <a:pt x="4544054" y="2895600"/>
                </a:cubicBezTo>
                <a:cubicBezTo>
                  <a:pt x="4223751" y="2916488"/>
                  <a:pt x="4262040" y="2921926"/>
                  <a:pt x="3997322" y="2895600"/>
                </a:cubicBezTo>
                <a:cubicBezTo>
                  <a:pt x="3732604" y="2869274"/>
                  <a:pt x="3605743" y="2879414"/>
                  <a:pt x="3398519" y="2895600"/>
                </a:cubicBezTo>
                <a:cubicBezTo>
                  <a:pt x="3191295" y="2911786"/>
                  <a:pt x="3019128" y="2906993"/>
                  <a:pt x="2903856" y="2895600"/>
                </a:cubicBezTo>
                <a:cubicBezTo>
                  <a:pt x="2788584" y="2884207"/>
                  <a:pt x="2585847" y="2897996"/>
                  <a:pt x="2409193" y="2895600"/>
                </a:cubicBezTo>
                <a:cubicBezTo>
                  <a:pt x="2232539" y="2893204"/>
                  <a:pt x="1960014" y="2883019"/>
                  <a:pt x="1654180" y="2895600"/>
                </a:cubicBezTo>
                <a:cubicBezTo>
                  <a:pt x="1348346" y="2908181"/>
                  <a:pt x="1281971" y="2878586"/>
                  <a:pt x="1055378" y="2895600"/>
                </a:cubicBezTo>
                <a:cubicBezTo>
                  <a:pt x="828785" y="2912614"/>
                  <a:pt x="752174" y="2882388"/>
                  <a:pt x="482610" y="2895600"/>
                </a:cubicBezTo>
                <a:cubicBezTo>
                  <a:pt x="219605" y="2888134"/>
                  <a:pt x="-26371" y="2690594"/>
                  <a:pt x="0" y="2412990"/>
                </a:cubicBezTo>
                <a:cubicBezTo>
                  <a:pt x="-17491" y="2096489"/>
                  <a:pt x="-30638" y="2053253"/>
                  <a:pt x="0" y="1769530"/>
                </a:cubicBezTo>
                <a:cubicBezTo>
                  <a:pt x="30638" y="1485807"/>
                  <a:pt x="-22803" y="1335146"/>
                  <a:pt x="0" y="1183981"/>
                </a:cubicBezTo>
                <a:cubicBezTo>
                  <a:pt x="22803" y="1032816"/>
                  <a:pt x="31909" y="755532"/>
                  <a:pt x="0" y="482610"/>
                </a:cubicBezTo>
                <a:close/>
              </a:path>
              <a:path w="6172200" h="2895600" stroke="0" extrusionOk="0">
                <a:moveTo>
                  <a:pt x="0" y="482610"/>
                </a:moveTo>
                <a:cubicBezTo>
                  <a:pt x="-50891" y="249319"/>
                  <a:pt x="191857" y="-31266"/>
                  <a:pt x="482610" y="0"/>
                </a:cubicBezTo>
                <a:cubicBezTo>
                  <a:pt x="624287" y="-3444"/>
                  <a:pt x="959564" y="13111"/>
                  <a:pt x="1133483" y="0"/>
                </a:cubicBezTo>
                <a:cubicBezTo>
                  <a:pt x="1307402" y="-13111"/>
                  <a:pt x="1690742" y="20933"/>
                  <a:pt x="1888495" y="0"/>
                </a:cubicBezTo>
                <a:cubicBezTo>
                  <a:pt x="2086248" y="-20933"/>
                  <a:pt x="2276978" y="7270"/>
                  <a:pt x="2643507" y="0"/>
                </a:cubicBezTo>
                <a:cubicBezTo>
                  <a:pt x="3010036" y="-7270"/>
                  <a:pt x="3030630" y="23011"/>
                  <a:pt x="3138170" y="0"/>
                </a:cubicBezTo>
                <a:cubicBezTo>
                  <a:pt x="3245710" y="-23011"/>
                  <a:pt x="3580101" y="25544"/>
                  <a:pt x="3841112" y="0"/>
                </a:cubicBezTo>
                <a:cubicBezTo>
                  <a:pt x="4102123" y="-25544"/>
                  <a:pt x="4142642" y="28040"/>
                  <a:pt x="4439915" y="0"/>
                </a:cubicBezTo>
                <a:cubicBezTo>
                  <a:pt x="4737188" y="-28040"/>
                  <a:pt x="4924017" y="-18297"/>
                  <a:pt x="5090787" y="0"/>
                </a:cubicBezTo>
                <a:cubicBezTo>
                  <a:pt x="5257557" y="18297"/>
                  <a:pt x="5523573" y="11656"/>
                  <a:pt x="5689590" y="0"/>
                </a:cubicBezTo>
                <a:cubicBezTo>
                  <a:pt x="5946983" y="33822"/>
                  <a:pt x="6160282" y="227193"/>
                  <a:pt x="6172200" y="482610"/>
                </a:cubicBezTo>
                <a:cubicBezTo>
                  <a:pt x="6170935" y="748465"/>
                  <a:pt x="6142771" y="791206"/>
                  <a:pt x="6172200" y="1087462"/>
                </a:cubicBezTo>
                <a:cubicBezTo>
                  <a:pt x="6201629" y="1383718"/>
                  <a:pt x="6198727" y="1488402"/>
                  <a:pt x="6172200" y="1750226"/>
                </a:cubicBezTo>
                <a:cubicBezTo>
                  <a:pt x="6145673" y="2012050"/>
                  <a:pt x="6142691" y="2229536"/>
                  <a:pt x="6172200" y="2412990"/>
                </a:cubicBezTo>
                <a:cubicBezTo>
                  <a:pt x="6153344" y="2625497"/>
                  <a:pt x="5918090" y="2868221"/>
                  <a:pt x="5689590" y="2895600"/>
                </a:cubicBezTo>
                <a:cubicBezTo>
                  <a:pt x="5476845" y="2910785"/>
                  <a:pt x="5371457" y="2870851"/>
                  <a:pt x="5142857" y="2895600"/>
                </a:cubicBezTo>
                <a:cubicBezTo>
                  <a:pt x="4914257" y="2920349"/>
                  <a:pt x="4712985" y="2868851"/>
                  <a:pt x="4491985" y="2895600"/>
                </a:cubicBezTo>
                <a:cubicBezTo>
                  <a:pt x="4270985" y="2922349"/>
                  <a:pt x="3992334" y="2875554"/>
                  <a:pt x="3789042" y="2895600"/>
                </a:cubicBezTo>
                <a:cubicBezTo>
                  <a:pt x="3585750" y="2915646"/>
                  <a:pt x="3284872" y="2917315"/>
                  <a:pt x="3086100" y="2895600"/>
                </a:cubicBezTo>
                <a:cubicBezTo>
                  <a:pt x="2887328" y="2873885"/>
                  <a:pt x="2823145" y="2913424"/>
                  <a:pt x="2591437" y="2895600"/>
                </a:cubicBezTo>
                <a:cubicBezTo>
                  <a:pt x="2359729" y="2877776"/>
                  <a:pt x="2125732" y="2866975"/>
                  <a:pt x="1888495" y="2895600"/>
                </a:cubicBezTo>
                <a:cubicBezTo>
                  <a:pt x="1651258" y="2924225"/>
                  <a:pt x="1520406" y="2900123"/>
                  <a:pt x="1393832" y="2895600"/>
                </a:cubicBezTo>
                <a:cubicBezTo>
                  <a:pt x="1267258" y="2891077"/>
                  <a:pt x="743219" y="2856951"/>
                  <a:pt x="482610" y="2895600"/>
                </a:cubicBezTo>
                <a:cubicBezTo>
                  <a:pt x="171093" y="2849385"/>
                  <a:pt x="65552" y="2673928"/>
                  <a:pt x="0" y="2412990"/>
                </a:cubicBezTo>
                <a:cubicBezTo>
                  <a:pt x="-14683" y="2174836"/>
                  <a:pt x="12835" y="2111333"/>
                  <a:pt x="0" y="1827441"/>
                </a:cubicBezTo>
                <a:cubicBezTo>
                  <a:pt x="-12835" y="1543549"/>
                  <a:pt x="-8772" y="1408495"/>
                  <a:pt x="0" y="1145374"/>
                </a:cubicBezTo>
                <a:cubicBezTo>
                  <a:pt x="8772" y="882253"/>
                  <a:pt x="-8513" y="628544"/>
                  <a:pt x="0" y="482610"/>
                </a:cubicBezTo>
                <a:close/>
              </a:path>
            </a:pathLst>
          </a:custGeom>
          <a:solidFill>
            <a:srgbClr val="FF0066"/>
          </a:solidFill>
          <a:ln>
            <a:solidFill>
              <a:srgbClr val="CCECFF"/>
            </a:solidFill>
            <a:extLst>
              <a:ext uri="{C807C97D-BFC1-408E-A445-0C87EB9F89A2}">
                <ask:lineSketchStyleProps xmlns:ask="http://schemas.microsoft.com/office/drawing/2018/sketchyshapes" xmlns="" sd="386391735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anose="00000A00000000000000" pitchFamily="2" charset="0"/>
              </a:rPr>
              <a:t>Nêu một sản phẩm ( nông nghiệp, thủ công) hoặc di tích lịch sử , văn hoá, cảnh quan thiên nhiên ở địa phương mà HS thích)  </a:t>
            </a:r>
          </a:p>
        </p:txBody>
      </p:sp>
    </p:spTree>
    <p:extLst>
      <p:ext uri="{BB962C8B-B14F-4D97-AF65-F5344CB8AC3E}">
        <p14:creationId xmlns:p14="http://schemas.microsoft.com/office/powerpoint/2010/main" val="163207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5200" y="584200"/>
            <a:ext cx="10363200" cy="5741554"/>
            <a:chOff x="0" y="0"/>
            <a:chExt cx="85660159" cy="47720297"/>
          </a:xfrm>
        </p:grpSpPr>
        <p:sp>
          <p:nvSpPr>
            <p:cNvPr id="3" name="Freeform 3"/>
            <p:cNvSpPr/>
            <p:nvPr/>
          </p:nvSpPr>
          <p:spPr>
            <a:xfrm>
              <a:off x="72390" y="72390"/>
              <a:ext cx="85515378" cy="47575517"/>
            </a:xfrm>
            <a:custGeom>
              <a:avLst/>
              <a:gdLst/>
              <a:ahLst/>
              <a:cxnLst/>
              <a:rect l="l" t="t" r="r" b="b"/>
              <a:pathLst>
                <a:path w="85515378" h="47575517">
                  <a:moveTo>
                    <a:pt x="0" y="0"/>
                  </a:moveTo>
                  <a:lnTo>
                    <a:pt x="85515378" y="0"/>
                  </a:lnTo>
                  <a:lnTo>
                    <a:pt x="85515378" y="47575517"/>
                  </a:lnTo>
                  <a:lnTo>
                    <a:pt x="0" y="47575517"/>
                  </a:lnTo>
                  <a:lnTo>
                    <a:pt x="0" y="0"/>
                  </a:lnTo>
                  <a:close/>
                </a:path>
              </a:pathLst>
            </a:custGeom>
            <a:solidFill>
              <a:srgbClr val="40B861"/>
            </a:solidFill>
          </p:spPr>
        </p:sp>
        <p:sp>
          <p:nvSpPr>
            <p:cNvPr id="4" name="Freeform 4"/>
            <p:cNvSpPr/>
            <p:nvPr/>
          </p:nvSpPr>
          <p:spPr>
            <a:xfrm>
              <a:off x="0" y="0"/>
              <a:ext cx="85660161" cy="47720297"/>
            </a:xfrm>
            <a:custGeom>
              <a:avLst/>
              <a:gdLst/>
              <a:ahLst/>
              <a:cxnLst/>
              <a:rect l="l" t="t" r="r" b="b"/>
              <a:pathLst>
                <a:path w="85660161" h="47720297">
                  <a:moveTo>
                    <a:pt x="85515382" y="47575518"/>
                  </a:moveTo>
                  <a:lnTo>
                    <a:pt x="85660161" y="47575518"/>
                  </a:lnTo>
                  <a:lnTo>
                    <a:pt x="85660161" y="47720297"/>
                  </a:lnTo>
                  <a:lnTo>
                    <a:pt x="85515382" y="47720297"/>
                  </a:lnTo>
                  <a:lnTo>
                    <a:pt x="85515382" y="47575518"/>
                  </a:lnTo>
                  <a:close/>
                  <a:moveTo>
                    <a:pt x="0" y="144780"/>
                  </a:moveTo>
                  <a:lnTo>
                    <a:pt x="144780" y="144780"/>
                  </a:lnTo>
                  <a:lnTo>
                    <a:pt x="144780" y="47575518"/>
                  </a:lnTo>
                  <a:lnTo>
                    <a:pt x="0" y="47575518"/>
                  </a:lnTo>
                  <a:lnTo>
                    <a:pt x="0" y="144780"/>
                  </a:lnTo>
                  <a:close/>
                  <a:moveTo>
                    <a:pt x="0" y="47575518"/>
                  </a:moveTo>
                  <a:lnTo>
                    <a:pt x="144780" y="47575518"/>
                  </a:lnTo>
                  <a:lnTo>
                    <a:pt x="144780" y="47720297"/>
                  </a:lnTo>
                  <a:lnTo>
                    <a:pt x="0" y="47720297"/>
                  </a:lnTo>
                  <a:lnTo>
                    <a:pt x="0" y="47575518"/>
                  </a:lnTo>
                  <a:close/>
                  <a:moveTo>
                    <a:pt x="85515382" y="144780"/>
                  </a:moveTo>
                  <a:lnTo>
                    <a:pt x="85660161" y="144780"/>
                  </a:lnTo>
                  <a:lnTo>
                    <a:pt x="85660161" y="47575518"/>
                  </a:lnTo>
                  <a:lnTo>
                    <a:pt x="85515382" y="47575518"/>
                  </a:lnTo>
                  <a:lnTo>
                    <a:pt x="85515382" y="144780"/>
                  </a:lnTo>
                  <a:close/>
                  <a:moveTo>
                    <a:pt x="144780" y="47575518"/>
                  </a:moveTo>
                  <a:lnTo>
                    <a:pt x="85515382" y="47575518"/>
                  </a:lnTo>
                  <a:lnTo>
                    <a:pt x="85515382" y="47720297"/>
                  </a:lnTo>
                  <a:lnTo>
                    <a:pt x="144780" y="47720297"/>
                  </a:lnTo>
                  <a:lnTo>
                    <a:pt x="144780" y="47575518"/>
                  </a:lnTo>
                  <a:close/>
                  <a:moveTo>
                    <a:pt x="85515382" y="0"/>
                  </a:moveTo>
                  <a:lnTo>
                    <a:pt x="85660161" y="0"/>
                  </a:lnTo>
                  <a:lnTo>
                    <a:pt x="85660161" y="144780"/>
                  </a:lnTo>
                  <a:lnTo>
                    <a:pt x="85515382" y="144780"/>
                  </a:lnTo>
                  <a:lnTo>
                    <a:pt x="85515382" y="0"/>
                  </a:lnTo>
                  <a:close/>
                  <a:moveTo>
                    <a:pt x="0" y="0"/>
                  </a:moveTo>
                  <a:lnTo>
                    <a:pt x="144780" y="0"/>
                  </a:lnTo>
                  <a:lnTo>
                    <a:pt x="144780" y="144780"/>
                  </a:lnTo>
                  <a:lnTo>
                    <a:pt x="0" y="144780"/>
                  </a:lnTo>
                  <a:lnTo>
                    <a:pt x="0" y="0"/>
                  </a:lnTo>
                  <a:close/>
                  <a:moveTo>
                    <a:pt x="144780" y="0"/>
                  </a:moveTo>
                  <a:lnTo>
                    <a:pt x="85515382" y="0"/>
                  </a:lnTo>
                  <a:lnTo>
                    <a:pt x="85515382" y="144780"/>
                  </a:lnTo>
                  <a:lnTo>
                    <a:pt x="144780" y="144780"/>
                  </a:lnTo>
                  <a:lnTo>
                    <a:pt x="144780" y="0"/>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9" name="Picture 9"/>
          <p:cNvPicPr>
            <a:picLocks noChangeAspect="1"/>
          </p:cNvPicPr>
          <p:nvPr/>
        </p:nvPicPr>
        <p:blipFill>
          <a:blip r:embed="rId4"/>
          <a:srcRect/>
          <a:stretch>
            <a:fillRect/>
          </a:stretch>
        </p:blipFill>
        <p:spPr>
          <a:xfrm>
            <a:off x="0" y="3471912"/>
            <a:ext cx="3865722" cy="3398614"/>
          </a:xfrm>
          <a:prstGeom prst="rect">
            <a:avLst/>
          </a:prstGeom>
        </p:spPr>
      </p:pic>
      <p:pic>
        <p:nvPicPr>
          <p:cNvPr id="10" name="Picture 10"/>
          <p:cNvPicPr>
            <a:picLocks noChangeAspect="1"/>
          </p:cNvPicPr>
          <p:nvPr/>
        </p:nvPicPr>
        <p:blipFill>
          <a:blip r:embed="rId5"/>
          <a:srcRect/>
          <a:stretch>
            <a:fillRect/>
          </a:stretch>
        </p:blipFill>
        <p:spPr>
          <a:xfrm>
            <a:off x="0" y="0"/>
            <a:ext cx="2188102" cy="2486480"/>
          </a:xfrm>
          <a:prstGeom prst="rect">
            <a:avLst/>
          </a:prstGeom>
        </p:spPr>
      </p:pic>
      <p:sp>
        <p:nvSpPr>
          <p:cNvPr id="11" name="TextBox 11"/>
          <p:cNvSpPr txBox="1"/>
          <p:nvPr/>
        </p:nvSpPr>
        <p:spPr>
          <a:xfrm>
            <a:off x="1752600" y="958330"/>
            <a:ext cx="9112935" cy="2757165"/>
          </a:xfrm>
          <a:prstGeom prst="rect">
            <a:avLst/>
          </a:prstGeom>
        </p:spPr>
        <p:txBody>
          <a:bodyPr lIns="0" tIns="0" rIns="0" bIns="0" rtlCol="0" anchor="t">
            <a:spAutoFit/>
          </a:bodyPr>
          <a:lstStyle/>
          <a:p>
            <a:pPr algn="ctr">
              <a:lnSpc>
                <a:spcPts val="4346"/>
              </a:lnSpc>
            </a:pPr>
            <a:r>
              <a:rPr lang="en-US" sz="3950" spc="-39" smtClean="0">
                <a:solidFill>
                  <a:srgbClr val="FFFFFF"/>
                </a:solidFill>
                <a:latin typeface="Repo Black"/>
              </a:rPr>
              <a:t>Tự </a:t>
            </a:r>
            <a:r>
              <a:rPr lang="en-US" sz="3950" spc="-39" dirty="0" err="1" smtClean="0">
                <a:solidFill>
                  <a:srgbClr val="FFFFFF"/>
                </a:solidFill>
                <a:latin typeface="Repo Black"/>
              </a:rPr>
              <a:t>nhiên</a:t>
            </a:r>
            <a:r>
              <a:rPr lang="en-US" sz="3950" spc="-39" dirty="0" smtClean="0">
                <a:solidFill>
                  <a:srgbClr val="FFFFFF"/>
                </a:solidFill>
                <a:latin typeface="Repo Black"/>
              </a:rPr>
              <a:t> </a:t>
            </a:r>
            <a:r>
              <a:rPr lang="en-US" sz="3950" spc="-39" dirty="0" err="1" smtClean="0">
                <a:solidFill>
                  <a:srgbClr val="FFFFFF"/>
                </a:solidFill>
                <a:latin typeface="Repo Black"/>
              </a:rPr>
              <a:t>xã</a:t>
            </a:r>
            <a:r>
              <a:rPr lang="en-US" sz="3950" spc="-39" dirty="0" smtClean="0">
                <a:solidFill>
                  <a:srgbClr val="FFFFFF"/>
                </a:solidFill>
                <a:latin typeface="Repo Black"/>
              </a:rPr>
              <a:t> </a:t>
            </a:r>
            <a:r>
              <a:rPr lang="en-US" sz="3950" spc="-39" smtClean="0">
                <a:solidFill>
                  <a:srgbClr val="FFFFFF"/>
                </a:solidFill>
                <a:latin typeface="Repo Black"/>
              </a:rPr>
              <a:t>hội</a:t>
            </a:r>
            <a:endParaRPr lang="en-US" sz="3950" spc="-39" dirty="0">
              <a:solidFill>
                <a:srgbClr val="FFFFFF"/>
              </a:solidFill>
              <a:latin typeface="Repo Black"/>
            </a:endParaRPr>
          </a:p>
          <a:p>
            <a:pPr algn="ctr">
              <a:lnSpc>
                <a:spcPts val="4346"/>
              </a:lnSpc>
            </a:pPr>
            <a:r>
              <a:rPr lang="en-US" sz="3950" spc="-39" err="1">
                <a:solidFill>
                  <a:srgbClr val="FFFFFF"/>
                </a:solidFill>
                <a:latin typeface="Nunito Black" panose="00000A00000000000000" pitchFamily="2" charset="0"/>
              </a:rPr>
              <a:t>Bài</a:t>
            </a:r>
            <a:r>
              <a:rPr lang="en-US" sz="3950" spc="-39">
                <a:solidFill>
                  <a:srgbClr val="FFFFFF"/>
                </a:solidFill>
                <a:latin typeface="Nunito Black" panose="00000A00000000000000" pitchFamily="2" charset="0"/>
              </a:rPr>
              <a:t> </a:t>
            </a:r>
            <a:r>
              <a:rPr lang="en-US" sz="3950" spc="-39" smtClean="0">
                <a:solidFill>
                  <a:srgbClr val="FFFFFF"/>
                </a:solidFill>
                <a:latin typeface="Nunito Black" panose="00000A00000000000000" pitchFamily="2" charset="0"/>
              </a:rPr>
              <a:t>12  </a:t>
            </a:r>
          </a:p>
          <a:p>
            <a:pPr algn="ctr">
              <a:lnSpc>
                <a:spcPts val="4346"/>
              </a:lnSpc>
            </a:pPr>
            <a:r>
              <a:rPr lang="en-US" sz="3950" spc="-39" smtClean="0">
                <a:solidFill>
                  <a:srgbClr val="FFFFFF"/>
                </a:solidFill>
                <a:latin typeface="Nunito Black" panose="00000A00000000000000" pitchFamily="2" charset="0"/>
              </a:rPr>
              <a:t>ÔN </a:t>
            </a:r>
            <a:r>
              <a:rPr lang="en-US" sz="3950" spc="-39" dirty="0">
                <a:solidFill>
                  <a:srgbClr val="FFFFFF"/>
                </a:solidFill>
                <a:latin typeface="Nunito Black" panose="00000A00000000000000" pitchFamily="2" charset="0"/>
              </a:rPr>
              <a:t>TẬP CHỦ ĐỀ </a:t>
            </a:r>
          </a:p>
          <a:p>
            <a:pPr algn="ctr">
              <a:lnSpc>
                <a:spcPts val="4346"/>
              </a:lnSpc>
            </a:pPr>
            <a:r>
              <a:rPr lang="en-US" sz="3950" spc="-39" dirty="0">
                <a:solidFill>
                  <a:srgbClr val="FFFFFF"/>
                </a:solidFill>
                <a:latin typeface="Nunito Black" panose="00000A00000000000000" pitchFamily="2" charset="0"/>
              </a:rPr>
              <a:t>CỘNG ĐỒNG </a:t>
            </a:r>
            <a:r>
              <a:rPr lang="en-US" sz="3950" spc="-39">
                <a:solidFill>
                  <a:srgbClr val="FFFFFF"/>
                </a:solidFill>
                <a:latin typeface="Nunito Black" panose="00000A00000000000000" pitchFamily="2" charset="0"/>
              </a:rPr>
              <a:t>ĐỊA </a:t>
            </a:r>
            <a:r>
              <a:rPr lang="en-US" sz="3950" spc="-39" smtClean="0">
                <a:solidFill>
                  <a:srgbClr val="FFFFFF"/>
                </a:solidFill>
                <a:latin typeface="Nunito Black" panose="00000A00000000000000" pitchFamily="2" charset="0"/>
              </a:rPr>
              <a:t>PHƯƠNG - Tiết 1 </a:t>
            </a:r>
            <a:endParaRPr lang="en-US" sz="3950" spc="-39" dirty="0">
              <a:solidFill>
                <a:srgbClr val="FFFFFF"/>
              </a:solidFill>
              <a:latin typeface="Nunito Black" panose="00000A00000000000000" pitchFamily="2" charset="0"/>
            </a:endParaRPr>
          </a:p>
          <a:p>
            <a:pPr algn="ctr">
              <a:lnSpc>
                <a:spcPts val="4346"/>
              </a:lnSpc>
            </a:pPr>
            <a:endParaRPr lang="en-US" sz="3950" spc="-39" dirty="0">
              <a:solidFill>
                <a:srgbClr val="FFFFFF"/>
              </a:solidFill>
              <a:latin typeface="Nunito Black" panose="00000A00000000000000" pitchFamily="2" charset="0"/>
            </a:endParaRPr>
          </a:p>
        </p:txBody>
      </p:sp>
      <p:grpSp>
        <p:nvGrpSpPr>
          <p:cNvPr id="12" name="Group 5">
            <a:extLst>
              <a:ext uri="{FF2B5EF4-FFF2-40B4-BE49-F238E27FC236}">
                <a16:creationId xmlns:a16="http://schemas.microsoft.com/office/drawing/2014/main" xmlns=""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xmlns=""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spTree>
    <p:extLst>
      <p:ext uri="{BB962C8B-B14F-4D97-AF65-F5344CB8AC3E}">
        <p14:creationId xmlns:p14="http://schemas.microsoft.com/office/powerpoint/2010/main" val="1718651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0" name="Freeform: Shape 9">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Rectangle 11">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Rectangle 13">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 name="Freeform: Shape 15">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Isosceles Triangle 17">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8">
            <a:extLst>
              <a:ext uri="{FF2B5EF4-FFF2-40B4-BE49-F238E27FC236}">
                <a16:creationId xmlns:a16="http://schemas.microsoft.com/office/drawing/2014/main" xmlns=""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Picture 14">
            <a:extLst>
              <a:ext uri="{FF2B5EF4-FFF2-40B4-BE49-F238E27FC236}">
                <a16:creationId xmlns:a16="http://schemas.microsoft.com/office/drawing/2014/main" xmlns=""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xmlns="" id="{7EA970ED-90C4-C1C1-1C6C-2AEAD7F56291}"/>
              </a:ext>
            </a:extLst>
          </p:cNvPr>
          <p:cNvSpPr txBox="1"/>
          <p:nvPr/>
        </p:nvSpPr>
        <p:spPr>
          <a:xfrm>
            <a:off x="6502400" y="2876459"/>
            <a:ext cx="4216400" cy="142609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8667">
                <a:solidFill>
                  <a:srgbClr val="769DD1"/>
                </a:solidFill>
                <a:latin typeface="Sigmar One" panose="00000500000000000000" pitchFamily="2" charset="0"/>
              </a:rPr>
              <a:t>Tiết 1</a:t>
            </a:r>
          </a:p>
        </p:txBody>
      </p:sp>
      <p:grpSp>
        <p:nvGrpSpPr>
          <p:cNvPr id="17" name="Group 5">
            <a:extLst>
              <a:ext uri="{FF2B5EF4-FFF2-40B4-BE49-F238E27FC236}">
                <a16:creationId xmlns:a16="http://schemas.microsoft.com/office/drawing/2014/main" xmlns=""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xmlns=""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311752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xmlns="" id="{86EB8E26-FC70-4E30-BC8F-696F578C5EF2}"/>
              </a:ext>
            </a:extLst>
          </p:cNvPr>
          <p:cNvSpPr txBox="1"/>
          <p:nvPr/>
        </p:nvSpPr>
        <p:spPr>
          <a:xfrm>
            <a:off x="3665116" y="609600"/>
            <a:ext cx="5326483" cy="666786"/>
          </a:xfrm>
          <a:prstGeom prst="rect">
            <a:avLst/>
          </a:prstGeom>
          <a:noFill/>
        </p:spPr>
        <p:txBody>
          <a:bodyPr wrap="square" rtlCol="0">
            <a:spAutoFit/>
          </a:bodyPr>
          <a:lstStyle/>
          <a:p>
            <a:r>
              <a:rPr lang="en-US" sz="3733" b="1" dirty="0">
                <a:ln w="22225">
                  <a:solidFill>
                    <a:schemeClr val="accent2"/>
                  </a:solidFill>
                  <a:prstDash val="solid"/>
                </a:ln>
                <a:solidFill>
                  <a:srgbClr val="FF0000"/>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xmlns="" id="{B6A212F2-E1EB-41D7-A73F-3FC01458F8C4}"/>
              </a:ext>
            </a:extLst>
          </p:cNvPr>
          <p:cNvSpPr txBox="1">
            <a:spLocks/>
          </p:cNvSpPr>
          <p:nvPr/>
        </p:nvSpPr>
        <p:spPr>
          <a:xfrm>
            <a:off x="1905000" y="1447800"/>
            <a:ext cx="9067800" cy="391145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pPr marL="168275" indent="0">
              <a:buNone/>
            </a:pPr>
            <a:r>
              <a:rPr lang="vi-VN" sz="3600" smtClean="0">
                <a:latin typeface="+mn-lt"/>
              </a:rPr>
              <a:t>1.</a:t>
            </a:r>
            <a:r>
              <a:rPr lang="nl-NL" sz="3600" smtClean="0">
                <a:latin typeface="+mn-lt"/>
              </a:rPr>
              <a:t>Hệ </a:t>
            </a:r>
            <a:r>
              <a:rPr lang="nl-NL" sz="3600" dirty="0">
                <a:latin typeface="+mn-lt"/>
              </a:rPr>
              <a:t>thống hóa được các kiến thức đã học về  chủ đề cộng đồng và địa </a:t>
            </a:r>
            <a:r>
              <a:rPr lang="nl-NL" sz="3600">
                <a:latin typeface="+mn-lt"/>
              </a:rPr>
              <a:t>phương</a:t>
            </a:r>
            <a:r>
              <a:rPr lang="nl-NL" sz="3600" smtClean="0">
                <a:latin typeface="+mn-lt"/>
              </a:rPr>
              <a:t>.</a:t>
            </a:r>
            <a:endParaRPr lang="vi-VN" sz="3600" dirty="0">
              <a:latin typeface="+mn-lt"/>
              <a:cs typeface="Times New Roman" panose="02020603050405020304" pitchFamily="18" charset="0"/>
            </a:endParaRPr>
          </a:p>
          <a:p>
            <a:pPr marL="168275" indent="0">
              <a:buNone/>
            </a:pPr>
            <a:r>
              <a:rPr lang="vi-VN" sz="3600" smtClean="0">
                <a:latin typeface="+mn-lt"/>
                <a:cs typeface="Times New Roman" panose="02020603050405020304" pitchFamily="18" charset="0"/>
              </a:rPr>
              <a:t>2. Hệ thống được kiến thức về nông nghiệp, thủ công và công nghiệp. Các di tích lịch sử-  văn hóa và cảnh quan thiên nhiên.</a:t>
            </a:r>
          </a:p>
          <a:p>
            <a:pPr marL="168275" indent="0">
              <a:buNone/>
            </a:pPr>
            <a:r>
              <a:rPr lang="vi-VN" sz="3600" smtClean="0">
                <a:latin typeface="+mn-lt"/>
                <a:cs typeface="Times New Roman" panose="02020603050405020304" pitchFamily="18" charset="0"/>
              </a:rPr>
              <a:t>3. Biết liên hệ với địa phương mình</a:t>
            </a:r>
            <a:endParaRPr lang="en-US" sz="3600" dirty="0">
              <a:latin typeface="+mn-lt"/>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3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xmlns=""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9">
            <a:extLst>
              <a:ext uri="{FF2B5EF4-FFF2-40B4-BE49-F238E27FC236}">
                <a16:creationId xmlns:a16="http://schemas.microsoft.com/office/drawing/2014/main" xmlns="" id="{4C4D796C-8AA3-2D87-1AA3-08AA0D4B8A7D}"/>
              </a:ext>
            </a:extLst>
          </p:cNvPr>
          <p:cNvPicPr>
            <a:picLocks noChangeAspect="1"/>
          </p:cNvPicPr>
          <p:nvPr/>
        </p:nvPicPr>
        <p:blipFill rotWithShape="1">
          <a:blip r:embed="rId2">
            <a:alphaModFix amt="40000"/>
          </a:blip>
          <a:srcRect r="6970"/>
          <a:stretch/>
        </p:blipFill>
        <p:spPr>
          <a:xfrm>
            <a:off x="-169" y="7"/>
            <a:ext cx="6756569" cy="6070593"/>
          </a:xfrm>
          <a:prstGeom prst="rect">
            <a:avLst/>
          </a:prstGeom>
        </p:spPr>
      </p:pic>
      <p:pic>
        <p:nvPicPr>
          <p:cNvPr id="5" name="Picture 16">
            <a:extLst>
              <a:ext uri="{FF2B5EF4-FFF2-40B4-BE49-F238E27FC236}">
                <a16:creationId xmlns:a16="http://schemas.microsoft.com/office/drawing/2014/main" xmlns="" id="{83E5A934-8F7E-876B-BA46-41504333C42E}"/>
              </a:ext>
            </a:extLst>
          </p:cNvPr>
          <p:cNvPicPr>
            <a:picLocks noChangeAspect="1"/>
          </p:cNvPicPr>
          <p:nvPr/>
        </p:nvPicPr>
        <p:blipFill rotWithShape="1">
          <a:blip r:embed="rId3"/>
          <a:srcRect l="4981" r="7857" b="2"/>
          <a:stretch/>
        </p:blipFill>
        <p:spPr>
          <a:xfrm>
            <a:off x="2997200" y="-2458"/>
            <a:ext cx="919158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xmlns="" id="{4AC04086-0D19-EF3A-233B-0DCB7E55E9CC}"/>
              </a:ext>
            </a:extLst>
          </p:cNvPr>
          <p:cNvSpPr txBox="1"/>
          <p:nvPr/>
        </p:nvSpPr>
        <p:spPr>
          <a:xfrm>
            <a:off x="4341791" y="38317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a:solidFill>
                  <a:srgbClr val="5ACDFF"/>
                </a:solidFill>
                <a:latin typeface="Sigmar One" panose="00000500000000000000" pitchFamily="2" charset="0"/>
                <a:ea typeface="+mj-ea"/>
                <a:cs typeface="+mj-cs"/>
              </a:rPr>
              <a:t>Thực hành</a:t>
            </a:r>
          </a:p>
          <a:p>
            <a:pPr>
              <a:lnSpc>
                <a:spcPct val="90000"/>
              </a:lnSpc>
              <a:spcBef>
                <a:spcPct val="0"/>
              </a:spcBef>
              <a:spcAft>
                <a:spcPts val="400"/>
              </a:spcAft>
            </a:pPr>
            <a:endParaRPr lang="en-US" sz="640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77099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33400" y="950655"/>
            <a:ext cx="10896600" cy="2554545"/>
          </a:xfrm>
          <a:prstGeom prst="rect">
            <a:avLst/>
          </a:prstGeom>
          <a:noFill/>
        </p:spPr>
        <p:txBody>
          <a:bodyPr wrap="square" rtlCol="0">
            <a:spAutoFit/>
          </a:bodyPr>
          <a:lstStyle/>
          <a:p>
            <a:pPr algn="ctr"/>
            <a:r>
              <a:rPr lang="vi-VN" sz="4000" b="1" smtClean="0"/>
              <a:t>   </a:t>
            </a:r>
            <a:r>
              <a:rPr lang="vi-VN" sz="4000" b="1" smtClean="0">
                <a:solidFill>
                  <a:srgbClr val="002060"/>
                </a:solidFill>
              </a:rPr>
              <a:t>HOẠT ĐỘNG 1</a:t>
            </a:r>
          </a:p>
          <a:p>
            <a:pPr algn="ctr"/>
            <a:r>
              <a:rPr lang="vi-VN" sz="4000" b="1" smtClean="0"/>
              <a:t> </a:t>
            </a:r>
          </a:p>
          <a:p>
            <a:pPr algn="ctr"/>
            <a:r>
              <a:rPr lang="vi-VN" sz="4000" b="1" smtClean="0"/>
              <a:t> </a:t>
            </a:r>
            <a:r>
              <a:rPr lang="vi-VN" sz="4000" b="1" smtClean="0">
                <a:solidFill>
                  <a:srgbClr val="C00000"/>
                </a:solidFill>
              </a:rPr>
              <a:t>HOẠT ĐỘNG SẢN XUẤT </a:t>
            </a:r>
          </a:p>
          <a:p>
            <a:pPr algn="ctr"/>
            <a:r>
              <a:rPr lang="vi-VN" sz="4000" b="1" smtClean="0">
                <a:solidFill>
                  <a:srgbClr val="C00000"/>
                </a:solidFill>
              </a:rPr>
              <a:t>NÔNG NGHIỆP- THỦ CÔNG - CÔNG NGHIỆP </a:t>
            </a:r>
            <a:endParaRPr lang="vi-VN" sz="4000" b="1">
              <a:solidFill>
                <a:srgbClr val="C00000"/>
              </a:solidFill>
            </a:endParaRPr>
          </a:p>
        </p:txBody>
      </p:sp>
    </p:spTree>
    <p:extLst>
      <p:ext uri="{BB962C8B-B14F-4D97-AF65-F5344CB8AC3E}">
        <p14:creationId xmlns:p14="http://schemas.microsoft.com/office/powerpoint/2010/main" val="117427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xmlns=""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xmlns=""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i="0">
                <a:solidFill>
                  <a:srgbClr val="FF0000"/>
                </a:solidFill>
                <a:effectLst/>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xmlns=""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xmlns=""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xmlns=""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xmlns=""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xmlns=""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NÔNG NGHIỆP</a:t>
                </a:r>
              </a:p>
            </p:txBody>
          </p:sp>
          <p:sp>
            <p:nvSpPr>
              <p:cNvPr id="27" name="Rectangle: Rounded Corners 26">
                <a:extLst>
                  <a:ext uri="{FF2B5EF4-FFF2-40B4-BE49-F238E27FC236}">
                    <a16:creationId xmlns:a16="http://schemas.microsoft.com/office/drawing/2014/main" xmlns=""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Sản phẩm</a:t>
                </a:r>
              </a:p>
            </p:txBody>
          </p:sp>
          <p:grpSp>
            <p:nvGrpSpPr>
              <p:cNvPr id="64" name="Group 63">
                <a:extLst>
                  <a:ext uri="{FF2B5EF4-FFF2-40B4-BE49-F238E27FC236}">
                    <a16:creationId xmlns:a16="http://schemas.microsoft.com/office/drawing/2014/main" xmlns=""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xmlns=""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xmlns=""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xmlns=""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xmlns=""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xmlns=""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5" name="Rectangle: Rounded Corners 54">
                    <a:extLst>
                      <a:ext uri="{FF2B5EF4-FFF2-40B4-BE49-F238E27FC236}">
                        <a16:creationId xmlns:a16="http://schemas.microsoft.com/office/drawing/2014/main" xmlns=""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1" name="Group 60">
                  <a:extLst>
                    <a:ext uri="{FF2B5EF4-FFF2-40B4-BE49-F238E27FC236}">
                      <a16:creationId xmlns:a16="http://schemas.microsoft.com/office/drawing/2014/main" xmlns=""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xmlns=""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xmlns=""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7" name="Rectangle: Rounded Corners 56">
                    <a:extLst>
                      <a:ext uri="{FF2B5EF4-FFF2-40B4-BE49-F238E27FC236}">
                        <a16:creationId xmlns:a16="http://schemas.microsoft.com/office/drawing/2014/main" xmlns=""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2" name="Group 61">
                  <a:extLst>
                    <a:ext uri="{FF2B5EF4-FFF2-40B4-BE49-F238E27FC236}">
                      <a16:creationId xmlns:a16="http://schemas.microsoft.com/office/drawing/2014/main" xmlns=""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xmlns=""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xmlns=""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9" name="Rectangle: Rounded Corners 58">
                    <a:extLst>
                      <a:ext uri="{FF2B5EF4-FFF2-40B4-BE49-F238E27FC236}">
                        <a16:creationId xmlns:a16="http://schemas.microsoft.com/office/drawing/2014/main" xmlns=""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xmlns="" id="{46DC09BD-C074-5588-69C5-C45A3077DAA1}"/>
              </a:ext>
            </a:extLst>
          </p:cNvPr>
          <p:cNvSpPr txBox="1"/>
          <p:nvPr/>
        </p:nvSpPr>
        <p:spPr>
          <a:xfrm>
            <a:off x="1501152" y="5453091"/>
            <a:ext cx="1212879" cy="584775"/>
          </a:xfrm>
          <a:prstGeom prst="rect">
            <a:avLst/>
          </a:prstGeom>
          <a:noFill/>
        </p:spPr>
        <p:txBody>
          <a:bodyPr wrap="square">
            <a:spAutoFit/>
          </a:bodyPr>
          <a:lstStyle/>
          <a:p>
            <a:r>
              <a:rPr lang="en-US" sz="1600" b="0" i="0">
                <a:solidFill>
                  <a:schemeClr val="bg1"/>
                </a:solidFill>
                <a:effectLst/>
                <a:latin typeface="Nunito Black" panose="00000A00000000000000" pitchFamily="2" charset="0"/>
              </a:rPr>
              <a:t>trồng trọt; chăn nuôi</a:t>
            </a:r>
            <a:endParaRPr lang="en-US" sz="1600">
              <a:solidFill>
                <a:schemeClr val="bg1"/>
              </a:solidFill>
              <a:latin typeface="Nunito Black" panose="00000A00000000000000" pitchFamily="2" charset="0"/>
            </a:endParaRPr>
          </a:p>
        </p:txBody>
      </p:sp>
      <p:sp>
        <p:nvSpPr>
          <p:cNvPr id="9" name="TextBox 8">
            <a:extLst>
              <a:ext uri="{FF2B5EF4-FFF2-40B4-BE49-F238E27FC236}">
                <a16:creationId xmlns:a16="http://schemas.microsoft.com/office/drawing/2014/main" xmlns="" id="{B2BC89DA-86E5-97AB-8E4C-8D541B6A1CDF}"/>
              </a:ext>
            </a:extLst>
          </p:cNvPr>
          <p:cNvSpPr txBox="1"/>
          <p:nvPr/>
        </p:nvSpPr>
        <p:spPr>
          <a:xfrm>
            <a:off x="2967845" y="5281568"/>
            <a:ext cx="1295943" cy="1323439"/>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trồng, bảo vệ và khai thác rừng, thủy hải sản</a:t>
            </a:r>
            <a:endParaRPr lang="en-US" sz="1600">
              <a:solidFill>
                <a:schemeClr val="bg1"/>
              </a:solidFill>
              <a:latin typeface="Nunito Black" panose="00000A00000000000000" pitchFamily="2" charset="0"/>
            </a:endParaRPr>
          </a:p>
        </p:txBody>
      </p:sp>
      <p:sp>
        <p:nvSpPr>
          <p:cNvPr id="15" name="TextBox 14">
            <a:extLst>
              <a:ext uri="{FF2B5EF4-FFF2-40B4-BE49-F238E27FC236}">
                <a16:creationId xmlns:a16="http://schemas.microsoft.com/office/drawing/2014/main" xmlns=""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lương thực, thực phẩm, </a:t>
            </a:r>
            <a:endParaRPr lang="en-US" sz="1600">
              <a:solidFill>
                <a:schemeClr val="bg1"/>
              </a:solidFill>
              <a:latin typeface="Nunito Black" panose="00000A00000000000000" pitchFamily="2" charset="0"/>
            </a:endParaRPr>
          </a:p>
        </p:txBody>
      </p:sp>
      <p:sp>
        <p:nvSpPr>
          <p:cNvPr id="18" name="TextBox 17">
            <a:extLst>
              <a:ext uri="{FF2B5EF4-FFF2-40B4-BE49-F238E27FC236}">
                <a16:creationId xmlns:a16="http://schemas.microsoft.com/office/drawing/2014/main" xmlns="" id="{B1C72FC2-052E-3F40-18F2-B0E555914AA1}"/>
              </a:ext>
            </a:extLst>
          </p:cNvPr>
          <p:cNvSpPr txBox="1"/>
          <p:nvPr/>
        </p:nvSpPr>
        <p:spPr>
          <a:xfrm>
            <a:off x="6812448" y="5332381"/>
            <a:ext cx="1201038" cy="1077218"/>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nguyên liệu cho các ngành sản xuất</a:t>
            </a:r>
            <a:endParaRPr lang="en-US" sz="1600">
              <a:solidFill>
                <a:schemeClr val="bg1"/>
              </a:solidFill>
              <a:latin typeface="Nunito Black" panose="00000A00000000000000" pitchFamily="2" charset="0"/>
            </a:endParaRPr>
          </a:p>
        </p:txBody>
      </p:sp>
      <p:sp>
        <p:nvSpPr>
          <p:cNvPr id="21" name="TextBox 20">
            <a:extLst>
              <a:ext uri="{FF2B5EF4-FFF2-40B4-BE49-F238E27FC236}">
                <a16:creationId xmlns:a16="http://schemas.microsoft.com/office/drawing/2014/main" xmlns="" id="{7291AF0B-B8ED-A0B2-8D25-F68E91E1E3EF}"/>
              </a:ext>
            </a:extLst>
          </p:cNvPr>
          <p:cNvSpPr txBox="1"/>
          <p:nvPr/>
        </p:nvSpPr>
        <p:spPr>
          <a:xfrm rot="10800000" flipV="1">
            <a:off x="8528550" y="5061972"/>
            <a:ext cx="1680787" cy="1569660"/>
          </a:xfrm>
          <a:prstGeom prst="rect">
            <a:avLst/>
          </a:prstGeom>
          <a:noFill/>
        </p:spPr>
        <p:txBody>
          <a:bodyPr wrap="square">
            <a:spAutoFit/>
          </a:bodyPr>
          <a:lstStyle/>
          <a:p>
            <a:pPr algn="ctr"/>
            <a:r>
              <a:rPr lang="vi-VN" sz="1600" b="0" i="0">
                <a:solidFill>
                  <a:schemeClr val="bg1"/>
                </a:solidFill>
                <a:effectLst/>
                <a:latin typeface="Nunito Black" panose="00000A00000000000000" pitchFamily="2" charset="0"/>
              </a:rPr>
              <a:t>phục vụ cuộc sống con người, phục cụ các ngành sản xuất, bảo vệ môi trường,</a:t>
            </a:r>
            <a:endParaRPr lang="en-US" sz="1600">
              <a:solidFill>
                <a:schemeClr val="bg1"/>
              </a:solidFill>
              <a:latin typeface="Nunito Black" panose="00000A00000000000000" pitchFamily="2" charset="0"/>
            </a:endParaRPr>
          </a:p>
        </p:txBody>
      </p:sp>
      <p:sp>
        <p:nvSpPr>
          <p:cNvPr id="24" name="TextBox 23">
            <a:extLst>
              <a:ext uri="{FF2B5EF4-FFF2-40B4-BE49-F238E27FC236}">
                <a16:creationId xmlns:a16="http://schemas.microsoft.com/office/drawing/2014/main" xmlns="" id="{D180FD7C-4C75-4E83-7B3F-7CDA52EB5613}"/>
              </a:ext>
            </a:extLst>
          </p:cNvPr>
          <p:cNvSpPr txBox="1"/>
          <p:nvPr/>
        </p:nvSpPr>
        <p:spPr>
          <a:xfrm>
            <a:off x="10168208" y="5261984"/>
            <a:ext cx="1519197" cy="1077218"/>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sức khỏe cộng đồng và mang lại lợi ích kinh tế.</a:t>
            </a:r>
            <a:endParaRPr lang="en-US" sz="1600">
              <a:solidFill>
                <a:schemeClr val="bg1"/>
              </a:solidFill>
              <a:latin typeface="Nunito Black" panose="00000A00000000000000" pitchFamily="2" charset="0"/>
            </a:endParaRPr>
          </a:p>
        </p:txBody>
      </p:sp>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699</Words>
  <Application>Microsoft Office PowerPoint</Application>
  <PresentationFormat>Custom</PresentationFormat>
  <Paragraphs>90</Paragraphs>
  <Slides>23</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Arial</vt:lpstr>
      <vt:lpstr>Times New Roman</vt:lpstr>
      <vt:lpstr>Calibri</vt:lpstr>
      <vt:lpstr>iCiel Altus Serif</vt:lpstr>
      <vt:lpstr>Tw Cen MT</vt:lpstr>
      <vt:lpstr>Nunito Black</vt:lpstr>
      <vt:lpstr>Nunito</vt:lpstr>
      <vt:lpstr>Sigmar One</vt:lpstr>
      <vt:lpstr>Repo Black</vt:lpstr>
      <vt:lpstr>Roboto Mono Medium</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19</cp:revision>
  <dcterms:created xsi:type="dcterms:W3CDTF">2006-08-16T00:00:00Z</dcterms:created>
  <dcterms:modified xsi:type="dcterms:W3CDTF">2023-06-02T14:46:31Z</dcterms:modified>
  <dc:identifier>DAFDiO2oNAs</dc:identifier>
</cp:coreProperties>
</file>