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265" r:id="rId6"/>
    <p:sldId id="300" r:id="rId7"/>
    <p:sldId id="268" r:id="rId8"/>
    <p:sldId id="293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61" r:id="rId18"/>
    <p:sldId id="298" r:id="rId19"/>
    <p:sldId id="309" r:id="rId20"/>
    <p:sldId id="299" r:id="rId21"/>
  </p:sldIdLst>
  <p:sldSz cx="12192000" cy="6858000"/>
  <p:notesSz cx="6858000" cy="9144000"/>
  <p:embeddedFontLst>
    <p:embeddedFont>
      <p:font typeface="Sigmar One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SimSun" pitchFamily="2" charset="-122"/>
      <p:regular r:id="rId27"/>
    </p:embeddedFont>
    <p:embeddedFont>
      <p:font typeface="微软雅黑" pitchFamily="34" charset="-122"/>
      <p:regular r:id="rId28"/>
      <p:bold r:id="rId2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FF"/>
    <a:srgbClr val="FF3399"/>
    <a:srgbClr val="00CC00"/>
    <a:srgbClr val="99FF99"/>
    <a:srgbClr val="43B14B"/>
    <a:srgbClr val="FFFFCC"/>
    <a:srgbClr val="66FF66"/>
    <a:srgbClr val="FFFF99"/>
    <a:srgbClr val="FE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372" y="-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2233384" y="3715955"/>
            <a:ext cx="6781800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2022</a:t>
            </a: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68362" y="2654591"/>
            <a:ext cx="7029450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 </a:t>
            </a:r>
            <a:r>
              <a:rPr lang="en-US" sz="3200" kern="0" noProof="0" dirty="0" smtClean="0">
                <a:solidFill>
                  <a:srgbClr val="FF0000"/>
                </a:solidFill>
                <a:latin typeface="Nunito Black" pitchFamily="2" charset="0"/>
              </a:rPr>
              <a:t>2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: SỬ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DỤNG ĐÈN 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pic>
        <p:nvPicPr>
          <p:cNvPr id="10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3610"/>
            <a:ext cx="2667000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84" y="3029101"/>
            <a:ext cx="3255790" cy="4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249" y="1723517"/>
            <a:ext cx="734367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B0F0"/>
                </a:solidFill>
                <a:latin typeface="Sigmar One" panose="020B0604020202020204" charset="0"/>
              </a:rPr>
              <a:t>PHẦN 1: CÔNG NGHỆ VÀ ĐỜI SỐNG</a:t>
            </a:r>
            <a:endParaRPr lang="en-US" sz="2800" kern="0" dirty="0">
              <a:solidFill>
                <a:srgbClr val="00B0F0"/>
              </a:solidFill>
              <a:latin typeface="Sigmar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055715"/>
            <a:ext cx="3760214" cy="298883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52443" y="5349400"/>
            <a:ext cx="3704186" cy="54762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ướt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506690" y="2482443"/>
            <a:ext cx="5298061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Đặt đèn trên bàn ướt dễ bị giật điện do nước truyền điện, gây nguy hiểm.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970139" y="2389475"/>
            <a:ext cx="4917061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Giật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Nunito Black" pitchFamily="2" charset="0"/>
              </a:rPr>
              <a:t>điện</a:t>
            </a:r>
            <a:r>
              <a:rPr lang="en-US" sz="2800" dirty="0" smtClean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33" y="1866535"/>
            <a:ext cx="4069564" cy="340080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43200" y="5377754"/>
            <a:ext cx="401276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Tắt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giật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dây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nguồn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324600" y="2362200"/>
            <a:ext cx="5569823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nhiệt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sờ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bỏng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610" y="1826941"/>
            <a:ext cx="3963048" cy="313823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46542" y="5054441"/>
            <a:ext cx="3935045" cy="856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Sờ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tay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bóng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đang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174641" y="2761356"/>
            <a:ext cx="5715000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 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chiếu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ánh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lóa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hại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666" y="1806772"/>
            <a:ext cx="3935207" cy="31336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90564" y="4998278"/>
            <a:ext cx="4238835" cy="8610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trực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tiếp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mắt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29625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99"/>
          <a:stretch/>
        </p:blipFill>
        <p:spPr>
          <a:xfrm>
            <a:off x="1105543" y="1143000"/>
            <a:ext cx="9915525" cy="2999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706" y="4038600"/>
            <a:ext cx="2729481" cy="2729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98" y="4191000"/>
            <a:ext cx="1990533" cy="2446124"/>
          </a:xfrm>
          <a:prstGeom prst="rect">
            <a:avLst/>
          </a:prstGeom>
        </p:spPr>
      </p:pic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3429000"/>
            <a:ext cx="2872075" cy="37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457200" y="158931"/>
            <a:ext cx="9906000" cy="1676400"/>
          </a:xfrm>
          <a:prstGeom prst="rect">
            <a:avLst/>
          </a:prstGeom>
        </p:spPr>
      </p:pic>
      <p:pic>
        <p:nvPicPr>
          <p:cNvPr id="11266" name="Picture 2" descr="https://i.pinimg.com/564x/a9/c8/fa/a9c8fabd315c70a73a7c4b5e529cb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6587"/>
            <a:ext cx="6924674" cy="4633541"/>
          </a:xfrm>
          <a:prstGeom prst="rect">
            <a:avLst/>
          </a:prstGeom>
          <a:noFill/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Rounded Rectangle 15"/>
          <p:cNvSpPr/>
          <p:nvPr/>
        </p:nvSpPr>
        <p:spPr>
          <a:xfrm>
            <a:off x="2286000" y="3581400"/>
            <a:ext cx="4419600" cy="86105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2060"/>
                </a:solidFill>
              </a:rPr>
              <a:t>      Em có một chiếc đèn học màu hồng. Chiếc đèn có hình dáng cao, mảnh trông rất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107949" y="166249"/>
            <a:ext cx="9906000" cy="1676400"/>
          </a:xfrm>
          <a:prstGeom prst="rect">
            <a:avLst/>
          </a:prstGeom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98" y="2746459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576390" y="1973434"/>
            <a:ext cx="10599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Nunito Black" pitchFamily="2" charset="0"/>
              </a:rPr>
              <a:t>Cách sử dụng đèn học đúng cách và an toàn là: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7247" y="2667000"/>
            <a:ext cx="647635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đặt đèn lên mặt bàn bị ướt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7247" y="3982004"/>
            <a:ext cx="6476357" cy="81859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sờ tay vào bóng đèn đang sáng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7247" y="5761049"/>
            <a:ext cx="6476357" cy="944551"/>
          </a:xfrm>
          <a:prstGeom prst="roundRect">
            <a:avLst/>
          </a:prstGeom>
          <a:solidFill>
            <a:srgbClr val="FF66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Khi ánh sáng đèn nhấp nháy hoặc không sáng rõ, cần nói với người lớn để đảm bảo an toàn.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7247" y="3352800"/>
            <a:ext cx="647635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tắt đèn bằng cách giật dây nguồn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7247" y="4913267"/>
            <a:ext cx="6476357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để ánh sáng đèn chiếu trực tiếp vào mắt</a:t>
            </a:r>
          </a:p>
        </p:txBody>
      </p:sp>
    </p:spTree>
    <p:extLst>
      <p:ext uri="{BB962C8B-B14F-4D97-AF65-F5344CB8AC3E}">
        <p14:creationId xmlns:p14="http://schemas.microsoft.com/office/powerpoint/2010/main" val="3915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9380" y="4726999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416" y="-61427"/>
            <a:ext cx="6286500" cy="3295650"/>
          </a:xfrm>
          <a:prstGeom prst="rect">
            <a:avLst/>
          </a:prstGeom>
          <a:effectLst/>
        </p:spPr>
      </p:pic>
      <p:sp>
        <p:nvSpPr>
          <p:cNvPr id="10" name="Rounded Rectangle 9"/>
          <p:cNvSpPr/>
          <p:nvPr/>
        </p:nvSpPr>
        <p:spPr>
          <a:xfrm>
            <a:off x="4038600" y="6029504"/>
            <a:ext cx="5173151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4: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</a:t>
            </a:r>
            <a:r>
              <a:rPr lang="en-US" sz="2200" dirty="0" smtClean="0">
                <a:solidFill>
                  <a:srgbClr val="002060"/>
                </a:solidFill>
                <a:latin typeface="Nunito Black" pitchFamily="2" charset="0"/>
              </a:rPr>
              <a:t>ắ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đèn khi không sử dụng</a:t>
            </a:r>
            <a:endParaRPr lang="vi-VN" sz="22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940" y="3259850"/>
            <a:ext cx="4096762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Cách sử dụng đèn học:</a:t>
            </a:r>
          </a:p>
        </p:txBody>
      </p:sp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429000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64483" y="4003616"/>
            <a:ext cx="4549944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1: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Đặt đèn ở vị trí phù hợp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98374" y="4003616"/>
            <a:ext cx="2374542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2: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Bật đèn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96349" y="4771109"/>
            <a:ext cx="4176251" cy="851297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3: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Điều chỉnh độ cao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và</a:t>
            </a:r>
            <a:endParaRPr lang="en-US" sz="22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hướng chiếu sáng của đèn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781325" y="4003616"/>
            <a:ext cx="457200" cy="420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241688">
            <a:off x="7334714" y="4417402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241688">
            <a:off x="7334715" y="5605867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91215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247" y="641"/>
            <a:ext cx="1813598" cy="1813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79974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ét đẹp văn hoá truyền thống - Báo Quảng Ninh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2" y="1770823"/>
            <a:ext cx="3636855" cy="2182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480295902949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" y="2057400"/>
            <a:ext cx="2600325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ĩnh biệt cậu trò nghèo bắt đom đóm làm đèn học - Fanboy T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6" y="1590189"/>
            <a:ext cx="3498841" cy="2423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ọc Bài Dưới Anh Đèn Cầy Leo Lét - Hình trong ngày - Việt Báo Văn Học Nghệ  Thuậ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0" y="4656928"/>
            <a:ext cx="2740968" cy="182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óng sợi đốt Điện Qu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5" y="4246345"/>
            <a:ext cx="2248751" cy="2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óng đèn Huỳnh quang Compact - CFL 4UT5 50W.S H8 E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8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867791"/>
            <a:ext cx="278129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498739" y="299286"/>
            <a:ext cx="9169262" cy="922671"/>
          </a:xfrm>
          <a:prstGeom prst="roundRect">
            <a:avLst/>
          </a:prstGeom>
          <a:solidFill>
            <a:srgbClr val="FFFFCC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Ngày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xưa, khi chưa có đèn học thì các bạn học sinh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       học bài bằng cách nào?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3226" y="889575"/>
            <a:ext cx="1010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6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b="1" smtClean="0">
                <a:latin typeface="Nunito Black" pitchFamily="2" charset="0"/>
              </a:rPr>
              <a:t>và </a:t>
            </a:r>
            <a:r>
              <a:rPr lang="vi-VN" sz="2600" b="1" smtClean="0">
                <a:latin typeface="Nunito Black" pitchFamily="2" charset="0"/>
              </a:rPr>
              <a:t>sắp </a:t>
            </a:r>
            <a:r>
              <a:rPr lang="vi-VN" sz="2600" b="1">
                <a:latin typeface="Nunito Black" pitchFamily="2" charset="0"/>
              </a:rPr>
              <a:t>xếp các bước trong Hình 4 theo thứ tự hợp lí khi sử dụng đèn </a:t>
            </a:r>
            <a:r>
              <a:rPr lang="vi-VN" sz="2600" b="1" smtClean="0">
                <a:latin typeface="Nunito Black" pitchFamily="2" charset="0"/>
              </a:rPr>
              <a:t>học</a:t>
            </a:r>
            <a:r>
              <a:rPr lang="en-US" sz="2600" b="1" smtClean="0">
                <a:latin typeface="Nunito Black" pitchFamily="2" charset="0"/>
              </a:rPr>
              <a:t>.</a:t>
            </a:r>
            <a:endParaRPr lang="vi-VN" sz="2600" b="1">
              <a:latin typeface="Nunito Black" pitchFamily="2" charset="0"/>
            </a:endParaRPr>
          </a:p>
          <a:p>
            <a:r>
              <a:rPr lang="vi-VN" sz="2600"/>
              <a:t/>
            </a:r>
            <a:br>
              <a:rPr lang="vi-VN" sz="2600"/>
            </a:br>
            <a:endParaRPr lang="en-US" sz="26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06894" y="357648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d.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429000"/>
            <a:ext cx="2955989" cy="3352800"/>
            <a:chOff x="5825340" y="2043881"/>
            <a:chExt cx="2452530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c.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76600" y="1874594"/>
            <a:ext cx="2634668" cy="3135042"/>
            <a:chOff x="3169855" y="1921130"/>
            <a:chExt cx="2185936" cy="2407436"/>
          </a:xfrm>
        </p:grpSpPr>
        <p:sp>
          <p:nvSpPr>
            <p:cNvPr id="14" name="Rounded Rectangle 13"/>
            <p:cNvSpPr/>
            <p:nvPr/>
          </p:nvSpPr>
          <p:spPr>
            <a:xfrm>
              <a:off x="3241836" y="388794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b.Tắt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4800" y="1866974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a.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37" y="1024748"/>
            <a:ext cx="3193173" cy="25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925517" y="5307443"/>
            <a:ext cx="3985751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Nunito" pitchFamily="2" charset="0"/>
              </a:rPr>
              <a:t> a – d – c - b</a:t>
            </a:r>
            <a:endParaRPr lang="en-US" sz="3200" b="1">
              <a:solidFill>
                <a:srgbClr val="00206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279" y="1089633"/>
            <a:ext cx="1010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32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Nunito Black" pitchFamily="2" charset="0"/>
              </a:rPr>
              <a:t>thực hành các bước sử dụng đèn</a:t>
            </a:r>
            <a:endParaRPr lang="vi-VN" sz="3200" b="1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07675" y="229022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2: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8010" y="2895600"/>
            <a:ext cx="2673003" cy="3352800"/>
            <a:chOff x="5825340" y="2043881"/>
            <a:chExt cx="2217742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217742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3: 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220200" y="3428999"/>
            <a:ext cx="2715188" cy="3200401"/>
            <a:chOff x="3169855" y="1921130"/>
            <a:chExt cx="2252742" cy="2457626"/>
          </a:xfrm>
        </p:grpSpPr>
        <p:sp>
          <p:nvSpPr>
            <p:cNvPr id="14" name="Rounded Rectangle 13"/>
            <p:cNvSpPr/>
            <p:nvPr/>
          </p:nvSpPr>
          <p:spPr>
            <a:xfrm>
              <a:off x="3308642" y="393813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4: 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9532" y="1752600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1: 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35" y="820153"/>
            <a:ext cx="833765" cy="88873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163537" y="2895600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861014" y="417995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149" y="345047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551915"/>
            <a:ext cx="1995647" cy="218042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37422" y="3290055"/>
            <a:ext cx="5423590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2: Bật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58673" y="4534176"/>
            <a:ext cx="5402340" cy="952224"/>
          </a:xfrm>
          <a:prstGeom prst="round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3:  Điều chỉnh độ cao, độ sáng </a:t>
            </a:r>
          </a:p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và hướng chiếu sáng của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58673" y="5857158"/>
            <a:ext cx="5402339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4: Tắt đèn khi không sử dụng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68337" y="2035699"/>
            <a:ext cx="5392674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F0"/>
                </a:solidFill>
                <a:latin typeface="Nunito" pitchFamily="2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1: Đặt đèn ở vị trí phù hợp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5970301" y="2808117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8266" y="885928"/>
            <a:ext cx="5541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  <a:p>
            <a:pPr algn="ctr"/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Các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bước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sử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dụng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đèn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học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: </a:t>
            </a:r>
            <a:endParaRPr lang="en-US" sz="3200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5947969" y="4095382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958594" y="5358309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17" y="3048000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3" grpId="0" animBg="1"/>
      <p:bldP spid="2" grpId="0" animBg="1"/>
      <p:bldP spid="28" grpId="0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6" y="2036268"/>
            <a:ext cx="2684816" cy="2134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35" y="2036268"/>
            <a:ext cx="2553696" cy="213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191" y="2052633"/>
            <a:ext cx="2653597" cy="210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348" y="2059179"/>
            <a:ext cx="2622378" cy="208822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61313" y="4207298"/>
            <a:ext cx="2346643" cy="57379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a. Đặt đèn trên mặt bàn bị ướt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59461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b. Tắt đèn bằng cách giật dây nguồn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14030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c. Sờ tay vào bóng đèn đang sáng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355640" y="4191000"/>
            <a:ext cx="2651610" cy="5737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d. Để ánh đèn chiếu sáng trực tiếp vào mắt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5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3234596" y="4840996"/>
            <a:ext cx="5633701" cy="17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" y="4771640"/>
            <a:ext cx="2684816" cy="19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9" y="4604531"/>
            <a:ext cx="2842451" cy="25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726</Words>
  <Application>Microsoft Office PowerPoint</Application>
  <PresentationFormat>Custom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Sigmar One</vt:lpstr>
      <vt:lpstr>Alibaba PuHuiTi</vt:lpstr>
      <vt:lpstr>Nunito</vt:lpstr>
      <vt:lpstr>Calibri</vt:lpstr>
      <vt:lpstr>Nunito Black</vt:lpstr>
      <vt:lpstr>汉仪跳跳体简</vt:lpstr>
      <vt:lpstr>SimSun</vt:lpstr>
      <vt:lpstr>微软雅黑</vt:lpstr>
      <vt:lpstr>义启小魏楷</vt:lpstr>
      <vt:lpstr>KaiTi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94</cp:revision>
  <dcterms:created xsi:type="dcterms:W3CDTF">2006-08-16T00:00:00Z</dcterms:created>
  <dcterms:modified xsi:type="dcterms:W3CDTF">2023-06-06T16:51:54Z</dcterms:modified>
  <dc:identifier>DAFDiO2oNAs</dc:identifier>
</cp:coreProperties>
</file>