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313" r:id="rId3"/>
    <p:sldId id="317" r:id="rId4"/>
    <p:sldId id="297" r:id="rId5"/>
    <p:sldId id="298" r:id="rId6"/>
    <p:sldId id="264" r:id="rId7"/>
    <p:sldId id="306" r:id="rId8"/>
    <p:sldId id="310" r:id="rId9"/>
    <p:sldId id="318" r:id="rId10"/>
    <p:sldId id="319" r:id="rId11"/>
    <p:sldId id="311" r:id="rId12"/>
    <p:sldId id="307" r:id="rId13"/>
    <p:sldId id="315" r:id="rId14"/>
    <p:sldId id="320" r:id="rId15"/>
  </p:sldIdLst>
  <p:sldSz cx="12192000" cy="6858000"/>
  <p:notesSz cx="6858000" cy="9144000"/>
  <p:embeddedFontLst>
    <p:embeddedFont>
      <p:font typeface="Sigmar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Great Vibes" charset="0"/>
      <p:regular r:id="rId21"/>
    </p:embeddedFont>
    <p:embeddedFont>
      <p:font typeface="Nunito Black" charset="0"/>
      <p:bold r:id="rId22"/>
      <p:boldItalic r:id="rId23"/>
    </p:embeddedFont>
    <p:embeddedFont>
      <p:font typeface="Tahoma" pitchFamily="34" charset="0"/>
      <p:regular r:id="rId24"/>
      <p:bold r:id="rId25"/>
    </p:embeddedFont>
    <p:embeddedFont>
      <p:font typeface="Calibri Light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FD77CF66-8D9C-197D-B180-C285F6227973}"/>
              </a:ext>
            </a:extLst>
          </p:cNvPr>
          <p:cNvSpPr txBox="1">
            <a:spLocks/>
          </p:cNvSpPr>
          <p:nvPr/>
        </p:nvSpPr>
        <p:spPr>
          <a:xfrm>
            <a:off x="-403708" y="179629"/>
            <a:ext cx="10470940" cy="1915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Thứ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ngày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tháng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… </a:t>
            </a:r>
            <a:r>
              <a:rPr lang="en-US" sz="6000" b="1" dirty="0" err="1">
                <a:solidFill>
                  <a:srgbClr val="FF6600"/>
                </a:solidFill>
                <a:latin typeface="Great Vibes" pitchFamily="2" charset="0"/>
              </a:rPr>
              <a:t>năm</a:t>
            </a:r>
            <a:r>
              <a:rPr lang="en-US" sz="6000" b="1" dirty="0">
                <a:solidFill>
                  <a:srgbClr val="FF6600"/>
                </a:solidFill>
                <a:latin typeface="Great Vibes" pitchFamily="2" charset="0"/>
              </a:rPr>
              <a:t> 2022</a:t>
            </a:r>
          </a:p>
          <a:p>
            <a:pPr algn="ctr"/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b="1" dirty="0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C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nghệ</a:t>
            </a:r>
            <a:endParaRPr lang="en-US" b="1" dirty="0">
              <a:solidFill>
                <a:srgbClr val="00CC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le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19289" y="2130625"/>
            <a:ext cx="6631272" cy="73437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 err="1">
                <a:solidFill>
                  <a:srgbClr val="00B0F0"/>
                </a:solidFill>
                <a:latin typeface="Sigmar One" panose="00000500000000000000" pitchFamily="2" charset="0"/>
              </a:rPr>
              <a:t>Bài</a:t>
            </a:r>
            <a:r>
              <a:rPr lang="en-US" sz="3600" kern="0" dirty="0">
                <a:solidFill>
                  <a:srgbClr val="00B0F0"/>
                </a:solidFill>
                <a:latin typeface="Sigmar One" panose="00000500000000000000" pitchFamily="2" charset="0"/>
              </a:rPr>
              <a:t> 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5: </a:t>
            </a:r>
            <a:r>
              <a:rPr lang="en-US" sz="3600" kern="0" dirty="0" err="1" smtClean="0">
                <a:solidFill>
                  <a:srgbClr val="00B0F0"/>
                </a:solidFill>
                <a:latin typeface="Sigmar One" panose="00000500000000000000" pitchFamily="2" charset="0"/>
              </a:rPr>
              <a:t>Máy</a:t>
            </a:r>
            <a:r>
              <a:rPr lang="en-US" sz="3600" kern="0" dirty="0" smtClean="0">
                <a:solidFill>
                  <a:srgbClr val="00B0F0"/>
                </a:solidFill>
                <a:latin typeface="Sigmar One" panose="00000500000000000000" pitchFamily="2" charset="0"/>
              </a:rPr>
              <a:t> THU HÌNH</a:t>
            </a:r>
            <a:endParaRPr lang="en-US" sz="3600" kern="0" dirty="0">
              <a:solidFill>
                <a:srgbClr val="00B0F0"/>
              </a:solidFill>
              <a:latin typeface="Sigmar One" panose="00000500000000000000" pitchFamily="2" charset="0"/>
            </a:endParaRPr>
          </a:p>
        </p:txBody>
      </p:sp>
      <p:pic>
        <p:nvPicPr>
          <p:cNvPr id="1026" name="Picture 2" descr="Hình ảnh Vẽ Tay Phim Hoạt Hình Retro đài Phát Thanh PNG , Âm Nhạc, Hoài  Niệm, Những Năm 80 PNG miễn phí tải tập tin PSDComment và Vec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482" y="3350115"/>
            <a:ext cx="4536875" cy="45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517" y="1763167"/>
            <a:ext cx="3867573" cy="3471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99" b="98651" l="230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1408" y="3159255"/>
            <a:ext cx="5079104" cy="338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7" y="165652"/>
            <a:ext cx="10402957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83" y="0"/>
            <a:ext cx="10058400" cy="64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30D952D5-D452-A736-C988-68538C8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85654" y="1314751"/>
            <a:ext cx="9232491" cy="220701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-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Gluten" pitchFamily="2" charset="0"/>
              </a:rPr>
              <a:t>dò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74" y="2438400"/>
            <a:ext cx="116221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6783" y="516835"/>
            <a:ext cx="4717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tập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Gluten" pitchFamily="2" charset="0"/>
              </a:rPr>
              <a:t>củng</a:t>
            </a:r>
            <a:r>
              <a:rPr lang="en-US" sz="60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6000" b="1" dirty="0" err="1">
                <a:solidFill>
                  <a:srgbClr val="FF3300"/>
                </a:solidFill>
                <a:latin typeface="Gluten" pitchFamily="2" charset="0"/>
              </a:rPr>
              <a:t>cố</a:t>
            </a:r>
            <a:r>
              <a:rPr lang="en-US" sz="6000" b="1" dirty="0">
                <a:solidFill>
                  <a:srgbClr val="FF3300"/>
                </a:solidFill>
                <a:latin typeface="Glute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164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xmlns="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80336DF7-661B-26FF-8C21-7F56DEB3527A}"/>
              </a:ext>
            </a:extLst>
          </p:cNvPr>
          <p:cNvSpPr/>
          <p:nvPr/>
        </p:nvSpPr>
        <p:spPr>
          <a:xfrm rot="153370">
            <a:off x="163809" y="-693735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E1FCC18-9EB4-43F5-968A-5F6C6729845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0939" y="640227"/>
            <a:ext cx="11056075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Gluten" pitchFamily="2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Gluten" pitchFamily="2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Glute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1436" y="2606032"/>
            <a:ext cx="5084505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FB89E2BE-C9ED-6D86-F6A7-223BB3D6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882" y="123334"/>
            <a:ext cx="7859499" cy="157306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Gluten" pitchFamily="2" charset="0"/>
              </a:rPr>
              <a:t>   </a:t>
            </a: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/>
            </a:r>
            <a:br>
              <a:rPr lang="en-US" sz="9600" b="1" dirty="0">
                <a:solidFill>
                  <a:srgbClr val="FF3300"/>
                </a:solidFill>
                <a:latin typeface="Gluten" pitchFamily="2" charset="0"/>
              </a:rPr>
            </a:br>
            <a:r>
              <a:rPr lang="en-US" sz="9600" b="1" dirty="0">
                <a:solidFill>
                  <a:srgbClr val="FF3300"/>
                </a:solidFill>
                <a:latin typeface="Gluten" pitchFamily="2" charset="0"/>
              </a:rPr>
              <a:t> 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Kiểm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tra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bài</a:t>
            </a:r>
            <a:r>
              <a:rPr lang="en-US" sz="9600" b="1" dirty="0" smtClean="0">
                <a:solidFill>
                  <a:srgbClr val="FF3300"/>
                </a:solidFill>
                <a:latin typeface="Gluten" pitchFamily="2" charset="0"/>
              </a:rPr>
              <a:t> </a:t>
            </a:r>
            <a:r>
              <a:rPr lang="en-US" sz="9600" b="1" dirty="0" err="1" smtClean="0">
                <a:solidFill>
                  <a:srgbClr val="FF3300"/>
                </a:solidFill>
                <a:latin typeface="Gluten" pitchFamily="2" charset="0"/>
              </a:rPr>
              <a:t>cũ</a:t>
            </a:r>
            <a:endParaRPr lang="en-US" sz="8800" b="1" dirty="0">
              <a:solidFill>
                <a:srgbClr val="FF3300"/>
              </a:solidFill>
              <a:latin typeface="Glute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74" y="2438400"/>
            <a:ext cx="116221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1:Khi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	</a:t>
            </a:r>
          </a:p>
        </p:txBody>
      </p:sp>
      <p:sp>
        <p:nvSpPr>
          <p:cNvPr id="3" name="Oval 2"/>
          <p:cNvSpPr/>
          <p:nvPr/>
        </p:nvSpPr>
        <p:spPr>
          <a:xfrm>
            <a:off x="114396" y="3869635"/>
            <a:ext cx="6392422" cy="109993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5" y="1"/>
            <a:ext cx="3446187" cy="27837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0" y="2683586"/>
            <a:ext cx="4162425" cy="571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662" y="57563"/>
            <a:ext cx="3655292" cy="2560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7453" y="2443674"/>
            <a:ext cx="4772025" cy="895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" y="3362325"/>
            <a:ext cx="6371159" cy="24421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06" y="6082937"/>
            <a:ext cx="5075182" cy="623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0184" y="3617242"/>
            <a:ext cx="3529921" cy="2415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67662" y="5820106"/>
            <a:ext cx="4091816" cy="11258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4665" y="2690363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Bước</a:t>
            </a:r>
            <a:r>
              <a:rPr lang="en-US" sz="3600" b="1" dirty="0" smtClean="0"/>
              <a:t>…………………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83016" y="2608755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Bước</a:t>
            </a:r>
            <a:r>
              <a:rPr lang="en-US" sz="3600" b="1" dirty="0" smtClean="0"/>
              <a:t>…………………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8028" y="6059848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Bước</a:t>
            </a:r>
            <a:r>
              <a:rPr lang="en-US" sz="3600" b="1" dirty="0" smtClean="0"/>
              <a:t>…………………</a:t>
            </a:r>
            <a:endParaRPr lang="en-US" sz="3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34050" y="6211669"/>
            <a:ext cx="3988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Bước</a:t>
            </a:r>
            <a:r>
              <a:rPr lang="en-US" sz="3600" b="1" dirty="0" smtClean="0"/>
              <a:t>…………………</a:t>
            </a:r>
            <a:endParaRPr lang="en-US" sz="36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9803F20-7533-A98D-1EF9-F5A93B50ACDB}"/>
              </a:ext>
            </a:extLst>
          </p:cNvPr>
          <p:cNvSpPr/>
          <p:nvPr/>
        </p:nvSpPr>
        <p:spPr>
          <a:xfrm>
            <a:off x="3661310" y="411186"/>
            <a:ext cx="43158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3.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Điền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số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thứ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tự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bước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sử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dụng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máy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thu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thanh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chỗ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trống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dưới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unito Black" pitchFamily="2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78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057809F-5F0A-9E6B-F5A2-1F4E2A99D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970" y="268296"/>
            <a:ext cx="1164204" cy="16026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A596A4-6CBE-6E3B-CA07-0D5C086792BF}"/>
              </a:ext>
            </a:extLst>
          </p:cNvPr>
          <p:cNvSpPr/>
          <p:nvPr/>
        </p:nvSpPr>
        <p:spPr>
          <a:xfrm>
            <a:off x="1291355" y="654126"/>
            <a:ext cx="10609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4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bước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cần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1674821" y="1717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Nunito Black" pitchFamily="2" charset="0"/>
              </a:rPr>
              <a:t>. TÁC DỤNG MÁY THU HÌNH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326924" y="1644648"/>
            <a:ext cx="7208818" cy="3842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2" name="TextBox 1"/>
          <p:cNvSpPr txBox="1"/>
          <p:nvPr/>
        </p:nvSpPr>
        <p:spPr>
          <a:xfrm>
            <a:off x="500191" y="4732117"/>
            <a:ext cx="10883425" cy="219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3600" b="1" dirty="0">
                <a:latin typeface="Times New Roman"/>
                <a:cs typeface="Times New Roman"/>
              </a:rPr>
              <a:t>Trả</a:t>
            </a:r>
            <a:r>
              <a:rPr lang="vi-VN" sz="3600" b="1" spc="9" dirty="0">
                <a:latin typeface="Times New Roman"/>
                <a:cs typeface="Times New Roman"/>
              </a:rPr>
              <a:t> </a:t>
            </a:r>
            <a:r>
              <a:rPr lang="vi-VN" sz="3600" b="1" spc="-17" dirty="0">
                <a:latin typeface="Times New Roman"/>
                <a:cs typeface="Times New Roman"/>
              </a:rPr>
              <a:t>l</a:t>
            </a:r>
            <a:r>
              <a:rPr lang="vi-VN" sz="3600" b="1" dirty="0">
                <a:latin typeface="Times New Roman"/>
                <a:cs typeface="Times New Roman"/>
              </a:rPr>
              <a:t>ời:</a:t>
            </a:r>
            <a:endParaRPr lang="vi-VN" sz="3600" dirty="0">
              <a:latin typeface="Times New Roman"/>
              <a:cs typeface="Times New Roman"/>
            </a:endParaRPr>
          </a:p>
          <a:p>
            <a:pPr>
              <a:lnSpc>
                <a:spcPts val="3278"/>
              </a:lnSpc>
              <a:spcBef>
                <a:spcPts val="53"/>
              </a:spcBef>
            </a:pPr>
            <a:endParaRPr lang="vi-VN" sz="3600" dirty="0">
              <a:latin typeface="Times New Roman"/>
              <a:cs typeface="Times New Roman"/>
            </a:endParaRPr>
          </a:p>
          <a:p>
            <a:pPr marL="21914"/>
            <a:r>
              <a:rPr lang="vi-VN" sz="3600" dirty="0">
                <a:latin typeface="Times New Roman"/>
                <a:cs typeface="Times New Roman"/>
              </a:rPr>
              <a:t>Ch</a:t>
            </a:r>
            <a:r>
              <a:rPr lang="vi-VN" sz="3600" spc="-17" dirty="0">
                <a:latin typeface="Times New Roman"/>
                <a:cs typeface="Times New Roman"/>
              </a:rPr>
              <a:t>ư</a:t>
            </a:r>
            <a:r>
              <a:rPr lang="vi-VN" sz="3600" spc="-26" dirty="0">
                <a:latin typeface="Times New Roman"/>
                <a:cs typeface="Times New Roman"/>
              </a:rPr>
              <a:t>ơ</a:t>
            </a:r>
            <a:r>
              <a:rPr lang="vi-VN" sz="3600" dirty="0">
                <a:latin typeface="Times New Roman"/>
                <a:cs typeface="Times New Roman"/>
              </a:rPr>
              <a:t>ng</a:t>
            </a:r>
            <a:r>
              <a:rPr lang="vi-VN" sz="3600" spc="-26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tr</a:t>
            </a:r>
            <a:r>
              <a:rPr lang="vi-VN" sz="3600" spc="-17" dirty="0">
                <a:latin typeface="Times New Roman"/>
                <a:cs typeface="Times New Roman"/>
              </a:rPr>
              <a:t>ìn</a:t>
            </a:r>
            <a:r>
              <a:rPr lang="vi-VN" sz="3600" dirty="0">
                <a:latin typeface="Times New Roman"/>
                <a:cs typeface="Times New Roman"/>
              </a:rPr>
              <a:t>h</a:t>
            </a:r>
            <a:r>
              <a:rPr lang="vi-VN" sz="3600" spc="9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t</a:t>
            </a:r>
            <a:r>
              <a:rPr lang="vi-VN" sz="3600" spc="-17" dirty="0">
                <a:latin typeface="Times New Roman"/>
                <a:cs typeface="Times New Roman"/>
              </a:rPr>
              <a:t>ro</a:t>
            </a:r>
            <a:r>
              <a:rPr lang="vi-VN" sz="3600" dirty="0">
                <a:latin typeface="Times New Roman"/>
                <a:cs typeface="Times New Roman"/>
              </a:rPr>
              <a:t>ng</a:t>
            </a:r>
            <a:r>
              <a:rPr lang="vi-VN" sz="3600" spc="-26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h</a:t>
            </a:r>
            <a:r>
              <a:rPr lang="vi-VN" sz="3600" spc="-17" dirty="0">
                <a:latin typeface="Times New Roman"/>
                <a:cs typeface="Times New Roman"/>
              </a:rPr>
              <a:t>ì</a:t>
            </a:r>
            <a:r>
              <a:rPr lang="vi-VN" sz="3600" dirty="0">
                <a:latin typeface="Times New Roman"/>
                <a:cs typeface="Times New Roman"/>
              </a:rPr>
              <a:t>nh</a:t>
            </a:r>
            <a:r>
              <a:rPr lang="vi-VN" sz="3600" spc="-26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tr</a:t>
            </a:r>
            <a:r>
              <a:rPr lang="vi-VN" sz="3600" spc="-26" dirty="0">
                <a:latin typeface="Times New Roman"/>
                <a:cs typeface="Times New Roman"/>
              </a:rPr>
              <a:t>ê</a:t>
            </a:r>
            <a:r>
              <a:rPr lang="vi-VN" sz="3600" dirty="0">
                <a:latin typeface="Times New Roman"/>
                <a:cs typeface="Times New Roman"/>
              </a:rPr>
              <a:t>n</a:t>
            </a:r>
            <a:r>
              <a:rPr lang="vi-VN" sz="3600" spc="9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l</a:t>
            </a:r>
            <a:r>
              <a:rPr lang="vi-VN" sz="3600" spc="-17" dirty="0">
                <a:latin typeface="Times New Roman"/>
                <a:cs typeface="Times New Roman"/>
              </a:rPr>
              <a:t>à</a:t>
            </a:r>
            <a:r>
              <a:rPr lang="vi-VN" sz="3600" dirty="0">
                <a:latin typeface="Times New Roman"/>
                <a:cs typeface="Times New Roman"/>
              </a:rPr>
              <a:t>:</a:t>
            </a:r>
            <a:r>
              <a:rPr lang="vi-VN" sz="3600" spc="-26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Th</a:t>
            </a:r>
            <a:r>
              <a:rPr lang="vi-VN" sz="3600" spc="-26" dirty="0">
                <a:latin typeface="Times New Roman"/>
                <a:cs typeface="Times New Roman"/>
              </a:rPr>
              <a:t>ầ</a:t>
            </a:r>
            <a:r>
              <a:rPr lang="vi-VN" sz="3600" dirty="0">
                <a:latin typeface="Times New Roman"/>
                <a:cs typeface="Times New Roman"/>
              </a:rPr>
              <a:t>n</a:t>
            </a:r>
            <a:r>
              <a:rPr lang="vi-VN" sz="3600" spc="9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t</a:t>
            </a:r>
            <a:r>
              <a:rPr lang="vi-VN" sz="3600" spc="-26" dirty="0">
                <a:latin typeface="Times New Roman"/>
                <a:cs typeface="Times New Roman"/>
              </a:rPr>
              <a:t>ư</a:t>
            </a:r>
            <a:r>
              <a:rPr lang="vi-VN" sz="3600" dirty="0">
                <a:latin typeface="Times New Roman"/>
                <a:cs typeface="Times New Roman"/>
              </a:rPr>
              <a:t>ợ</a:t>
            </a:r>
            <a:r>
              <a:rPr lang="vi-VN" sz="3600" spc="-9" dirty="0">
                <a:latin typeface="Times New Roman"/>
                <a:cs typeface="Times New Roman"/>
              </a:rPr>
              <a:t>n</a:t>
            </a:r>
            <a:r>
              <a:rPr lang="vi-VN" sz="3600" dirty="0">
                <a:latin typeface="Times New Roman"/>
                <a:cs typeface="Times New Roman"/>
              </a:rPr>
              <a:t>g</a:t>
            </a:r>
            <a:r>
              <a:rPr lang="vi-VN" sz="3600" spc="9" dirty="0">
                <a:latin typeface="Times New Roman"/>
                <a:cs typeface="Times New Roman"/>
              </a:rPr>
              <a:t> </a:t>
            </a:r>
            <a:r>
              <a:rPr lang="vi-VN" sz="3600" dirty="0">
                <a:latin typeface="Times New Roman"/>
                <a:cs typeface="Times New Roman"/>
              </a:rPr>
              <a:t>âm</a:t>
            </a:r>
            <a:r>
              <a:rPr lang="vi-VN" sz="3600" spc="-9" dirty="0">
                <a:latin typeface="Times New Roman"/>
                <a:cs typeface="Times New Roman"/>
              </a:rPr>
              <a:t> </a:t>
            </a:r>
            <a:r>
              <a:rPr lang="vi-VN" sz="3600" spc="-17" dirty="0">
                <a:latin typeface="Times New Roman"/>
                <a:cs typeface="Times New Roman"/>
              </a:rPr>
              <a:t>n</a:t>
            </a:r>
            <a:r>
              <a:rPr lang="vi-VN" sz="3600" dirty="0">
                <a:latin typeface="Times New Roman"/>
                <a:cs typeface="Times New Roman"/>
              </a:rPr>
              <a:t>h</a:t>
            </a:r>
            <a:r>
              <a:rPr lang="vi-VN" sz="3600" spc="-26" dirty="0">
                <a:latin typeface="Times New Roman"/>
                <a:cs typeface="Times New Roman"/>
              </a:rPr>
              <a:t>ạ</a:t>
            </a:r>
            <a:r>
              <a:rPr lang="vi-VN" sz="3600" dirty="0">
                <a:latin typeface="Times New Roman"/>
                <a:cs typeface="Times New Roman"/>
              </a:rPr>
              <a:t>c </a:t>
            </a:r>
            <a:r>
              <a:rPr lang="vi-VN" sz="3600" spc="-17" dirty="0">
                <a:latin typeface="Times New Roman"/>
                <a:cs typeface="Times New Roman"/>
              </a:rPr>
              <a:t>n</a:t>
            </a:r>
            <a:r>
              <a:rPr lang="vi-VN" sz="3600" dirty="0">
                <a:latin typeface="Times New Roman"/>
                <a:cs typeface="Times New Roman"/>
              </a:rPr>
              <a:t>hí.</a:t>
            </a: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250016" y="1870954"/>
            <a:ext cx="26510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biết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chương</a:t>
            </a:r>
            <a:r>
              <a:rPr lang="en-US" sz="3200" dirty="0" smtClean="0"/>
              <a:t> </a:t>
            </a:r>
            <a:r>
              <a:rPr lang="en-US" sz="3200" dirty="0" err="1" smtClean="0"/>
              <a:t>trình</a:t>
            </a:r>
            <a:r>
              <a:rPr lang="en-US" sz="3200" dirty="0" smtClean="0"/>
              <a:t>  </a:t>
            </a:r>
            <a:r>
              <a:rPr lang="en-US" sz="3200" dirty="0" err="1" smtClean="0"/>
              <a:t>truyền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này</a:t>
            </a:r>
            <a:r>
              <a:rPr lang="en-US" sz="3200" dirty="0" smtClean="0"/>
              <a:t> </a:t>
            </a:r>
            <a:r>
              <a:rPr lang="en-US" sz="3200" dirty="0" err="1" smtClean="0"/>
              <a:t>không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92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CCA4C2C-EC1C-154D-0D3E-45AFB1778E8F}"/>
              </a:ext>
            </a:extLst>
          </p:cNvPr>
          <p:cNvSpPr/>
          <p:nvPr/>
        </p:nvSpPr>
        <p:spPr>
          <a:xfrm>
            <a:off x="1499406" y="872941"/>
            <a:ext cx="10609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Nunito Black" pitchFamily="2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quan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sát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1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tác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dụng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của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4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endParaRPr lang="en-US" sz="24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2BEACF-3893-E965-FB1B-E87A492DA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52" y="487111"/>
            <a:ext cx="1164204" cy="1602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1674821" y="171767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Nunito Black" pitchFamily="2" charset="0"/>
              </a:rPr>
              <a:t>. TÁC DỤNG MÁY THU HÌNH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698909" y="2089769"/>
            <a:ext cx="10942619" cy="3603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sz="3106"/>
          </a:p>
        </p:txBody>
      </p:sp>
      <p:sp>
        <p:nvSpPr>
          <p:cNvPr id="2" name="TextBox 1"/>
          <p:cNvSpPr txBox="1"/>
          <p:nvPr/>
        </p:nvSpPr>
        <p:spPr>
          <a:xfrm>
            <a:off x="698909" y="4784842"/>
            <a:ext cx="11493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914"/>
            <a:r>
              <a:rPr lang="vi-VN" sz="2800" b="1" dirty="0">
                <a:latin typeface="Times New Roman"/>
                <a:cs typeface="Times New Roman"/>
              </a:rPr>
              <a:t>Trả</a:t>
            </a:r>
            <a:r>
              <a:rPr lang="vi-VN" sz="2800" b="1" spc="9" dirty="0">
                <a:latin typeface="Times New Roman"/>
                <a:cs typeface="Times New Roman"/>
              </a:rPr>
              <a:t> </a:t>
            </a:r>
            <a:r>
              <a:rPr lang="vi-VN" sz="2800" b="1" spc="-17" dirty="0">
                <a:latin typeface="Times New Roman"/>
                <a:cs typeface="Times New Roman"/>
              </a:rPr>
              <a:t>l</a:t>
            </a:r>
            <a:r>
              <a:rPr lang="vi-VN" sz="2800" b="1" dirty="0">
                <a:latin typeface="Times New Roman"/>
                <a:cs typeface="Times New Roman"/>
              </a:rPr>
              <a:t>ời</a:t>
            </a:r>
            <a:r>
              <a:rPr lang="vi-VN" sz="2800" b="1" dirty="0" smtClean="0">
                <a:latin typeface="Times New Roman"/>
                <a:cs typeface="Times New Roman"/>
              </a:rPr>
              <a:t>: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21914"/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-17" dirty="0" smtClean="0">
                <a:latin typeface="Times New Roman"/>
                <a:cs typeface="Times New Roman"/>
              </a:rPr>
              <a:t>ìn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9" dirty="0" smtClean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a:</a:t>
            </a:r>
            <a:r>
              <a:rPr lang="vi-VN" sz="2800" spc="-26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Xem</a:t>
            </a:r>
            <a:r>
              <a:rPr lang="vi-VN" sz="2800" spc="-26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t</a:t>
            </a:r>
            <a:r>
              <a:rPr lang="vi-VN" sz="2800" spc="-17" dirty="0">
                <a:latin typeface="Times New Roman"/>
                <a:cs typeface="Times New Roman"/>
              </a:rPr>
              <a:t>h</a:t>
            </a:r>
            <a:r>
              <a:rPr lang="vi-VN" sz="2800" dirty="0">
                <a:latin typeface="Times New Roman"/>
                <a:cs typeface="Times New Roman"/>
              </a:rPr>
              <a:t>ời</a:t>
            </a:r>
            <a:r>
              <a:rPr lang="vi-VN" sz="2800" spc="-17" dirty="0">
                <a:latin typeface="Times New Roman"/>
                <a:cs typeface="Times New Roman"/>
              </a:rPr>
              <a:t> </a:t>
            </a:r>
            <a:r>
              <a:rPr lang="vi-VN" sz="2800" dirty="0" smtClean="0">
                <a:latin typeface="Times New Roman"/>
                <a:cs typeface="Times New Roman"/>
              </a:rPr>
              <a:t>sự</a:t>
            </a:r>
            <a:r>
              <a:rPr lang="en-US" sz="2800" dirty="0" smtClean="0">
                <a:latin typeface="Times New Roman"/>
                <a:cs typeface="Times New Roman"/>
              </a:rPr>
              <a:t>	  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-17" dirty="0" smtClean="0">
                <a:latin typeface="Times New Roman"/>
                <a:cs typeface="Times New Roman"/>
              </a:rPr>
              <a:t>ìn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9" dirty="0" smtClean="0">
                <a:latin typeface="Times New Roman"/>
                <a:cs typeface="Times New Roman"/>
              </a:rPr>
              <a:t> </a:t>
            </a:r>
            <a:r>
              <a:rPr lang="vi-VN" sz="2800" spc="-17" dirty="0">
                <a:latin typeface="Times New Roman"/>
                <a:cs typeface="Times New Roman"/>
              </a:rPr>
              <a:t>b</a:t>
            </a:r>
            <a:r>
              <a:rPr lang="vi-VN" sz="2800" dirty="0">
                <a:latin typeface="Times New Roman"/>
                <a:cs typeface="Times New Roman"/>
              </a:rPr>
              <a:t>:</a:t>
            </a:r>
            <a:r>
              <a:rPr lang="vi-VN" sz="2800" spc="9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X</a:t>
            </a:r>
            <a:r>
              <a:rPr lang="vi-VN" sz="2800" spc="-17" dirty="0">
                <a:latin typeface="Times New Roman"/>
                <a:cs typeface="Times New Roman"/>
              </a:rPr>
              <a:t>e</a:t>
            </a:r>
            <a:r>
              <a:rPr lang="vi-VN" sz="2800" dirty="0">
                <a:latin typeface="Times New Roman"/>
                <a:cs typeface="Times New Roman"/>
              </a:rPr>
              <a:t>m </a:t>
            </a:r>
            <a:r>
              <a:rPr lang="vi-VN" sz="2800" spc="-17" dirty="0" smtClean="0">
                <a:latin typeface="Times New Roman"/>
                <a:cs typeface="Times New Roman"/>
              </a:rPr>
              <a:t>p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-17" dirty="0" smtClean="0">
                <a:latin typeface="Times New Roman"/>
                <a:cs typeface="Times New Roman"/>
              </a:rPr>
              <a:t>i</a:t>
            </a:r>
            <a:r>
              <a:rPr lang="vi-VN" sz="2800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	</a:t>
            </a:r>
          </a:p>
          <a:p>
            <a:pPr marL="21914"/>
            <a:r>
              <a:rPr lang="en-US" sz="2800" dirty="0" smtClean="0">
                <a:latin typeface="Times New Roman"/>
                <a:cs typeface="Times New Roman"/>
              </a:rPr>
              <a:t>						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-17" dirty="0" smtClean="0">
                <a:latin typeface="Times New Roman"/>
                <a:cs typeface="Times New Roman"/>
              </a:rPr>
              <a:t>ìn</a:t>
            </a:r>
            <a:r>
              <a:rPr lang="vi-VN" sz="2800" dirty="0" smtClean="0">
                <a:latin typeface="Times New Roman"/>
                <a:cs typeface="Times New Roman"/>
              </a:rPr>
              <a:t>h</a:t>
            </a:r>
            <a:r>
              <a:rPr lang="vi-VN" sz="2800" spc="9" dirty="0" smtClean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c:</a:t>
            </a:r>
            <a:r>
              <a:rPr lang="vi-VN" sz="2800" spc="-26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Xem </a:t>
            </a:r>
            <a:r>
              <a:rPr lang="vi-VN" sz="2800" spc="-26" dirty="0">
                <a:latin typeface="Times New Roman"/>
                <a:cs typeface="Times New Roman"/>
              </a:rPr>
              <a:t>c</a:t>
            </a:r>
            <a:r>
              <a:rPr lang="vi-VN" sz="2800" dirty="0">
                <a:latin typeface="Times New Roman"/>
                <a:cs typeface="Times New Roman"/>
              </a:rPr>
              <a:t>h</a:t>
            </a:r>
            <a:r>
              <a:rPr lang="vi-VN" sz="2800" spc="-17" dirty="0">
                <a:latin typeface="Times New Roman"/>
                <a:cs typeface="Times New Roman"/>
              </a:rPr>
              <a:t>ư</a:t>
            </a:r>
            <a:r>
              <a:rPr lang="vi-VN" sz="2800" spc="-26" dirty="0">
                <a:latin typeface="Times New Roman"/>
                <a:cs typeface="Times New Roman"/>
              </a:rPr>
              <a:t>ơ</a:t>
            </a:r>
            <a:r>
              <a:rPr lang="vi-VN" sz="2800" spc="-17" dirty="0">
                <a:latin typeface="Times New Roman"/>
                <a:cs typeface="Times New Roman"/>
              </a:rPr>
              <a:t>n</a:t>
            </a:r>
            <a:r>
              <a:rPr lang="vi-VN" sz="2800" dirty="0">
                <a:latin typeface="Times New Roman"/>
                <a:cs typeface="Times New Roman"/>
              </a:rPr>
              <a:t>g</a:t>
            </a:r>
            <a:r>
              <a:rPr lang="vi-VN" sz="2800" spc="9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t</a:t>
            </a:r>
            <a:r>
              <a:rPr lang="vi-VN" sz="2800" spc="-17" dirty="0">
                <a:latin typeface="Times New Roman"/>
                <a:cs typeface="Times New Roman"/>
              </a:rPr>
              <a:t>r</a:t>
            </a:r>
            <a:r>
              <a:rPr lang="vi-VN" sz="2800" dirty="0">
                <a:latin typeface="Times New Roman"/>
                <a:cs typeface="Times New Roman"/>
              </a:rPr>
              <a:t>ì</a:t>
            </a:r>
            <a:r>
              <a:rPr lang="vi-VN" sz="2800" spc="-17" dirty="0">
                <a:latin typeface="Times New Roman"/>
                <a:cs typeface="Times New Roman"/>
              </a:rPr>
              <a:t>n</a:t>
            </a:r>
            <a:r>
              <a:rPr lang="vi-VN" sz="2800" dirty="0">
                <a:latin typeface="Times New Roman"/>
                <a:cs typeface="Times New Roman"/>
              </a:rPr>
              <a:t>h</a:t>
            </a:r>
            <a:r>
              <a:rPr lang="vi-VN" sz="2800" spc="-26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qu</a:t>
            </a:r>
            <a:r>
              <a:rPr lang="vi-VN" sz="2800" spc="-26" dirty="0">
                <a:latin typeface="Times New Roman"/>
                <a:cs typeface="Times New Roman"/>
              </a:rPr>
              <a:t>ả</a:t>
            </a:r>
            <a:r>
              <a:rPr lang="vi-VN" sz="2800" spc="-17" dirty="0">
                <a:latin typeface="Times New Roman"/>
                <a:cs typeface="Times New Roman"/>
              </a:rPr>
              <a:t>n</a:t>
            </a:r>
            <a:r>
              <a:rPr lang="vi-VN" sz="2800" dirty="0">
                <a:latin typeface="Times New Roman"/>
                <a:cs typeface="Times New Roman"/>
              </a:rPr>
              <a:t>g</a:t>
            </a:r>
            <a:r>
              <a:rPr lang="vi-VN" sz="2800" spc="9" dirty="0">
                <a:latin typeface="Times New Roman"/>
                <a:cs typeface="Times New Roman"/>
              </a:rPr>
              <a:t> </a:t>
            </a:r>
            <a:r>
              <a:rPr lang="vi-VN" sz="2800" dirty="0">
                <a:latin typeface="Times New Roman"/>
                <a:cs typeface="Times New Roman"/>
              </a:rPr>
              <a:t>c</a:t>
            </a:r>
            <a:r>
              <a:rPr lang="vi-VN" sz="2800" spc="-26" dirty="0">
                <a:latin typeface="Times New Roman"/>
                <a:cs typeface="Times New Roman"/>
              </a:rPr>
              <a:t>á</a:t>
            </a:r>
            <a:r>
              <a:rPr lang="vi-VN" sz="2800" dirty="0">
                <a:latin typeface="Times New Roman"/>
                <a:cs typeface="Times New Roman"/>
              </a:rPr>
              <a:t>o.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18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0F8FB2A-4EEA-73D5-CA53-D06BEEBCCF80}"/>
              </a:ext>
            </a:extLst>
          </p:cNvPr>
          <p:cNvSpPr/>
          <p:nvPr/>
        </p:nvSpPr>
        <p:spPr>
          <a:xfrm>
            <a:off x="1869678" y="1759569"/>
            <a:ext cx="10150043" cy="225410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Máy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thu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còn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gọi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tivi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) dung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xem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hình.Nội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dung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truyền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hình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thường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là:Tin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tức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,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thông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tin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giải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trí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số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chương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trình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giáo</a:t>
            </a:r>
            <a:r>
              <a:rPr lang="en-US" sz="2800" dirty="0" smtClean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unito Black" pitchFamily="2" charset="0"/>
              </a:rPr>
              <a:t>dục</a:t>
            </a:r>
            <a:endParaRPr lang="en-US" sz="2800" dirty="0">
              <a:solidFill>
                <a:srgbClr val="002060"/>
              </a:solidFill>
              <a:latin typeface="Nunito Black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F9A5A9-4280-05F1-F567-15520C433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5" b="89623" l="9804" r="89542">
                        <a14:foregroundMark x1="49020" y1="7075" x2="49020" y2="7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447" y="1099065"/>
            <a:ext cx="1457528" cy="20195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FE56BF9-52CC-166E-AD22-03984FCBE4FB}"/>
              </a:ext>
            </a:extLst>
          </p:cNvPr>
          <p:cNvSpPr/>
          <p:nvPr/>
        </p:nvSpPr>
        <p:spPr>
          <a:xfrm>
            <a:off x="1648317" y="736820"/>
            <a:ext cx="6513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Nunito Black" pitchFamily="2" charset="0"/>
              </a:rPr>
              <a:t>1</a:t>
            </a:r>
            <a:r>
              <a:rPr lang="en-US" sz="2400" dirty="0" smtClean="0">
                <a:solidFill>
                  <a:srgbClr val="0070C0"/>
                </a:solidFill>
                <a:latin typeface="Nunito Black" pitchFamily="2" charset="0"/>
              </a:rPr>
              <a:t>. TÁC DỤNG MÁY THU HÌNH</a:t>
            </a:r>
            <a:endParaRPr lang="en-US" sz="2400" dirty="0">
              <a:solidFill>
                <a:srgbClr val="0070C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>
                <a:solidFill>
                  <a:srgbClr val="FF3300"/>
                </a:solidFill>
                <a:latin typeface="Gluten" pitchFamily="2" charset="0"/>
              </a:rPr>
              <a:t>    </a:t>
            </a:r>
            <a:r>
              <a:rPr lang="en-US" sz="9600" b="1">
                <a:solidFill>
                  <a:srgbClr val="FF3300"/>
                </a:solidFill>
                <a:latin typeface="Gluten" pitchFamily="2" charset="0"/>
              </a:rPr>
              <a:t>Vận dụng</a:t>
            </a:r>
            <a:endParaRPr lang="en-US" sz="8800" b="1">
              <a:solidFill>
                <a:srgbClr val="FF3300"/>
              </a:solidFill>
              <a:latin typeface="Glut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3" y="82163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7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44" y="0"/>
            <a:ext cx="9839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265</Words>
  <Application>Microsoft Office PowerPoint</Application>
  <PresentationFormat>Custom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Sigmar One</vt:lpstr>
      <vt:lpstr>Calibri</vt:lpstr>
      <vt:lpstr>Great Vibes</vt:lpstr>
      <vt:lpstr>Nunito Black</vt:lpstr>
      <vt:lpstr>Gluten</vt:lpstr>
      <vt:lpstr>Times New Roman</vt:lpstr>
      <vt:lpstr>Tahoma</vt:lpstr>
      <vt:lpstr>Calibri Light</vt:lpstr>
      <vt:lpstr>Office Theme</vt:lpstr>
      <vt:lpstr>PowerPoint Presentation</vt:lpstr>
      <vt:lpstr>      Kiểm tra bài cũ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  <vt:lpstr>PowerPoint Presentation</vt:lpstr>
      <vt:lpstr>  Củng cố - dặn dò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ADMIN</cp:lastModifiedBy>
  <cp:revision>28</cp:revision>
  <dcterms:created xsi:type="dcterms:W3CDTF">2022-07-16T14:12:11Z</dcterms:created>
  <dcterms:modified xsi:type="dcterms:W3CDTF">2023-06-06T17:50:15Z</dcterms:modified>
</cp:coreProperties>
</file>