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74" r:id="rId13"/>
    <p:sldId id="270" r:id="rId14"/>
    <p:sldId id="271" r:id="rId15"/>
    <p:sldId id="272"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DE4645-67B9-4041-938F-57A4B43A9D92}" type="datetimeFigureOut">
              <a:rPr lang="en-US" smtClean="0"/>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2600577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E4645-67B9-4041-938F-57A4B43A9D92}" type="datetimeFigureOut">
              <a:rPr lang="en-US" smtClean="0"/>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39024993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E4645-67B9-4041-938F-57A4B43A9D92}" type="datetimeFigureOut">
              <a:rPr lang="en-US" smtClean="0"/>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27971833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DE4645-67B9-4041-938F-57A4B43A9D92}" type="datetimeFigureOut">
              <a:rPr lang="en-US" smtClean="0"/>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40664565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DE4645-67B9-4041-938F-57A4B43A9D92}" type="datetimeFigureOut">
              <a:rPr lang="en-US" smtClean="0"/>
              <a:t>02/06/2023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25487699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DE4645-67B9-4041-938F-57A4B43A9D92}" type="datetimeFigureOut">
              <a:rPr lang="en-US" smtClean="0"/>
              <a:t>02/06/2023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9450473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DE4645-67B9-4041-938F-57A4B43A9D92}" type="datetimeFigureOut">
              <a:rPr lang="en-US" smtClean="0"/>
              <a:t>02/06/2023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251189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DE4645-67B9-4041-938F-57A4B43A9D92}" type="datetimeFigureOut">
              <a:rPr lang="en-US" smtClean="0"/>
              <a:t>02/06/2023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17233800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E4645-67B9-4041-938F-57A4B43A9D92}" type="datetimeFigureOut">
              <a:rPr lang="en-US" smtClean="0"/>
              <a:t>02/06/2023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23069438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E4645-67B9-4041-938F-57A4B43A9D92}" type="datetimeFigureOut">
              <a:rPr lang="en-US" smtClean="0"/>
              <a:t>02/06/2023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6865175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DE4645-67B9-4041-938F-57A4B43A9D92}" type="datetimeFigureOut">
              <a:rPr lang="en-US" smtClean="0"/>
              <a:t>02/06/2023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90F72-E648-4B0B-9C98-9D8F4002E916}" type="slidenum">
              <a:rPr lang="en-US" smtClean="0"/>
              <a:t>‹#›</a:t>
            </a:fld>
            <a:endParaRPr lang="en-US"/>
          </a:p>
        </p:txBody>
      </p:sp>
    </p:spTree>
    <p:extLst>
      <p:ext uri="{BB962C8B-B14F-4D97-AF65-F5344CB8AC3E}">
        <p14:creationId xmlns:p14="http://schemas.microsoft.com/office/powerpoint/2010/main" val="37778783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E4645-67B9-4041-938F-57A4B43A9D92}" type="datetimeFigureOut">
              <a:rPr lang="en-US" smtClean="0"/>
              <a:t>02/06/2023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90F72-E648-4B0B-9C98-9D8F4002E916}" type="slidenum">
              <a:rPr lang="en-US" smtClean="0"/>
              <a:t>‹#›</a:t>
            </a:fld>
            <a:endParaRPr lang="en-US"/>
          </a:p>
        </p:txBody>
      </p:sp>
    </p:spTree>
    <p:extLst>
      <p:ext uri="{BB962C8B-B14F-4D97-AF65-F5344CB8AC3E}">
        <p14:creationId xmlns:p14="http://schemas.microsoft.com/office/powerpoint/2010/main" val="3806005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52400"/>
            <a:ext cx="9070505"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716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1" y="0"/>
            <a:ext cx="90705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99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96"/>
            <a:ext cx="9143999" cy="688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790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65"/>
            <a:ext cx="9144000" cy="688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48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64" y="0"/>
            <a:ext cx="912103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3352800"/>
            <a:ext cx="8991600" cy="3352800"/>
          </a:xfrm>
        </p:spPr>
        <p:txBody>
          <a:bodyPr>
            <a:noAutofit/>
          </a:bodyPr>
          <a:lstStyle/>
          <a:p>
            <a:pPr algn="l"/>
            <a:r>
              <a:rPr lang="vi-VN" sz="2800" dirty="0" smtClean="0"/>
              <a:t>Vịnh Hạ Long thuộc tỉnh Quảng Ninh, nằm ở phía Đông Bắc nước ta. Hạ Long có nghĩa là “Rồng xuống”. “ Hạ Long” còn được gắn với truyền thuyết nguồn gốc của dân tộc Việt là “Con Rồng, cháu Tiên”, gắn với truyền thuyết đàn rồng xuống giúp người Việt đánh giặc ngoại xâm, bảo vệ bờ cõi.  Vịnh Hạ Long hiện nay còn lưu giữ được nhiều hệ sinh thái điển hình của vùng biển nhiệt đới như: đồi núi, hang động, rừng ngập mặn, tùng áng, rạn san hô, cỏ biển,.. </a:t>
            </a:r>
            <a:endParaRPr lang="en-US" sz="2800" dirty="0"/>
          </a:p>
        </p:txBody>
      </p:sp>
    </p:spTree>
    <p:extLst>
      <p:ext uri="{BB962C8B-B14F-4D97-AF65-F5344CB8AC3E}">
        <p14:creationId xmlns:p14="http://schemas.microsoft.com/office/powerpoint/2010/main" val="6162379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276600"/>
            <a:ext cx="8915400" cy="3429000"/>
          </a:xfrm>
        </p:spPr>
        <p:txBody>
          <a:bodyPr>
            <a:normAutofit fontScale="90000"/>
          </a:bodyPr>
          <a:lstStyle/>
          <a:p>
            <a:pPr algn="l"/>
            <a:r>
              <a:rPr lang="vi-VN" sz="3600" dirty="0" smtClean="0"/>
              <a:t>+ Kinh thành Huế là một công trình kiến trúc quan trọng dưới thời nhà Nguyễn - nơi lưu giữ những ký ức về một thời phong kiến uy quyền của Việt Nam. Ở Huế có những cung điện tráng lệ với lối kiến trúc độc đáo và đồ sộ. Ngoài ra, trong kinh thành Huế còn lưu giữ những bức tượng của các vị vua quan cùng với những báu vật cung đình quý giá.</a:t>
            </a:r>
            <a:endParaRPr lang="en-US" sz="36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154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7028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3962400"/>
          </a:xfrm>
        </p:spPr>
        <p:txBody>
          <a:bodyPr>
            <a:noAutofit/>
          </a:bodyPr>
          <a:lstStyle/>
          <a:p>
            <a:pPr algn="l"/>
            <a:r>
              <a:rPr lang="vi-VN" sz="2500" dirty="0" smtClean="0"/>
              <a:t> Bến Nhà Rồng hiện nay là Bảo tàng Hồ Chí Minh - Chi nhánh TP. Hồ Chí Minh, là một chi nhánh nằm trong hệ thống các Bảo tàng và di tích lưu niệm về Chủ tịch Hồ Chí Minh trong cả nước. Bến Nhà Rồng có cái tên gọi như thế bởi nó có mái gắn đôi rồng quay đầu chầu mặt trăng. Tuy vậy, thay bởi mặt trăng là hình vương miện, mỏ neo và đầu ngựa. Phù hiệu đầu ngựa là tượng trưng cho loại phương tiện cổ của người Pháp thuở xưa, còn biểu tượng mỏ neo là tượng trưng cho ngành hàng hải. Bến Nhà Rồng đã trở thành một địa điểm linh thiêng đối với mỗi người dân Việt Nam. Đó là nơi Hồ Chí Minh bắt đầu con đường cứu nước, giải phóng dân tộc và sự nghiệp Cách mạng gian truân mà hào hùng của dân tộc Việt ta cũng bắt đầu từ đó</a:t>
            </a:r>
            <a:endParaRPr lang="en-US" sz="25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90" y="0"/>
            <a:ext cx="916278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2549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1"/>
            <a:ext cx="8229600" cy="1143000"/>
          </a:xfrm>
        </p:spPr>
        <p:txBody>
          <a:bodyPr>
            <a:normAutofit/>
          </a:bodyPr>
          <a:lstStyle/>
          <a:p>
            <a:pPr algn="l"/>
            <a:r>
              <a:rPr lang="en-US" b="1" dirty="0" smtClean="0">
                <a:solidFill>
                  <a:srgbClr val="FF0000"/>
                </a:solidFill>
                <a:latin typeface="Times New Roman" pitchFamily="18" charset="0"/>
                <a:cs typeface="Times New Roman" pitchFamily="18" charset="0"/>
              </a:rPr>
              <a:t>3. </a:t>
            </a:r>
            <a:r>
              <a:rPr lang="en-US" b="1" dirty="0" err="1" smtClean="0">
                <a:solidFill>
                  <a:srgbClr val="FF0000"/>
                </a:solidFill>
                <a:latin typeface="Times New Roman" pitchFamily="18" charset="0"/>
                <a:cs typeface="Times New Roman" pitchFamily="18" charset="0"/>
              </a:rPr>
              <a:t>Luyện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tập</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990600"/>
            <a:ext cx="8229600" cy="4525963"/>
          </a:xfrm>
        </p:spPr>
        <p:txBody>
          <a:bodyPr>
            <a:normAutofit/>
          </a:bodyPr>
          <a:lstStyle/>
          <a:p>
            <a:r>
              <a:rPr lang="vi-VN" sz="3600" dirty="0" smtClean="0">
                <a:latin typeface="Times New Roman" pitchFamily="18" charset="0"/>
                <a:cs typeface="Times New Roman" pitchFamily="18" charset="0"/>
              </a:rPr>
              <a:t>Tìm hiểu di tích lịch sử địa phương .</a:t>
            </a:r>
            <a:endParaRPr lang="en-US" sz="36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4495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71599" y="6198637"/>
            <a:ext cx="2157963"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2800" dirty="0" smtClean="0"/>
              <a:t>1. </a:t>
            </a:r>
            <a:r>
              <a:rPr lang="en-US" sz="2800" dirty="0" err="1" smtClean="0"/>
              <a:t>Lán</a:t>
            </a:r>
            <a:r>
              <a:rPr lang="en-US" sz="2800" dirty="0" smtClean="0"/>
              <a:t> </a:t>
            </a:r>
            <a:r>
              <a:rPr lang="en-US" sz="2800" dirty="0" err="1" smtClean="0"/>
              <a:t>Nà</a:t>
            </a:r>
            <a:r>
              <a:rPr lang="en-US" sz="2800" dirty="0" smtClean="0"/>
              <a:t> </a:t>
            </a:r>
            <a:r>
              <a:rPr lang="en-US" sz="2800" dirty="0" err="1" smtClean="0"/>
              <a:t>Lừa</a:t>
            </a:r>
            <a:endParaRPr lang="en-US" sz="2800" dirty="0"/>
          </a:p>
        </p:txBody>
      </p:sp>
      <p:sp>
        <p:nvSpPr>
          <p:cNvPr id="5" name="Rectangle 4"/>
          <p:cNvSpPr/>
          <p:nvPr/>
        </p:nvSpPr>
        <p:spPr>
          <a:xfrm>
            <a:off x="4744233" y="1580636"/>
            <a:ext cx="4323567" cy="5047536"/>
          </a:xfrm>
          <a:prstGeom prst="rect">
            <a:avLst/>
          </a:prstGeom>
        </p:spPr>
        <p:txBody>
          <a:bodyPr wrap="square">
            <a:spAutoFit/>
          </a:bodyPr>
          <a:lstStyle/>
          <a:p>
            <a:r>
              <a:rPr lang="vi-VN" sz="2300" dirty="0" smtClean="0">
                <a:latin typeface="Times New Roman" pitchFamily="18" charset="0"/>
                <a:cs typeface="Times New Roman" pitchFamily="18" charset="0"/>
              </a:rPr>
              <a:t>1. Lán Nà Lừa</a:t>
            </a:r>
          </a:p>
          <a:p>
            <a:r>
              <a:rPr lang="vi-VN" sz="2300" dirty="0" smtClean="0">
                <a:latin typeface="Times New Roman" pitchFamily="18" charset="0"/>
                <a:cs typeface="Times New Roman" pitchFamily="18" charset="0"/>
              </a:rPr>
              <a:t> Là nơi Bác Hồ ở và làm việc từ cuối tháng 5 đến cuối tháng 8 năm 1945 để chuẩn bị cho cuộc Tổng khởi nghĩa. Lán được dựng bằng tre theo kiểu nhà sàn. Ngày mùng 4 tháng 6 năm 1945, tại nơi đây, Bác Hồ đã triệu tập Hội nghị cán bộ để chuẩn bị thành lập “Khu giải phóng, Quân giải phóng”, tiến tới Quốc dân Đại Hội, Tổng khởi nghĩa. Hiện tại lán vẫn được bảo tồn và là điểm du lịch hấp dẫn du khách thăm quan.</a:t>
            </a:r>
            <a:endParaRPr lang="en-US" sz="2300" dirty="0">
              <a:latin typeface="Times New Roman" pitchFamily="18" charset="0"/>
              <a:cs typeface="Times New Roman" pitchFamily="18" charset="0"/>
            </a:endParaRPr>
          </a:p>
        </p:txBody>
      </p:sp>
    </p:spTree>
    <p:extLst>
      <p:ext uri="{BB962C8B-B14F-4D97-AF65-F5344CB8AC3E}">
        <p14:creationId xmlns:p14="http://schemas.microsoft.com/office/powerpoint/2010/main" val="487686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down)">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838200"/>
            <a:ext cx="4343400" cy="5287963"/>
          </a:xfrm>
        </p:spPr>
        <p:txBody>
          <a:bodyPr>
            <a:noAutofit/>
          </a:bodyPr>
          <a:lstStyle/>
          <a:p>
            <a:pPr marL="0" indent="0">
              <a:buNone/>
            </a:pPr>
            <a:r>
              <a:rPr lang="vi-VN" sz="2800" dirty="0" smtClean="0">
                <a:latin typeface="+mj-lt"/>
              </a:rPr>
              <a:t>Dưới bóng cây Đa của làng Tân Lập, chiều ngày 16 tháng 8 năm 1945, quân Giải phóng Việt Nam làm lễ xuất quân trước sự chứng kiến của nhân dân Tân Trào và 60 Đại biểu toàn quốc về dự Quốc dân Đại hội. Đồng chí Võ Nguyên Giáp đã đọc Bản Quân Lệnh số 1 và ngay sau đó quân Giải phóng đã lên đường qua Thái Nguyên tiến về giải phóng Hà Nội.</a:t>
            </a:r>
            <a:endParaRPr lang="en-US" sz="2800" dirty="0">
              <a:latin typeface="+mj-lt"/>
            </a:endParaRPr>
          </a:p>
        </p:txBody>
      </p:sp>
      <p:sp>
        <p:nvSpPr>
          <p:cNvPr id="4" name="Rectangle 3"/>
          <p:cNvSpPr/>
          <p:nvPr/>
        </p:nvSpPr>
        <p:spPr>
          <a:xfrm>
            <a:off x="228600" y="152400"/>
            <a:ext cx="3035767" cy="523220"/>
          </a:xfrm>
          <a:prstGeom prst="rect">
            <a:avLst/>
          </a:prstGeom>
        </p:spPr>
        <p:txBody>
          <a:bodyPr wrap="none">
            <a:spAutoFit/>
          </a:bodyPr>
          <a:lstStyle/>
          <a:p>
            <a:r>
              <a:rPr lang="en-US" dirty="0" smtClean="0"/>
              <a:t> </a:t>
            </a:r>
            <a:r>
              <a:rPr lang="en-US" sz="2800" b="1" dirty="0" smtClean="0"/>
              <a:t>2. </a:t>
            </a:r>
            <a:r>
              <a:rPr lang="en-US" sz="2800" b="1" dirty="0" err="1" smtClean="0"/>
              <a:t>Cây</a:t>
            </a:r>
            <a:r>
              <a:rPr lang="en-US" sz="2800" b="1" dirty="0" smtClean="0"/>
              <a:t> </a:t>
            </a:r>
            <a:r>
              <a:rPr lang="en-US" sz="2800" b="1" dirty="0" err="1" smtClean="0"/>
              <a:t>Đa</a:t>
            </a:r>
            <a:r>
              <a:rPr lang="en-US" sz="2800" b="1" dirty="0" smtClean="0"/>
              <a:t> </a:t>
            </a:r>
            <a:r>
              <a:rPr lang="en-US" sz="2800" b="1" dirty="0" err="1" smtClean="0"/>
              <a:t>Tân</a:t>
            </a:r>
            <a:r>
              <a:rPr lang="en-US" sz="2800" b="1" dirty="0" smtClean="0"/>
              <a:t> </a:t>
            </a:r>
            <a:r>
              <a:rPr lang="en-US" sz="2800" b="1" dirty="0" err="1" smtClean="0"/>
              <a:t>Trào</a:t>
            </a:r>
            <a:r>
              <a:rPr lang="en-US" sz="2800" b="1" dirty="0" smtClean="0"/>
              <a:t> </a:t>
            </a:r>
            <a:endParaRPr lang="en-US" sz="2800" b="1"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419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6767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arn(inVertical)">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dirty="0" smtClean="0"/>
              <a:t>3. </a:t>
            </a:r>
            <a:r>
              <a:rPr lang="en-US" dirty="0" err="1" smtClean="0"/>
              <a:t>Đình</a:t>
            </a:r>
            <a:r>
              <a:rPr lang="en-US" dirty="0" smtClean="0"/>
              <a:t> </a:t>
            </a:r>
            <a:r>
              <a:rPr lang="en-US" dirty="0" err="1" smtClean="0"/>
              <a:t>Tân</a:t>
            </a:r>
            <a:r>
              <a:rPr lang="en-US" dirty="0" smtClean="0"/>
              <a:t> </a:t>
            </a:r>
            <a:r>
              <a:rPr lang="en-US" dirty="0" err="1" smtClean="0"/>
              <a:t>Trào</a:t>
            </a:r>
            <a:r>
              <a:rPr lang="en-US" dirty="0" smtClean="0"/>
              <a:t> </a:t>
            </a:r>
            <a:br>
              <a:rPr lang="en-US" dirty="0" smtClean="0"/>
            </a:br>
            <a:endParaRPr lang="en-US" dirty="0"/>
          </a:p>
        </p:txBody>
      </p:sp>
      <p:sp>
        <p:nvSpPr>
          <p:cNvPr id="4" name="Rectangle 3"/>
          <p:cNvSpPr/>
          <p:nvPr/>
        </p:nvSpPr>
        <p:spPr>
          <a:xfrm>
            <a:off x="147735" y="3505200"/>
            <a:ext cx="8843865" cy="3170099"/>
          </a:xfrm>
          <a:prstGeom prst="rect">
            <a:avLst/>
          </a:prstGeom>
        </p:spPr>
        <p:txBody>
          <a:bodyPr wrap="square">
            <a:spAutoFit/>
          </a:bodyPr>
          <a:lstStyle/>
          <a:p>
            <a:r>
              <a:rPr lang="vi-VN" sz="2000" dirty="0" smtClean="0">
                <a:latin typeface="+mj-lt"/>
              </a:rPr>
              <a:t>Là một ngôi đình thờ Thành Hoàng và các vị thần sông, thần núi của làng Tân Lập. Đình được dựng vào năm Quý Hợi (1923) theo kiểu nhà sàn, cột gỗ 3 gian 2 chái, mái lợp lá cọ, Dưới mái đình này, ngày 16 tháng 8 năm 1945, các Đại biểu trên khắp mọi miền Tổ quốc đã về họp Quốc dân Đại hội. Tại đây, các Đại biểu đã tán thành chủ trương tiến hành Tổng khởi nghĩa của Đảng, thông qua Lệnh khởi nghĩa và 10 chính sách lớn của Việt Minh, quy định quốc kỳ là lá cờ đỏ sao vàng, quốc ca là bài Tiến quân ca và cử ra Uỷ ban Giải phóng Dân tộc Việt Nam tức Chính phủ Lâm thời do đồng chí Hồ Chí Minh làm Chủ tịch. Sáng ngày 17 tháng 8 năm 1945 thay mặt Uỷ ban Dân tộc giải phóng Vi</a:t>
            </a:r>
            <a:r>
              <a:rPr lang="vi-VN" dirty="0" smtClean="0">
                <a:latin typeface="+mj-lt"/>
              </a:rPr>
              <a:t>ệt Nam, Bác Hồ đã đọc lời thề thiêng liêng trong lễ ra mắt Quốc dân tại nơi đây.</a:t>
            </a:r>
            <a:endParaRPr lang="en-US" dirty="0">
              <a:latin typeface="+mj-lt"/>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35" y="609601"/>
            <a:ext cx="853906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2572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229600" cy="685800"/>
          </a:xfrm>
        </p:spPr>
        <p:txBody>
          <a:bodyPr>
            <a:normAutofit fontScale="90000"/>
          </a:bodyPr>
          <a:lstStyle/>
          <a:p>
            <a:r>
              <a:rPr lang="en-US" dirty="0" smtClean="0"/>
              <a:t/>
            </a:r>
            <a:br>
              <a:rPr lang="en-US" dirty="0" smtClean="0"/>
            </a:br>
            <a:r>
              <a:rPr lang="vi-VN" dirty="0" smtClean="0"/>
              <a:t>4. Đình Hồng Thái (đình Kim Trận)</a:t>
            </a:r>
            <a:r>
              <a:rPr lang="en-US" dirty="0" smtClean="0"/>
              <a:t/>
            </a:r>
            <a:br>
              <a:rPr lang="en-US" dirty="0" smtClean="0"/>
            </a:br>
            <a:endParaRPr lang="en-US" dirty="0"/>
          </a:p>
        </p:txBody>
      </p:sp>
      <p:sp>
        <p:nvSpPr>
          <p:cNvPr id="4" name="Rectangle 3"/>
          <p:cNvSpPr/>
          <p:nvPr/>
        </p:nvSpPr>
        <p:spPr>
          <a:xfrm>
            <a:off x="76200" y="3581400"/>
            <a:ext cx="8915400" cy="3139321"/>
          </a:xfrm>
          <a:prstGeom prst="rect">
            <a:avLst/>
          </a:prstGeom>
        </p:spPr>
        <p:txBody>
          <a:bodyPr wrap="square">
            <a:spAutoFit/>
          </a:bodyPr>
          <a:lstStyle/>
          <a:p>
            <a:r>
              <a:rPr lang="vi-VN" dirty="0" smtClean="0">
                <a:latin typeface="+mj-lt"/>
              </a:rPr>
              <a:t>Đình thuộc địa phận làng Kim Trận (nay là thôn Cả), xã Tân Trào, huyện Sơn Dương. Đình cất dựng năm 1919, có kiến trúc thuần gỗ, mái lợp lá cọ, đình gồm 3 gian 2 chái, dáng dấp nhà sàn miền núi. Đình Hồng Thái cũng như ngôi đình của Việt Nam với chức năng tín ngưỡng thờ Thành Hoàng làng, thần Sông, thần Núi và các vị thần xung quanh vùng. Ngoài ra, đình còn thờ một vị nhân thần là Ngọc Dung Công Chúa. Hơn nữa, đình còn là nơi sinh hoạt văn hoá, hội họp của làng. Hàng năm dân làng tổ chức nhiều lễ cúng bái tại đình, các ngày lễ dựa vào mùa vụ trong năm. Ngày lễ lớn nhất là ngày mùng 3 tháng Giêng âm lịch, trong ngày lễ này, đồng bào tổ chức nghi lễ rước Công chúa Ngọc Dung; phần hội có nhiều trò chơi hấp dẫn như hát then, hát cọi, các trò chơi dân gian… Ngoài giá trị về mặt văn hoá tín ngưỡng thì ngôi đình còn có giá trị về mặt lịch sử. Bởi đây là nơi dừng chân đầu tiên của vị lãnh tụ Nguyễn Ái Quốc khi người ừ Pắc Bó, Cao Bằng đến với căn cứ địa Cách mạng Tân Trào ngày 21/5/1945. </a:t>
            </a:r>
            <a:endParaRPr lang="en-US" dirty="0">
              <a:latin typeface="+mj-lt"/>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458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2534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1" y="27992"/>
            <a:ext cx="9156154" cy="675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3763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5. Hang </a:t>
            </a:r>
            <a:r>
              <a:rPr lang="en-US" dirty="0" err="1" smtClean="0"/>
              <a:t>Bòng</a:t>
            </a:r>
            <a:r>
              <a:rPr lang="en-US" dirty="0" smtClean="0"/>
              <a:t/>
            </a:r>
            <a:br>
              <a:rPr lang="en-US" dirty="0" smtClean="0"/>
            </a:b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84" y="838200"/>
            <a:ext cx="4343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48200" y="1026006"/>
            <a:ext cx="4343400" cy="4832092"/>
          </a:xfrm>
          <a:prstGeom prst="rect">
            <a:avLst/>
          </a:prstGeom>
        </p:spPr>
        <p:txBody>
          <a:bodyPr wrap="square">
            <a:spAutoFit/>
          </a:bodyPr>
          <a:lstStyle/>
          <a:p>
            <a:r>
              <a:rPr lang="vi-VN" sz="2800" dirty="0" smtClean="0">
                <a:latin typeface="+mj-lt"/>
              </a:rPr>
              <a:t>Là nơi ở và làm việc của Bác Hồ trong thời kỳ kháng chiến chống Pháp. Hang nằm ở trên lưng chừng núi Bòng, dưới chân núi là dòng sông Phó Đáy uốn khúc ôm lấy bên hữu dãy núi. Chính tại đây Bác Hồ đã chỉ đạo chiến dịch Biên giới 1950 và Đại hội Đảng toàn quốc lần thứ II vào năm 1951.</a:t>
            </a:r>
            <a:endParaRPr lang="en-US" sz="2800" dirty="0">
              <a:latin typeface="+mj-lt"/>
            </a:endParaRPr>
          </a:p>
        </p:txBody>
      </p:sp>
    </p:spTree>
    <p:extLst>
      <p:ext uri="{BB962C8B-B14F-4D97-AF65-F5344CB8AC3E}">
        <p14:creationId xmlns:p14="http://schemas.microsoft.com/office/powerpoint/2010/main" val="26945377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 calcmode="lin" valueType="num">
                                      <p:cBhvr>
                                        <p:cTn id="9" dur="1000" fill="hold"/>
                                        <p:tgtEl>
                                          <p:spTgt spid="18434"/>
                                        </p:tgtEl>
                                        <p:attrNameLst>
                                          <p:attrName>style.rotation</p:attrName>
                                        </p:attrNameLst>
                                      </p:cBhvr>
                                      <p:tavLst>
                                        <p:tav tm="0">
                                          <p:val>
                                            <p:fltVal val="90"/>
                                          </p:val>
                                        </p:tav>
                                        <p:tav tm="100000">
                                          <p:val>
                                            <p:fltVal val="0"/>
                                          </p:val>
                                        </p:tav>
                                      </p:tavLst>
                                    </p:anim>
                                    <p:animEffect transition="in" filter="fade">
                                      <p:cBhvr>
                                        <p:cTn id="10" dur="10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6. </a:t>
            </a:r>
            <a:r>
              <a:rPr lang="en-US" dirty="0" err="1" smtClean="0"/>
              <a:t>Ngôi</a:t>
            </a:r>
            <a:r>
              <a:rPr lang="en-US" dirty="0" smtClean="0"/>
              <a:t> </a:t>
            </a:r>
            <a:r>
              <a:rPr lang="en-US" dirty="0" err="1" smtClean="0"/>
              <a:t>nhà</a:t>
            </a:r>
            <a:r>
              <a:rPr lang="en-US" dirty="0" smtClean="0"/>
              <a:t> </a:t>
            </a:r>
            <a:r>
              <a:rPr lang="en-US" dirty="0" err="1" smtClean="0"/>
              <a:t>của</a:t>
            </a:r>
            <a:r>
              <a:rPr lang="en-US" dirty="0" smtClean="0"/>
              <a:t> </a:t>
            </a:r>
            <a:r>
              <a:rPr lang="en-US" dirty="0" err="1" smtClean="0"/>
              <a:t>ông</a:t>
            </a:r>
            <a:r>
              <a:rPr lang="en-US" dirty="0" smtClean="0"/>
              <a:t> </a:t>
            </a:r>
            <a:r>
              <a:rPr lang="en-US" dirty="0" err="1" smtClean="0"/>
              <a:t>Nguyễn</a:t>
            </a:r>
            <a:r>
              <a:rPr lang="en-US" dirty="0" smtClean="0"/>
              <a:t> </a:t>
            </a:r>
            <a:r>
              <a:rPr lang="en-US" dirty="0" err="1" smtClean="0"/>
              <a:t>Tiến</a:t>
            </a:r>
            <a:r>
              <a:rPr lang="en-US" dirty="0" smtClean="0"/>
              <a:t> </a:t>
            </a:r>
            <a:r>
              <a:rPr lang="en-US" dirty="0" err="1" smtClean="0"/>
              <a:t>Sự</a:t>
            </a:r>
            <a:r>
              <a:rPr lang="en-US" dirty="0" smtClean="0"/>
              <a:t/>
            </a:r>
            <a:br>
              <a:rPr lang="en-US" dirty="0" smtClean="0"/>
            </a:br>
            <a:endParaRPr lang="en-US" dirty="0"/>
          </a:p>
        </p:txBody>
      </p:sp>
      <p:sp>
        <p:nvSpPr>
          <p:cNvPr id="4" name="Rectangle 3"/>
          <p:cNvSpPr/>
          <p:nvPr/>
        </p:nvSpPr>
        <p:spPr>
          <a:xfrm>
            <a:off x="4138126" y="685800"/>
            <a:ext cx="5005873" cy="5940088"/>
          </a:xfrm>
          <a:prstGeom prst="rect">
            <a:avLst/>
          </a:prstGeom>
        </p:spPr>
        <p:txBody>
          <a:bodyPr wrap="square">
            <a:spAutoFit/>
          </a:bodyPr>
          <a:lstStyle/>
          <a:p>
            <a:r>
              <a:rPr lang="vi-VN" sz="2000" dirty="0" smtClean="0">
                <a:latin typeface="+mj-lt"/>
              </a:rPr>
              <a:t>Ông Nguyễn Tiến Sự - Chủ nhiệm Việt Minh làng Kim Long (nay là làng Tân Lập). Ngôi nhà ở vị trí giữa làng Tân Lập, xã Tân Trào. Đây là nơi đã từng gắn liền với quá trình hoạt động cách mạng của Bác Hồ khi Người từ Pắc Bó, Cao Bằng về Tân Trào từ ngày 21/5/1945. Bác ở đây trước khi rời lên lán Nà Lừa. Hàng ngày Bác Hồ dậy từ 5 giờ sáng, tập thể dục rồi làm việc. Giờ nghỉ, Bác Hồ rất quan tâm đến thăm hỏi mọi người trong nhà, trong làng. Bác mua bút, vở tặng con ông Sự, khuyến khích ông cho con đi học. Bác còn dành thời gian đi thăm đồng, tự tay đắp bờ ruộng để giữ nước, nói chuyện với cán bộ, chiến sĩ quân Giải phóng, với bà con, chị em phụ nữ. Đến nay, ngôi nhà không chỉ là một di tích lịch sử Cách mạng mà còn có giá trị kiến trúc nhà sàn truyền thống tiêu biểu của dân tộc Tày ở Tân Trào, huyện Sơn Dương, tỉnh Tuyên Quang.</a:t>
            </a:r>
            <a:endParaRPr lang="en-US" sz="2000" dirty="0">
              <a:latin typeface="+mj-lt"/>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6" y="914400"/>
            <a:ext cx="411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6630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1000"/>
                                        <p:tgtEl>
                                          <p:spTgt spid="22530"/>
                                        </p:tgtEl>
                                      </p:cBhvr>
                                    </p:animEffect>
                                    <p:anim calcmode="lin" valueType="num">
                                      <p:cBhvr>
                                        <p:cTn id="8" dur="1000" fill="hold"/>
                                        <p:tgtEl>
                                          <p:spTgt spid="22530"/>
                                        </p:tgtEl>
                                        <p:attrNameLst>
                                          <p:attrName>ppt_x</p:attrName>
                                        </p:attrNameLst>
                                      </p:cBhvr>
                                      <p:tavLst>
                                        <p:tav tm="0">
                                          <p:val>
                                            <p:strVal val="#ppt_x"/>
                                          </p:val>
                                        </p:tav>
                                        <p:tav tm="100000">
                                          <p:val>
                                            <p:strVal val="#ppt_x"/>
                                          </p:val>
                                        </p:tav>
                                      </p:tavLst>
                                    </p:anim>
                                    <p:anim calcmode="lin" valueType="num">
                                      <p:cBhvr>
                                        <p:cTn id="9"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z="4000" dirty="0" smtClean="0"/>
              <a:t>7. Khu di tích Nhà ở và Hầm an toàn của đồng chí Tôn Đức Thắng</a:t>
            </a:r>
            <a:r>
              <a:rPr lang="en-US" sz="4000" dirty="0" smtClean="0"/>
              <a:t/>
            </a:r>
            <a:br>
              <a:rPr lang="en-US" sz="4000" dirty="0" smtClean="0"/>
            </a:br>
            <a:endParaRPr lang="en-US" dirty="0"/>
          </a:p>
        </p:txBody>
      </p:sp>
      <p:sp>
        <p:nvSpPr>
          <p:cNvPr id="4" name="Rectangle 3"/>
          <p:cNvSpPr/>
          <p:nvPr/>
        </p:nvSpPr>
        <p:spPr>
          <a:xfrm>
            <a:off x="3810000" y="1143000"/>
            <a:ext cx="5410200" cy="5909310"/>
          </a:xfrm>
          <a:prstGeom prst="rect">
            <a:avLst/>
          </a:prstGeom>
        </p:spPr>
        <p:txBody>
          <a:bodyPr wrap="square">
            <a:spAutoFit/>
          </a:bodyPr>
          <a:lstStyle/>
          <a:p>
            <a:r>
              <a:rPr lang="vi-VN" dirty="0" smtClean="0">
                <a:latin typeface="+mj-lt"/>
              </a:rPr>
              <a:t>Khu di tích nằm ở thôn Chi Liền (nay là thôn Đồng Ma), xã Trung Yên, huyện Sơn Dương. Nơi đồng chí Tôn Đức Thắng quyền Trưởng Ban Thường trực Quốc hội, Chủ tịch Mặt trận Liên Việt sinh hoạt và làm việc từ cuối năm 1952 đến năm 1954. Ngôi nhà nằm bên cạnh dòng sông Phó Đáy, xung quanh cây cối um tùm tươi tốt, giúp cho việc đưa thông tin liên lạc bí mật giữa các nơi trong vùng thuận lợi. Đây là ngôi nhà sàn bằng gỗ, có 2 gian ngăn dọc, mái lợp lá cọ. Gian ngoài của nhà là nơi làm việc và tiếp khách; gian trong là nơi Bác nghỉ ngơi. Sát nhà ở của Bác Tôn là Hầm an toàn được đào sâu vào sườn núi Chi Liền khoảng 10m, đào sang ngang 10m, có 2 cửa thông 2 chiều. Đây là 2 di tích tiêu biểu trong những di tích lịch sử cách mạng đã từng gắn liền với cuộc đời hoạt động cách mạng của đồng chí Tôn Đức Thắng tại Tuyên Quang trong thời kỳ gian khổ của cuộc kháng chiến chống thực dân Pháp.      </a:t>
            </a:r>
          </a:p>
          <a:p>
            <a:r>
              <a:rPr lang="vi-VN" dirty="0" smtClean="0">
                <a:latin typeface="+mj-lt"/>
              </a:rPr>
              <a:t>Kim Quan- trụ sở an toàn của Trung ương Đảng, Chính phủ </a:t>
            </a:r>
          </a:p>
          <a:p>
            <a:endParaRPr lang="vi-VN" dirty="0">
              <a:latin typeface="+mj-lt"/>
            </a:endParaRPr>
          </a:p>
          <a:p>
            <a:endParaRPr lang="en-US" dirty="0">
              <a:latin typeface="+mj-lt"/>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7054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80">
                                          <p:stCondLst>
                                            <p:cond delay="0"/>
                                          </p:stCondLst>
                                        </p:cTn>
                                        <p:tgtEl>
                                          <p:spTgt spid="23554"/>
                                        </p:tgtEl>
                                      </p:cBhvr>
                                    </p:animEffect>
                                    <p:anim calcmode="lin" valueType="num">
                                      <p:cBhvr>
                                        <p:cTn id="8" dur="1822" tmFilter="0,0; 0.14,0.36; 0.43,0.73; 0.71,0.91; 1.0,1.0">
                                          <p:stCondLst>
                                            <p:cond delay="0"/>
                                          </p:stCondLst>
                                        </p:cTn>
                                        <p:tgtEl>
                                          <p:spTgt spid="235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5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5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5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554"/>
                                        </p:tgtEl>
                                        <p:attrNameLst>
                                          <p:attrName>ppt_y</p:attrName>
                                        </p:attrNameLst>
                                      </p:cBhvr>
                                      <p:tavLst>
                                        <p:tav tm="0" fmla="#ppt_y-sin(pi*$)/81">
                                          <p:val>
                                            <p:fltVal val="0"/>
                                          </p:val>
                                        </p:tav>
                                        <p:tav tm="100000">
                                          <p:val>
                                            <p:fltVal val="1"/>
                                          </p:val>
                                        </p:tav>
                                      </p:tavLst>
                                    </p:anim>
                                    <p:animScale>
                                      <p:cBhvr>
                                        <p:cTn id="13" dur="26">
                                          <p:stCondLst>
                                            <p:cond delay="650"/>
                                          </p:stCondLst>
                                        </p:cTn>
                                        <p:tgtEl>
                                          <p:spTgt spid="23554"/>
                                        </p:tgtEl>
                                      </p:cBhvr>
                                      <p:to x="100000" y="60000"/>
                                    </p:animScale>
                                    <p:animScale>
                                      <p:cBhvr>
                                        <p:cTn id="14" dur="166" decel="50000">
                                          <p:stCondLst>
                                            <p:cond delay="676"/>
                                          </p:stCondLst>
                                        </p:cTn>
                                        <p:tgtEl>
                                          <p:spTgt spid="23554"/>
                                        </p:tgtEl>
                                      </p:cBhvr>
                                      <p:to x="100000" y="100000"/>
                                    </p:animScale>
                                    <p:animScale>
                                      <p:cBhvr>
                                        <p:cTn id="15" dur="26">
                                          <p:stCondLst>
                                            <p:cond delay="1312"/>
                                          </p:stCondLst>
                                        </p:cTn>
                                        <p:tgtEl>
                                          <p:spTgt spid="23554"/>
                                        </p:tgtEl>
                                      </p:cBhvr>
                                      <p:to x="100000" y="80000"/>
                                    </p:animScale>
                                    <p:animScale>
                                      <p:cBhvr>
                                        <p:cTn id="16" dur="166" decel="50000">
                                          <p:stCondLst>
                                            <p:cond delay="1338"/>
                                          </p:stCondLst>
                                        </p:cTn>
                                        <p:tgtEl>
                                          <p:spTgt spid="23554"/>
                                        </p:tgtEl>
                                      </p:cBhvr>
                                      <p:to x="100000" y="100000"/>
                                    </p:animScale>
                                    <p:animScale>
                                      <p:cBhvr>
                                        <p:cTn id="17" dur="26">
                                          <p:stCondLst>
                                            <p:cond delay="1642"/>
                                          </p:stCondLst>
                                        </p:cTn>
                                        <p:tgtEl>
                                          <p:spTgt spid="23554"/>
                                        </p:tgtEl>
                                      </p:cBhvr>
                                      <p:to x="100000" y="90000"/>
                                    </p:animScale>
                                    <p:animScale>
                                      <p:cBhvr>
                                        <p:cTn id="18" dur="166" decel="50000">
                                          <p:stCondLst>
                                            <p:cond delay="1668"/>
                                          </p:stCondLst>
                                        </p:cTn>
                                        <p:tgtEl>
                                          <p:spTgt spid="23554"/>
                                        </p:tgtEl>
                                      </p:cBhvr>
                                      <p:to x="100000" y="100000"/>
                                    </p:animScale>
                                    <p:animScale>
                                      <p:cBhvr>
                                        <p:cTn id="19" dur="26">
                                          <p:stCondLst>
                                            <p:cond delay="1808"/>
                                          </p:stCondLst>
                                        </p:cTn>
                                        <p:tgtEl>
                                          <p:spTgt spid="23554"/>
                                        </p:tgtEl>
                                      </p:cBhvr>
                                      <p:to x="100000" y="95000"/>
                                    </p:animScale>
                                    <p:animScale>
                                      <p:cBhvr>
                                        <p:cTn id="20" dur="166" decel="50000">
                                          <p:stCondLst>
                                            <p:cond delay="1834"/>
                                          </p:stCondLst>
                                        </p:cTn>
                                        <p:tgtEl>
                                          <p:spTgt spid="235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82"/>
            <a:ext cx="9029700" cy="1143000"/>
          </a:xfrm>
        </p:spPr>
        <p:txBody>
          <a:bodyPr>
            <a:noAutofit/>
          </a:bodyPr>
          <a:lstStyle/>
          <a:p>
            <a:pPr algn="l"/>
            <a:r>
              <a:rPr lang="vi-VN" sz="2800" dirty="0" smtClean="0"/>
              <a:t>8. Điểm du lịch văn hoá - lịch sử và sinh thái Nha Công an </a:t>
            </a:r>
            <a:r>
              <a:rPr lang="en-US" sz="2800" dirty="0" smtClean="0"/>
              <a:t/>
            </a:r>
            <a:br>
              <a:rPr lang="en-US" sz="2800" dirty="0" smtClean="0"/>
            </a:br>
            <a:endParaRPr lang="en-US" sz="2800" dirty="0"/>
          </a:p>
        </p:txBody>
      </p:sp>
      <p:sp>
        <p:nvSpPr>
          <p:cNvPr id="4" name="Rectangle 3"/>
          <p:cNvSpPr/>
          <p:nvPr/>
        </p:nvSpPr>
        <p:spPr>
          <a:xfrm>
            <a:off x="-38100" y="3798811"/>
            <a:ext cx="9144000" cy="3046988"/>
          </a:xfrm>
          <a:prstGeom prst="rect">
            <a:avLst/>
          </a:prstGeom>
        </p:spPr>
        <p:txBody>
          <a:bodyPr wrap="square">
            <a:spAutoFit/>
          </a:bodyPr>
          <a:lstStyle/>
          <a:p>
            <a:r>
              <a:rPr lang="vi-VN" sz="2400" dirty="0" smtClean="0">
                <a:latin typeface="+mj-lt"/>
              </a:rPr>
              <a:t>Thuộc xã Minh Thanh, huyện Sơn Dương, nằm trong quần thể Khu di tích Cách mạng Tân Trào; được tu bổ tôn tạo, khánh thành vào dịp kỷ niệm 55 năm ngày thành lập Công an nhân dân Việt Nam (19/ 8/1945- 19/8/2000) Từ tháng 4/1947 đến tháng 9/1950, nơi đây là trụ sở của Nha Công an Trung ương và các đơn vị làm nhiệm vụ trực tiếp bảo vệ Bác Hồ, Trung ương Đảng, Chính phủ, diễn ra nhiều sự kiện có ý nghĩa quan trọng, góp phần vào thắng lợi của cuộc Kháng chiến chống Thực dân Pháp xâm lược.</a:t>
            </a:r>
            <a:endParaRPr lang="en-US" sz="2400" dirty="0">
              <a:latin typeface="+mj-lt"/>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10600" cy="311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2428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arn(inVertic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indent="0" algn="ctr">
              <a:buNone/>
            </a:pPr>
            <a:r>
              <a:rPr lang="vi-VN" sz="4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rPr>
              <a:t>T</a:t>
            </a:r>
            <a:r>
              <a:rPr lang="vi-VN"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rPr>
              <a:t>rò chơi </a:t>
            </a:r>
          </a:p>
          <a:p>
            <a:pPr marL="0" indent="0" algn="ctr">
              <a:buNone/>
            </a:pPr>
            <a:r>
              <a:rPr lang="vi-VN"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rPr>
              <a:t>“Du lịch vòng quanh đất nước”</a:t>
            </a:r>
            <a:endParaRPr lang="en-US" sz="4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endParaRPr>
          </a:p>
        </p:txBody>
      </p:sp>
      <p:sp>
        <p:nvSpPr>
          <p:cNvPr id="4" name="Rectangle 3"/>
          <p:cNvSpPr/>
          <p:nvPr/>
        </p:nvSpPr>
        <p:spPr>
          <a:xfrm>
            <a:off x="914400" y="4191000"/>
            <a:ext cx="7772400" cy="1323439"/>
          </a:xfrm>
          <a:prstGeom prst="rect">
            <a:avLst/>
          </a:prstGeom>
        </p:spPr>
        <p:txBody>
          <a:bodyPr wrap="square">
            <a:spAutoFit/>
          </a:bodyPr>
          <a:lstStyle/>
          <a:p>
            <a:r>
              <a:rPr lang="vi-VN" sz="4000" b="1" dirty="0" smtClean="0">
                <a:solidFill>
                  <a:srgbClr val="FF0000"/>
                </a:solidFill>
                <a:latin typeface="+mj-lt"/>
              </a:rPr>
              <a:t>Kể tên di tích lịch sử văn hoá hoặc cảnh quan thiên nhiên ở Việt Nam </a:t>
            </a:r>
            <a:endParaRPr lang="en-US" sz="4000" b="1" dirty="0">
              <a:solidFill>
                <a:srgbClr val="FF0000"/>
              </a:solidFill>
              <a:latin typeface="+mj-lt"/>
            </a:endParaRPr>
          </a:p>
        </p:txBody>
      </p:sp>
    </p:spTree>
    <p:extLst>
      <p:ext uri="{BB962C8B-B14F-4D97-AF65-F5344CB8AC3E}">
        <p14:creationId xmlns:p14="http://schemas.microsoft.com/office/powerpoint/2010/main" val="5621167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Cố đô Hoa Lư (Ninh Bình)</a:t>
            </a:r>
            <a:endParaRPr lang="en-US" dirty="0"/>
          </a:p>
        </p:txBody>
      </p:sp>
      <p:pic>
        <p:nvPicPr>
          <p:cNvPr id="256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3999"/>
            <a:ext cx="8610600" cy="49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5971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 </a:t>
            </a:r>
            <a:r>
              <a:rPr lang="en-US" dirty="0" err="1" smtClean="0"/>
              <a:t>tích</a:t>
            </a:r>
            <a:r>
              <a:rPr lang="en-US" dirty="0" smtClean="0"/>
              <a:t> </a:t>
            </a:r>
            <a:r>
              <a:rPr lang="en-US" dirty="0" err="1" smtClean="0"/>
              <a:t>Pác</a:t>
            </a:r>
            <a:r>
              <a:rPr lang="en-US" dirty="0" smtClean="0"/>
              <a:t> </a:t>
            </a:r>
            <a:r>
              <a:rPr lang="en-US" dirty="0" err="1" smtClean="0"/>
              <a:t>Bó</a:t>
            </a:r>
            <a:r>
              <a:rPr lang="en-US" dirty="0" smtClean="0"/>
              <a:t> (Cao </a:t>
            </a:r>
            <a:r>
              <a:rPr lang="en-US" dirty="0" err="1" smtClean="0"/>
              <a:t>Bằng</a:t>
            </a:r>
            <a:r>
              <a:rPr lang="en-US" dirty="0" smtClean="0"/>
              <a:t>)</a:t>
            </a:r>
            <a:endParaRPr lang="en-US"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305800" cy="552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6192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Dinh</a:t>
            </a:r>
            <a:r>
              <a:rPr lang="en-US" dirty="0" smtClean="0"/>
              <a:t> </a:t>
            </a:r>
            <a:r>
              <a:rPr lang="en-US" dirty="0" err="1" smtClean="0"/>
              <a:t>Độc</a:t>
            </a:r>
            <a:r>
              <a:rPr lang="en-US" dirty="0" smtClean="0"/>
              <a:t> </a:t>
            </a:r>
            <a:r>
              <a:rPr lang="en-US" dirty="0" err="1" smtClean="0"/>
              <a:t>Lập</a:t>
            </a:r>
            <a:r>
              <a:rPr lang="en-US" dirty="0" smtClean="0"/>
              <a:t> (</a:t>
            </a:r>
            <a:r>
              <a:rPr lang="en-US" dirty="0" err="1" smtClean="0"/>
              <a:t>Thành</a:t>
            </a:r>
            <a:r>
              <a:rPr lang="en-US" dirty="0" smtClean="0"/>
              <a:t> </a:t>
            </a:r>
            <a:r>
              <a:rPr lang="en-US" dirty="0" err="1" smtClean="0"/>
              <a:t>phố</a:t>
            </a:r>
            <a:r>
              <a:rPr lang="en-US" dirty="0" smtClean="0"/>
              <a:t> </a:t>
            </a:r>
            <a:r>
              <a:rPr lang="en-US" dirty="0" err="1" smtClean="0"/>
              <a:t>Hồ</a:t>
            </a:r>
            <a:r>
              <a:rPr lang="en-US" dirty="0" smtClean="0"/>
              <a:t> </a:t>
            </a:r>
            <a:r>
              <a:rPr lang="en-US" dirty="0" err="1" smtClean="0"/>
              <a:t>Chí</a:t>
            </a:r>
            <a:r>
              <a:rPr lang="en-US" dirty="0" smtClean="0"/>
              <a:t> Minh)</a:t>
            </a:r>
            <a:endParaRPr lang="en-US" dirty="0"/>
          </a:p>
        </p:txBody>
      </p:sp>
      <p:pic>
        <p:nvPicPr>
          <p:cNvPr id="276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64243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6238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Hoàng thành Thăng Long (Hà Nội)</a:t>
            </a:r>
            <a:endParaRPr lang="en-US"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3369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8682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normAutofit fontScale="90000"/>
          </a:bodyPr>
          <a:lstStyle/>
          <a:p>
            <a:r>
              <a:rPr lang="en-US" dirty="0" err="1" smtClean="0"/>
              <a:t>Khu</a:t>
            </a:r>
            <a:r>
              <a:rPr lang="en-US" dirty="0" smtClean="0"/>
              <a:t> di </a:t>
            </a:r>
            <a:r>
              <a:rPr lang="en-US" dirty="0" err="1" smtClean="0"/>
              <a:t>tích</a:t>
            </a:r>
            <a:r>
              <a:rPr lang="en-US" dirty="0" smtClean="0"/>
              <a:t> ATK </a:t>
            </a:r>
            <a:r>
              <a:rPr lang="en-US" dirty="0" err="1" smtClean="0"/>
              <a:t>Định</a:t>
            </a:r>
            <a:r>
              <a:rPr lang="en-US" dirty="0" smtClean="0"/>
              <a:t> </a:t>
            </a:r>
            <a:r>
              <a:rPr lang="en-US" dirty="0" err="1" smtClean="0"/>
              <a:t>Hóa</a:t>
            </a:r>
            <a:r>
              <a:rPr lang="en-US" dirty="0" smtClean="0"/>
              <a:t> (</a:t>
            </a:r>
            <a:r>
              <a:rPr lang="en-US" dirty="0" err="1" smtClean="0"/>
              <a:t>Thái</a:t>
            </a:r>
            <a:r>
              <a:rPr lang="en-US" dirty="0" smtClean="0"/>
              <a:t> </a:t>
            </a:r>
            <a:r>
              <a:rPr lang="en-US" dirty="0" err="1" smtClean="0"/>
              <a:t>Nguyên</a:t>
            </a:r>
            <a:r>
              <a:rPr lang="en-US" dirty="0" smtClean="0"/>
              <a:t>)</a:t>
            </a:r>
            <a:endParaRPr lang="en-US" dirty="0"/>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39056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8130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87"/>
            <a:ext cx="9067686" cy="678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962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Khu</a:t>
            </a:r>
            <a:r>
              <a:rPr lang="en-US" dirty="0" smtClean="0"/>
              <a:t> di </a:t>
            </a:r>
            <a:r>
              <a:rPr lang="en-US" dirty="0" err="1" smtClean="0"/>
              <a:t>tích</a:t>
            </a:r>
            <a:r>
              <a:rPr lang="en-US" dirty="0" smtClean="0"/>
              <a:t> </a:t>
            </a:r>
            <a:r>
              <a:rPr lang="en-US" dirty="0" err="1" smtClean="0"/>
              <a:t>chiến</a:t>
            </a:r>
            <a:r>
              <a:rPr lang="en-US" dirty="0" smtClean="0"/>
              <a:t> </a:t>
            </a:r>
            <a:r>
              <a:rPr lang="en-US" dirty="0" err="1" smtClean="0"/>
              <a:t>thắng</a:t>
            </a:r>
            <a:r>
              <a:rPr lang="en-US" dirty="0" smtClean="0"/>
              <a:t> </a:t>
            </a:r>
            <a:r>
              <a:rPr lang="en-US" dirty="0" err="1" smtClean="0"/>
              <a:t>Điện</a:t>
            </a:r>
            <a:r>
              <a:rPr lang="en-US" dirty="0" smtClean="0"/>
              <a:t> </a:t>
            </a:r>
            <a:r>
              <a:rPr lang="en-US" dirty="0" err="1" smtClean="0"/>
              <a:t>Biên</a:t>
            </a:r>
            <a:r>
              <a:rPr lang="en-US" dirty="0" smtClean="0"/>
              <a:t> </a:t>
            </a:r>
            <a:r>
              <a:rPr lang="en-US" dirty="0" err="1" smtClean="0"/>
              <a:t>Phủ</a:t>
            </a:r>
            <a:r>
              <a:rPr lang="en-US" dirty="0" smtClean="0"/>
              <a:t> (</a:t>
            </a:r>
            <a:r>
              <a:rPr lang="en-US" dirty="0" err="1" smtClean="0"/>
              <a:t>Điện</a:t>
            </a:r>
            <a:r>
              <a:rPr lang="en-US" dirty="0" smtClean="0"/>
              <a:t> </a:t>
            </a:r>
            <a:r>
              <a:rPr lang="en-US" dirty="0" err="1" smtClean="0"/>
              <a:t>Biên</a:t>
            </a:r>
            <a:r>
              <a:rPr lang="en-US" dirty="0" smtClean="0"/>
              <a:t>)</a:t>
            </a:r>
            <a:endParaRPr lang="en-US"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447799"/>
            <a:ext cx="8305800" cy="533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4221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Cố đô Huế (Thừa Thiên Huế)</a:t>
            </a:r>
            <a:endParaRPr lang="en-US"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686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12782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Thành</a:t>
            </a:r>
            <a:r>
              <a:rPr lang="en-US" dirty="0" smtClean="0"/>
              <a:t> </a:t>
            </a:r>
            <a:r>
              <a:rPr lang="en-US" dirty="0" err="1" smtClean="0"/>
              <a:t>nhà</a:t>
            </a:r>
            <a:r>
              <a:rPr lang="en-US" dirty="0" smtClean="0"/>
              <a:t> </a:t>
            </a:r>
            <a:r>
              <a:rPr lang="en-US" dirty="0" err="1" smtClean="0"/>
              <a:t>Hồ</a:t>
            </a:r>
            <a:r>
              <a:rPr lang="en-US" dirty="0" smtClean="0"/>
              <a:t> (</a:t>
            </a:r>
            <a:r>
              <a:rPr lang="en-US" dirty="0" err="1" smtClean="0"/>
              <a:t>Thanh</a:t>
            </a:r>
            <a:r>
              <a:rPr lang="en-US" dirty="0" smtClean="0"/>
              <a:t> </a:t>
            </a:r>
            <a:r>
              <a:rPr lang="en-US" dirty="0" err="1" smtClean="0"/>
              <a:t>Hóa</a:t>
            </a:r>
            <a:r>
              <a:rPr lang="en-US" dirty="0" smtClean="0"/>
              <a:t>)</a:t>
            </a:r>
            <a:endParaRPr lang="en-US"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677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Nhà</a:t>
            </a:r>
            <a:r>
              <a:rPr lang="en-US" dirty="0" smtClean="0"/>
              <a:t> </a:t>
            </a:r>
            <a:r>
              <a:rPr lang="en-US" dirty="0" err="1" smtClean="0"/>
              <a:t>tù</a:t>
            </a:r>
            <a:r>
              <a:rPr lang="en-US" dirty="0" smtClean="0"/>
              <a:t> </a:t>
            </a:r>
            <a:r>
              <a:rPr lang="en-US" dirty="0" err="1" smtClean="0"/>
              <a:t>Côn</a:t>
            </a:r>
            <a:r>
              <a:rPr lang="en-US" dirty="0" smtClean="0"/>
              <a:t> </a:t>
            </a:r>
            <a:r>
              <a:rPr lang="en-US" dirty="0" err="1" smtClean="0"/>
              <a:t>Đảo</a:t>
            </a:r>
            <a:r>
              <a:rPr lang="en-US" dirty="0" smtClean="0"/>
              <a:t> (</a:t>
            </a:r>
            <a:r>
              <a:rPr lang="en-US" dirty="0" err="1" smtClean="0"/>
              <a:t>Bà</a:t>
            </a:r>
            <a:r>
              <a:rPr lang="en-US" dirty="0" smtClean="0"/>
              <a:t> </a:t>
            </a:r>
            <a:r>
              <a:rPr lang="en-US" dirty="0" err="1" smtClean="0"/>
              <a:t>Rịa</a:t>
            </a:r>
            <a:r>
              <a:rPr lang="en-US" dirty="0" smtClean="0"/>
              <a:t> - </a:t>
            </a:r>
            <a:r>
              <a:rPr lang="en-US" dirty="0" err="1" smtClean="0"/>
              <a:t>Vũng</a:t>
            </a:r>
            <a:r>
              <a:rPr lang="en-US" dirty="0" smtClean="0"/>
              <a:t> </a:t>
            </a:r>
            <a:r>
              <a:rPr lang="en-US" dirty="0" err="1" smtClean="0"/>
              <a:t>Tàu</a:t>
            </a:r>
            <a:r>
              <a:rPr lang="en-US" dirty="0" smtClean="0"/>
              <a:t>)</a:t>
            </a:r>
            <a:endParaRPr lang="en-US"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371599"/>
            <a:ext cx="8686800" cy="50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2231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Quần</a:t>
            </a:r>
            <a:r>
              <a:rPr lang="en-US" dirty="0" smtClean="0"/>
              <a:t> </a:t>
            </a:r>
            <a:r>
              <a:rPr lang="en-US" dirty="0" err="1" smtClean="0"/>
              <a:t>thể</a:t>
            </a:r>
            <a:r>
              <a:rPr lang="en-US" dirty="0" smtClean="0"/>
              <a:t> </a:t>
            </a:r>
            <a:r>
              <a:rPr lang="en-US" dirty="0" err="1" smtClean="0"/>
              <a:t>Tràng</a:t>
            </a:r>
            <a:r>
              <a:rPr lang="en-US" dirty="0" smtClean="0"/>
              <a:t> An (</a:t>
            </a:r>
            <a:r>
              <a:rPr lang="en-US" dirty="0" err="1" smtClean="0"/>
              <a:t>Ninh</a:t>
            </a:r>
            <a:r>
              <a:rPr lang="en-US" dirty="0" smtClean="0"/>
              <a:t> </a:t>
            </a:r>
            <a:r>
              <a:rPr lang="en-US" dirty="0" err="1" smtClean="0"/>
              <a:t>Bình</a:t>
            </a:r>
            <a:r>
              <a:rPr lang="en-US" dirty="0" smtClean="0"/>
              <a:t>)</a:t>
            </a:r>
            <a:endParaRPr lang="en-US" dirty="0"/>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447799"/>
            <a:ext cx="8305800" cy="518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7104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t>Văn Miếu - Quốc Tử Giám (Hà Nội)</a:t>
            </a:r>
            <a:endParaRPr lang="en-US" dirty="0"/>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95400"/>
            <a:ext cx="8839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5569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Vịnh</a:t>
            </a:r>
            <a:r>
              <a:rPr lang="en-US" dirty="0" smtClean="0"/>
              <a:t> </a:t>
            </a:r>
            <a:r>
              <a:rPr lang="en-US" dirty="0" err="1" smtClean="0"/>
              <a:t>Hạ</a:t>
            </a:r>
            <a:r>
              <a:rPr lang="en-US" dirty="0" smtClean="0"/>
              <a:t> Long (</a:t>
            </a:r>
            <a:r>
              <a:rPr lang="en-US" dirty="0" err="1" smtClean="0"/>
              <a:t>Quảng</a:t>
            </a:r>
            <a:r>
              <a:rPr lang="en-US" dirty="0" smtClean="0"/>
              <a:t> </a:t>
            </a:r>
            <a:r>
              <a:rPr lang="en-US" dirty="0" err="1" smtClean="0"/>
              <a:t>Ninh</a:t>
            </a:r>
            <a:r>
              <a:rPr lang="en-US" dirty="0" smtClean="0"/>
              <a:t>)</a:t>
            </a:r>
            <a:endParaRPr lang="en-US"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800" cy="552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2114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Phố</a:t>
            </a:r>
            <a:r>
              <a:rPr lang="en-US" dirty="0" smtClean="0"/>
              <a:t> </a:t>
            </a:r>
            <a:r>
              <a:rPr lang="en-US" dirty="0" err="1" smtClean="0"/>
              <a:t>cổ</a:t>
            </a:r>
            <a:r>
              <a:rPr lang="en-US" dirty="0" smtClean="0"/>
              <a:t> </a:t>
            </a:r>
            <a:r>
              <a:rPr lang="en-US" dirty="0" err="1" smtClean="0"/>
              <a:t>Hội</a:t>
            </a:r>
            <a:r>
              <a:rPr lang="en-US" dirty="0" smtClean="0"/>
              <a:t> An (</a:t>
            </a:r>
            <a:r>
              <a:rPr lang="en-US" dirty="0" err="1" smtClean="0"/>
              <a:t>Quảng</a:t>
            </a:r>
            <a:r>
              <a:rPr lang="en-US" dirty="0" smtClean="0"/>
              <a:t> Nam)</a:t>
            </a:r>
            <a:endParaRPr lang="en-US" dirty="0"/>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27" y="1295400"/>
            <a:ext cx="4343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90800"/>
            <a:ext cx="45339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1332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7776"/>
            <a:ext cx="8990325" cy="681287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Alternate Process 5"/>
          <p:cNvSpPr/>
          <p:nvPr/>
        </p:nvSpPr>
        <p:spPr>
          <a:xfrm>
            <a:off x="5638800" y="3072882"/>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Thung lũng Sa Pa</a:t>
            </a:r>
            <a:endParaRPr lang="en-US" sz="2400" dirty="0"/>
          </a:p>
        </p:txBody>
      </p:sp>
      <p:sp>
        <p:nvSpPr>
          <p:cNvPr id="8" name="Flowchart: Alternate Process 7"/>
          <p:cNvSpPr/>
          <p:nvPr/>
        </p:nvSpPr>
        <p:spPr>
          <a:xfrm>
            <a:off x="5562600" y="4191000"/>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Cầu rồng Đà Nẵng</a:t>
            </a:r>
            <a:endParaRPr lang="en-US" sz="2400" dirty="0"/>
          </a:p>
        </p:txBody>
      </p:sp>
      <p:sp>
        <p:nvSpPr>
          <p:cNvPr id="9" name="Flowchart: Alternate Process 8"/>
          <p:cNvSpPr/>
          <p:nvPr/>
        </p:nvSpPr>
        <p:spPr>
          <a:xfrm>
            <a:off x="5638800" y="5281127"/>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Chùa Yên Tử</a:t>
            </a:r>
            <a:endParaRPr lang="en-US" sz="2400" dirty="0"/>
          </a:p>
        </p:txBody>
      </p:sp>
    </p:spTree>
    <p:extLst>
      <p:ext uri="{BB962C8B-B14F-4D97-AF65-F5344CB8AC3E}">
        <p14:creationId xmlns:p14="http://schemas.microsoft.com/office/powerpoint/2010/main" val="1719728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0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Alternate Process 4"/>
          <p:cNvSpPr/>
          <p:nvPr/>
        </p:nvSpPr>
        <p:spPr>
          <a:xfrm>
            <a:off x="5562600" y="4191000"/>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Cầu rồng Đà Nẵng</a:t>
            </a:r>
            <a:endParaRPr lang="en-US" sz="2400" dirty="0"/>
          </a:p>
        </p:txBody>
      </p:sp>
      <p:sp>
        <p:nvSpPr>
          <p:cNvPr id="6" name="Flowchart: Alternate Process 5"/>
          <p:cNvSpPr/>
          <p:nvPr/>
        </p:nvSpPr>
        <p:spPr>
          <a:xfrm>
            <a:off x="5638800" y="5281127"/>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Chùa Yên Tử</a:t>
            </a:r>
            <a:endParaRPr lang="en-US" sz="2400" dirty="0"/>
          </a:p>
        </p:txBody>
      </p:sp>
      <p:sp>
        <p:nvSpPr>
          <p:cNvPr id="7" name="Flowchart: Alternate Process 6"/>
          <p:cNvSpPr/>
          <p:nvPr/>
        </p:nvSpPr>
        <p:spPr>
          <a:xfrm>
            <a:off x="5600700" y="3124200"/>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Hồ Linh Đàm</a:t>
            </a:r>
            <a:endParaRPr lang="en-US" sz="2400" dirty="0"/>
          </a:p>
        </p:txBody>
      </p:sp>
    </p:spTree>
    <p:extLst>
      <p:ext uri="{BB962C8B-B14F-4D97-AF65-F5344CB8AC3E}">
        <p14:creationId xmlns:p14="http://schemas.microsoft.com/office/powerpoint/2010/main" val="2989675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21" presetClass="exit" presetSubtype="1" fill="hold" grpId="0" nodeType="withEffect">
                                  <p:stCondLst>
                                    <p:cond delay="0"/>
                                  </p:stCondLst>
                                  <p:childTnLst>
                                    <p:animEffect transition="out" filter="wheel(1)">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21" presetClass="exit" presetSubtype="1" fill="hold" grpId="0" nodeType="withEffect">
                                  <p:stCondLst>
                                    <p:cond delay="0"/>
                                  </p:stCondLst>
                                  <p:childTnLst>
                                    <p:animEffect transition="out" filter="wheel(1)">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Alternate Process 4"/>
          <p:cNvSpPr/>
          <p:nvPr/>
        </p:nvSpPr>
        <p:spPr>
          <a:xfrm>
            <a:off x="5553270" y="5257800"/>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Động Phong Nha</a:t>
            </a:r>
            <a:endParaRPr lang="en-US" sz="2400" dirty="0"/>
          </a:p>
        </p:txBody>
      </p:sp>
      <p:sp>
        <p:nvSpPr>
          <p:cNvPr id="6" name="Flowchart: Alternate Process 5"/>
          <p:cNvSpPr/>
          <p:nvPr/>
        </p:nvSpPr>
        <p:spPr>
          <a:xfrm>
            <a:off x="5573486" y="3203510"/>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Hang Sơn Đoòng</a:t>
            </a:r>
            <a:endParaRPr lang="en-US" sz="2400" dirty="0"/>
          </a:p>
        </p:txBody>
      </p:sp>
      <p:sp>
        <p:nvSpPr>
          <p:cNvPr id="7" name="Flowchart: Alternate Process 6"/>
          <p:cNvSpPr/>
          <p:nvPr/>
        </p:nvSpPr>
        <p:spPr>
          <a:xfrm>
            <a:off x="5573486" y="4267200"/>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Cầu rồng Đà Nẵng</a:t>
            </a:r>
            <a:endParaRPr lang="en-US" sz="2400" dirty="0"/>
          </a:p>
        </p:txBody>
      </p:sp>
    </p:spTree>
    <p:extLst>
      <p:ext uri="{BB962C8B-B14F-4D97-AF65-F5344CB8AC3E}">
        <p14:creationId xmlns:p14="http://schemas.microsoft.com/office/powerpoint/2010/main" val="17200757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0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Alternate Process 4"/>
          <p:cNvSpPr/>
          <p:nvPr/>
        </p:nvSpPr>
        <p:spPr>
          <a:xfrm>
            <a:off x="5638800" y="5257800"/>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Hồ bán Nguyệt</a:t>
            </a:r>
            <a:endParaRPr lang="en-US" sz="2400" dirty="0"/>
          </a:p>
        </p:txBody>
      </p:sp>
      <p:sp>
        <p:nvSpPr>
          <p:cNvPr id="6" name="Flowchart: Alternate Process 5"/>
          <p:cNvSpPr/>
          <p:nvPr/>
        </p:nvSpPr>
        <p:spPr>
          <a:xfrm>
            <a:off x="5638800" y="4191000"/>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Hồ Gươm</a:t>
            </a:r>
            <a:endParaRPr lang="en-US" sz="2400" dirty="0"/>
          </a:p>
        </p:txBody>
      </p:sp>
      <p:sp>
        <p:nvSpPr>
          <p:cNvPr id="7" name="Flowchart: Alternate Process 6"/>
          <p:cNvSpPr/>
          <p:nvPr/>
        </p:nvSpPr>
        <p:spPr>
          <a:xfrm>
            <a:off x="5638800" y="3124200"/>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Hồ Tây</a:t>
            </a:r>
            <a:endParaRPr lang="en-US" sz="2400" dirty="0"/>
          </a:p>
        </p:txBody>
      </p:sp>
    </p:spTree>
    <p:extLst>
      <p:ext uri="{BB962C8B-B14F-4D97-AF65-F5344CB8AC3E}">
        <p14:creationId xmlns:p14="http://schemas.microsoft.com/office/powerpoint/2010/main" val="11469711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327"/>
            <a:ext cx="9111949" cy="6881327"/>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Alternate Process 6"/>
          <p:cNvSpPr/>
          <p:nvPr/>
        </p:nvSpPr>
        <p:spPr>
          <a:xfrm>
            <a:off x="5715000" y="3124200"/>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Biển Phú Quốc</a:t>
            </a:r>
            <a:endParaRPr lang="en-US" sz="2400" dirty="0"/>
          </a:p>
        </p:txBody>
      </p:sp>
      <p:sp>
        <p:nvSpPr>
          <p:cNvPr id="8" name="Flowchart: Alternate Process 7"/>
          <p:cNvSpPr/>
          <p:nvPr/>
        </p:nvSpPr>
        <p:spPr>
          <a:xfrm>
            <a:off x="5707224" y="5257800"/>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Thung lũng Sa Pa</a:t>
            </a:r>
            <a:endParaRPr lang="en-US" sz="2400" dirty="0"/>
          </a:p>
        </p:txBody>
      </p:sp>
      <p:sp>
        <p:nvSpPr>
          <p:cNvPr id="9" name="Flowchart: Alternate Process 8"/>
          <p:cNvSpPr/>
          <p:nvPr/>
        </p:nvSpPr>
        <p:spPr>
          <a:xfrm>
            <a:off x="5715000" y="4191000"/>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Hồ Gươm</a:t>
            </a:r>
            <a:endParaRPr lang="en-US" sz="2400" dirty="0"/>
          </a:p>
        </p:txBody>
      </p:sp>
    </p:spTree>
    <p:extLst>
      <p:ext uri="{BB962C8B-B14F-4D97-AF65-F5344CB8AC3E}">
        <p14:creationId xmlns:p14="http://schemas.microsoft.com/office/powerpoint/2010/main" val="254147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9"/>
                                        </p:tgtEl>
                                        <p:attrNameLst>
                                          <p:attrName>ppt_x</p:attrName>
                                        </p:attrNameLst>
                                      </p:cBhvr>
                                      <p:tavLst>
                                        <p:tav tm="0">
                                          <p:val>
                                            <p:strVal val="ppt_x"/>
                                          </p:val>
                                        </p:tav>
                                        <p:tav tm="100000">
                                          <p:val>
                                            <p:strVal val="ppt_x"/>
                                          </p:val>
                                        </p:tav>
                                      </p:tavLst>
                                    </p:anim>
                                    <p:anim calcmode="lin" valueType="num">
                                      <p:cBhvr additive="base">
                                        <p:cTn id="15" dur="500"/>
                                        <p:tgtEl>
                                          <p:spTgt spid="9"/>
                                        </p:tgtEl>
                                        <p:attrNameLst>
                                          <p:attrName>ppt_y</p:attrName>
                                        </p:attrNameLst>
                                      </p:cBhvr>
                                      <p:tavLst>
                                        <p:tav tm="0">
                                          <p:val>
                                            <p:strVal val="ppt_y"/>
                                          </p:val>
                                        </p:tav>
                                        <p:tav tm="100000">
                                          <p:val>
                                            <p:strVal val="1+ppt_h/2"/>
                                          </p:val>
                                        </p:tav>
                                      </p:tavLst>
                                    </p:anim>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Giáo án điện tử bài 11: Di tích lịch sử -  văn hóa và cảnh quan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 y="0"/>
            <a:ext cx="9070505"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Alternate Process 4"/>
          <p:cNvSpPr/>
          <p:nvPr/>
        </p:nvSpPr>
        <p:spPr>
          <a:xfrm>
            <a:off x="5715000" y="5334000"/>
            <a:ext cx="27432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Chùa Yên Tử</a:t>
            </a:r>
            <a:endParaRPr lang="en-US" sz="2400" dirty="0"/>
          </a:p>
        </p:txBody>
      </p:sp>
      <p:sp>
        <p:nvSpPr>
          <p:cNvPr id="6" name="Flowchart: Alternate Process 5"/>
          <p:cNvSpPr/>
          <p:nvPr/>
        </p:nvSpPr>
        <p:spPr>
          <a:xfrm>
            <a:off x="5715000" y="3124200"/>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Biển Phú Quốc</a:t>
            </a:r>
            <a:endParaRPr lang="en-US" sz="2400" dirty="0"/>
          </a:p>
        </p:txBody>
      </p:sp>
      <p:sp>
        <p:nvSpPr>
          <p:cNvPr id="7" name="Flowchart: Alternate Process 6"/>
          <p:cNvSpPr/>
          <p:nvPr/>
        </p:nvSpPr>
        <p:spPr>
          <a:xfrm>
            <a:off x="5744547" y="4321629"/>
            <a:ext cx="2819400" cy="91440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dirty="0" smtClean="0"/>
              <a:t>Chùa Thánh Chúa</a:t>
            </a:r>
            <a:endParaRPr lang="en-US" sz="2400" dirty="0"/>
          </a:p>
        </p:txBody>
      </p:sp>
    </p:spTree>
    <p:extLst>
      <p:ext uri="{BB962C8B-B14F-4D97-AF65-F5344CB8AC3E}">
        <p14:creationId xmlns:p14="http://schemas.microsoft.com/office/powerpoint/2010/main" val="42191083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1888</Words>
  <Application>Microsoft Office PowerPoint</Application>
  <PresentationFormat>On-screen Show (4:3)</PresentationFormat>
  <Paragraphs>57</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Vịnh Hạ Long thuộc tỉnh Quảng Ninh, nằm ở phía Đông Bắc nước ta. Hạ Long có nghĩa là “Rồng xuống”. “ Hạ Long” còn được gắn với truyền thuyết nguồn gốc của dân tộc Việt là “Con Rồng, cháu Tiên”, gắn với truyền thuyết đàn rồng xuống giúp người Việt đánh giặc ngoại xâm, bảo vệ bờ cõi.  Vịnh Hạ Long hiện nay còn lưu giữ được nhiều hệ sinh thái điển hình của vùng biển nhiệt đới như: đồi núi, hang động, rừng ngập mặn, tùng áng, rạn san hô, cỏ biển,.. </vt:lpstr>
      <vt:lpstr>+ Kinh thành Huế là một công trình kiến trúc quan trọng dưới thời nhà Nguyễn - nơi lưu giữ những ký ức về một thời phong kiến uy quyền của Việt Nam. Ở Huế có những cung điện tráng lệ với lối kiến trúc độc đáo và đồ sộ. Ngoài ra, trong kinh thành Huế còn lưu giữ những bức tượng của các vị vua quan cùng với những báu vật cung đình quý giá.</vt:lpstr>
      <vt:lpstr> Bến Nhà Rồng hiện nay là Bảo tàng Hồ Chí Minh - Chi nhánh TP. Hồ Chí Minh, là một chi nhánh nằm trong hệ thống các Bảo tàng và di tích lưu niệm về Chủ tịch Hồ Chí Minh trong cả nước. Bến Nhà Rồng có cái tên gọi như thế bởi nó có mái gắn đôi rồng quay đầu chầu mặt trăng. Tuy vậy, thay bởi mặt trăng là hình vương miện, mỏ neo và đầu ngựa. Phù hiệu đầu ngựa là tượng trưng cho loại phương tiện cổ của người Pháp thuở xưa, còn biểu tượng mỏ neo là tượng trưng cho ngành hàng hải. Bến Nhà Rồng đã trở thành một địa điểm linh thiêng đối với mỗi người dân Việt Nam. Đó là nơi Hồ Chí Minh bắt đầu con đường cứu nước, giải phóng dân tộc và sự nghiệp Cách mạng gian truân mà hào hùng của dân tộc Việt ta cũng bắt đầu từ đó</vt:lpstr>
      <vt:lpstr>3. Luyện tập</vt:lpstr>
      <vt:lpstr>PowerPoint Presentation</vt:lpstr>
      <vt:lpstr>3. Đình Tân Trào  </vt:lpstr>
      <vt:lpstr> 4. Đình Hồng Thái (đình Kim Trận) </vt:lpstr>
      <vt:lpstr>5. Hang Bòng </vt:lpstr>
      <vt:lpstr>6. Ngôi nhà của ông Nguyễn Tiến Sự </vt:lpstr>
      <vt:lpstr>7. Khu di tích Nhà ở và Hầm an toàn của đồng chí Tôn Đức Thắng </vt:lpstr>
      <vt:lpstr>8. Điểm du lịch văn hoá - lịch sử và sinh thái Nha Công an  </vt:lpstr>
      <vt:lpstr>PowerPoint Presentation</vt:lpstr>
      <vt:lpstr>Cố đô Hoa Lư (Ninh Bình)</vt:lpstr>
      <vt:lpstr>Di tích Pác Bó (Cao Bằng)</vt:lpstr>
      <vt:lpstr>Dinh Độc Lập (Thành phố Hồ Chí Minh)</vt:lpstr>
      <vt:lpstr>Hoàng thành Thăng Long (Hà Nội)</vt:lpstr>
      <vt:lpstr>Khu di tích ATK Định Hóa (Thái Nguyên)</vt:lpstr>
      <vt:lpstr>Khu di tích chiến thắng Điện Biên Phủ (Điện Biên)</vt:lpstr>
      <vt:lpstr>Cố đô Huế (Thừa Thiên Huế)</vt:lpstr>
      <vt:lpstr>Thành nhà Hồ (Thanh Hóa)</vt:lpstr>
      <vt:lpstr>Nhà tù Côn Đảo (Bà Rịa - Vũng Tàu)</vt:lpstr>
      <vt:lpstr>Quần thể Tràng An (Ninh Bình)</vt:lpstr>
      <vt:lpstr>Văn Miếu - Quốc Tử Giám (Hà Nội)</vt:lpstr>
      <vt:lpstr>Vịnh Hạ Long (Quảng Ninh)</vt:lpstr>
      <vt:lpstr>Phố cổ Hội An (Quảng Nam)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7</cp:revision>
  <dcterms:created xsi:type="dcterms:W3CDTF">2022-11-28T15:53:10Z</dcterms:created>
  <dcterms:modified xsi:type="dcterms:W3CDTF">2023-06-02T15:28:53Z</dcterms:modified>
</cp:coreProperties>
</file>