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sldIdLst>
    <p:sldId id="262" r:id="rId4"/>
    <p:sldId id="267" r:id="rId5"/>
    <p:sldId id="265" r:id="rId6"/>
    <p:sldId id="268" r:id="rId7"/>
    <p:sldId id="266" r:id="rId8"/>
    <p:sldId id="272" r:id="rId9"/>
    <p:sldId id="273" r:id="rId10"/>
    <p:sldId id="274" r:id="rId11"/>
    <p:sldId id="276" r:id="rId12"/>
    <p:sldId id="277" r:id="rId13"/>
    <p:sldId id="275" r:id="rId14"/>
    <p:sldId id="278" r:id="rId15"/>
    <p:sldId id="281" r:id="rId16"/>
    <p:sldId id="279" r:id="rId17"/>
    <p:sldId id="280" r:id="rId18"/>
    <p:sldId id="284" r:id="rId19"/>
    <p:sldId id="285" r:id="rId20"/>
    <p:sldId id="286" r:id="rId21"/>
    <p:sldId id="287" r:id="rId22"/>
    <p:sldId id="288" r:id="rId23"/>
    <p:sldId id="283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7" r:id="rId32"/>
    <p:sldId id="261" r:id="rId33"/>
    <p:sldId id="298" r:id="rId34"/>
    <p:sldId id="299" r:id="rId35"/>
  </p:sldIdLst>
  <p:sldSz cx="12192000" cy="6858000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SimSun" pitchFamily="2" charset="-122"/>
      <p:regular r:id="rId40"/>
    </p:embeddedFont>
    <p:embeddedFont>
      <p:font typeface="微软雅黑" pitchFamily="34" charset="-122"/>
      <p:regular r:id="rId41"/>
      <p:bold r:id="rId42"/>
    </p:embeddedFont>
    <p:embeddedFont>
      <p:font typeface="Sigmar One" charset="0"/>
      <p:regular r:id="rId43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99"/>
    <a:srgbClr val="66FF66"/>
    <a:srgbClr val="FFFF66"/>
    <a:srgbClr val="FFFF99"/>
    <a:srgbClr val="FE502D"/>
    <a:srgbClr val="FFCC99"/>
    <a:srgbClr val="43B14B"/>
    <a:srgbClr val="46A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372" y="-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7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93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9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2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10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5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2023/6/5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914400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5.png"/><Relationship Id="rId7" Type="http://schemas.openxmlformats.org/officeDocument/2006/relationships/image" Target="../media/image56.png"/><Relationship Id="rId12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0" y="-20782"/>
            <a:ext cx="11943099" cy="663911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07479" y="443923"/>
            <a:ext cx="8636000" cy="658813"/>
          </a:xfrm>
        </p:spPr>
        <p:txBody>
          <a:bodyPr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endParaRPr lang="en-US" sz="3600" b="1" dirty="0">
              <a:solidFill>
                <a:srgbClr val="FF6600"/>
              </a:solidFill>
              <a:latin typeface="Nunito Black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45022" y="1929548"/>
            <a:ext cx="7029450" cy="1149504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PHẦN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</a:rPr>
              <a:t> NGHỆ VÀ ĐỜI SỐNG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1: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nhiên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và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công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nghệ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" b="99338" l="257" r="98458">
                        <a14:foregroundMark x1="90488" y1="93212" x2="92288" y2="97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5816" y="2971608"/>
            <a:ext cx="2372979" cy="36845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sp>
        <p:nvSpPr>
          <p:cNvPr id="36" name="Right Triangle 35"/>
          <p:cNvSpPr/>
          <p:nvPr/>
        </p:nvSpPr>
        <p:spPr>
          <a:xfrm>
            <a:off x="107820" y="2202718"/>
            <a:ext cx="4366696" cy="4492701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575" y="3703535"/>
            <a:ext cx="3081353" cy="3081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54" l="0" r="100000">
                        <a14:foregroundMark x1="28099" y1="28365" x2="64876" y2="32212"/>
                        <a14:foregroundMark x1="56198" y1="21635" x2="65702" y2="32692"/>
                        <a14:foregroundMark x1="8678" y1="65385" x2="65289" y2="85577"/>
                        <a14:foregroundMark x1="7025" y1="64423" x2="15289" y2="85096"/>
                        <a14:foregroundMark x1="9504" y1="54808" x2="14463" y2="58173"/>
                        <a14:foregroundMark x1="4545" y1="77404" x2="7851" y2="90385"/>
                        <a14:foregroundMark x1="22727" y1="85096" x2="59504" y2="87981"/>
                        <a14:foregroundMark x1="64463" y1="69712" x2="66942" y2="78365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7782" y="1120157"/>
            <a:ext cx="2112249" cy="18154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11" b="95278" l="8099" r="89789">
                        <a14:foregroundMark x1="33099" y1="67500" x2="65141" y2="77500"/>
                        <a14:foregroundMark x1="80282" y1="61667" x2="80282" y2="74167"/>
                        <a14:foregroundMark x1="45775" y1="57500" x2="54225" y2="67222"/>
                        <a14:foregroundMark x1="60915" y1="59167" x2="73592" y2="650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043" y="3228024"/>
            <a:ext cx="1234260" cy="15645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653" l="0" r="987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792" y="5613678"/>
            <a:ext cx="1147770" cy="108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3076" y="3352222"/>
            <a:ext cx="5953752" cy="47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768877" y="1499587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00" y="2765188"/>
            <a:ext cx="5539168" cy="3711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765187"/>
            <a:ext cx="6096000" cy="371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lowchart: Alternate Process 14"/>
          <p:cNvSpPr/>
          <p:nvPr/>
        </p:nvSpPr>
        <p:spPr>
          <a:xfrm>
            <a:off x="1996360" y="2224004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trời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7924800" y="2224004"/>
            <a:ext cx="1829508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Mặt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trăng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43275"/>
            <a:ext cx="5803985" cy="3788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360" y="1469107"/>
            <a:ext cx="4191000" cy="523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Flowchart: Alternate Process 22"/>
          <p:cNvSpPr/>
          <p:nvPr/>
        </p:nvSpPr>
        <p:spPr>
          <a:xfrm>
            <a:off x="3000198" y="2337385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0244400" y="1451946"/>
            <a:ext cx="124312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Núi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8771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23" name="Flowchart: Alternate Process 22"/>
          <p:cNvSpPr/>
          <p:nvPr/>
        </p:nvSpPr>
        <p:spPr>
          <a:xfrm>
            <a:off x="2106002" y="2066041"/>
            <a:ext cx="1902969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Sông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biển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8246247" y="2117799"/>
            <a:ext cx="1739172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suối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71290"/>
            <a:ext cx="5879267" cy="403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954" y="2688452"/>
            <a:ext cx="5754071" cy="401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83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25" y="216989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34606" y="1460792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tự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nhiên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262" y="1336821"/>
            <a:ext cx="3664514" cy="544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lowchart: Alternate Process 18"/>
          <p:cNvSpPr/>
          <p:nvPr/>
        </p:nvSpPr>
        <p:spPr>
          <a:xfrm>
            <a:off x="7145263" y="3248542"/>
            <a:ext cx="1064212" cy="152155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5" y="3048001"/>
            <a:ext cx="6826065" cy="3649734"/>
          </a:xfrm>
          <a:prstGeom prst="rect">
            <a:avLst/>
          </a:prstGeom>
        </p:spPr>
      </p:pic>
      <p:sp>
        <p:nvSpPr>
          <p:cNvPr id="24" name="Flowchart: Alternate Process 23"/>
          <p:cNvSpPr/>
          <p:nvPr/>
        </p:nvSpPr>
        <p:spPr>
          <a:xfrm>
            <a:off x="2603923" y="2186225"/>
            <a:ext cx="1713603" cy="97013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loài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vật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90956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140" y="893165"/>
            <a:ext cx="9893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 Em hãy kể tên một số đối tượng tự nhiên và sản phẩm công nghệ mà em biết?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" y="714923"/>
            <a:ext cx="876329" cy="9931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44280" y="2887544"/>
            <a:ext cx="2057400" cy="1210498"/>
            <a:chOff x="416504" y="2180438"/>
            <a:chExt cx="2250496" cy="1416226"/>
          </a:xfrm>
        </p:grpSpPr>
        <p:sp>
          <p:nvSpPr>
            <p:cNvPr id="17" name="Oval 16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725" y="2434671"/>
              <a:ext cx="1926053" cy="97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6" y="1756108"/>
            <a:ext cx="4252672" cy="2219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4" b="96436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57" y="3699797"/>
            <a:ext cx="4122866" cy="3072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67" b="91667" l="4750" r="100000">
                        <a14:foregroundMark x1="75250" y1="47667" x2="75250" y2="47667"/>
                        <a14:foregroundMark x1="74750" y1="47333" x2="80250" y2="4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703" y="509953"/>
            <a:ext cx="4452356" cy="3339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165" y="3968217"/>
            <a:ext cx="2455468" cy="3274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2512" y="2509872"/>
            <a:ext cx="6450115" cy="42242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2" b="99556" l="8667" r="9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1525">
            <a:off x="7669018" y="3455775"/>
            <a:ext cx="1742758" cy="18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59" y="94282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406385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3" y="2450388"/>
            <a:ext cx="11110828" cy="17085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8600" y="2819400"/>
            <a:ext cx="4038600" cy="3568451"/>
            <a:chOff x="228600" y="2819400"/>
            <a:chExt cx="4038600" cy="3568451"/>
          </a:xfrm>
        </p:grpSpPr>
        <p:grpSp>
          <p:nvGrpSpPr>
            <p:cNvPr id="19" name="Group 18"/>
            <p:cNvGrpSpPr/>
            <p:nvPr/>
          </p:nvGrpSpPr>
          <p:grpSpPr>
            <a:xfrm>
              <a:off x="228600" y="2819400"/>
              <a:ext cx="4038600" cy="3568451"/>
              <a:chOff x="26692" y="3581401"/>
              <a:chExt cx="3419514" cy="288265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92" y="4708251"/>
                <a:ext cx="2243522" cy="1755800"/>
              </a:xfrm>
              <a:prstGeom prst="rect">
                <a:avLst/>
              </a:prstGeom>
            </p:spPr>
          </p:pic>
          <p:sp>
            <p:nvSpPr>
              <p:cNvPr id="22" name="Oval Callout 21"/>
              <p:cNvSpPr/>
              <p:nvPr/>
            </p:nvSpPr>
            <p:spPr>
              <a:xfrm>
                <a:off x="843205" y="3581401"/>
                <a:ext cx="2603001" cy="1186278"/>
              </a:xfrm>
              <a:prstGeom prst="wedgeEllipseCallout">
                <a:avLst>
                  <a:gd name="adj1" fmla="val -31734"/>
                  <a:gd name="adj2" fmla="val 6564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93589" y="3046371"/>
              <a:ext cx="2357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đối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tượng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tự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nhiên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4291" y="2880286"/>
            <a:ext cx="4703649" cy="3627137"/>
            <a:chOff x="7114291" y="2880286"/>
            <a:chExt cx="4703649" cy="3627137"/>
          </a:xfrm>
        </p:grpSpPr>
        <p:grpSp>
          <p:nvGrpSpPr>
            <p:cNvPr id="23" name="Group 22"/>
            <p:cNvGrpSpPr/>
            <p:nvPr/>
          </p:nvGrpSpPr>
          <p:grpSpPr>
            <a:xfrm>
              <a:off x="7114291" y="2880286"/>
              <a:ext cx="4703649" cy="3627137"/>
              <a:chOff x="8436318" y="3795724"/>
              <a:chExt cx="3704552" cy="27086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9505" y="4508775"/>
                <a:ext cx="2501365" cy="1995560"/>
              </a:xfrm>
              <a:prstGeom prst="rect">
                <a:avLst/>
              </a:prstGeom>
            </p:spPr>
          </p:pic>
          <p:sp>
            <p:nvSpPr>
              <p:cNvPr id="25" name="Oval Callout 24"/>
              <p:cNvSpPr/>
              <p:nvPr/>
            </p:nvSpPr>
            <p:spPr>
              <a:xfrm>
                <a:off x="8436318" y="3795724"/>
                <a:ext cx="2183965" cy="1143732"/>
              </a:xfrm>
              <a:prstGeom prst="wedgeEllipseCallout">
                <a:avLst>
                  <a:gd name="adj1" fmla="val 44056"/>
                  <a:gd name="adj2" fmla="val 5891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latin typeface="Nunito Black" pitchFamily="2" charset="0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 flipH="1">
              <a:off x="7114291" y="3087572"/>
              <a:ext cx="2819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Theo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,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gì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00" b="96750" l="429" r="99571">
                        <a14:foregroundMark x1="7714" y1="56250" x2="7714" y2="56250"/>
                        <a14:foregroundMark x1="3571" y1="58000" x2="9143" y2="79250"/>
                        <a14:foregroundMark x1="13571" y1="68500" x2="13571" y2="68500"/>
                        <a14:foregroundMark x1="11857" y1="67250" x2="13429" y2="80250"/>
                        <a14:foregroundMark x1="14286" y1="66500" x2="15286" y2="78000"/>
                        <a14:foregroundMark x1="17000" y1="62500" x2="18857" y2="63250"/>
                        <a14:foregroundMark x1="26429" y1="53250" x2="36571" y2="75000"/>
                        <a14:foregroundMark x1="24857" y1="52000" x2="35571" y2="51500"/>
                        <a14:foregroundMark x1="30429" y1="48000" x2="30429" y2="48000"/>
                        <a14:foregroundMark x1="36143" y1="51750" x2="37571" y2="51250"/>
                        <a14:foregroundMark x1="22143" y1="61000" x2="32857" y2="82500"/>
                        <a14:foregroundMark x1="45857" y1="67000" x2="68143" y2="64500"/>
                        <a14:foregroundMark x1="75143" y1="78250" x2="90714" y2="78000"/>
                        <a14:foregroundMark x1="75857" y1="82750" x2="92429" y2="82500"/>
                        <a14:foregroundMark x1="87143" y1="86000" x2="90571" y2="84000"/>
                        <a14:foregroundMark x1="81143" y1="90500" x2="87714" y2="88250"/>
                        <a14:foregroundMark x1="11143" y1="78500" x2="11143" y2="7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1734" y="-897857"/>
            <a:ext cx="6667500" cy="381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8889" l="750" r="99750">
                        <a14:foregroundMark x1="21000" y1="42000" x2="37875" y2="52889"/>
                        <a14:foregroundMark x1="20375" y1="48444" x2="32000" y2="53778"/>
                        <a14:foregroundMark x1="50250" y1="57778" x2="55750" y2="92444"/>
                        <a14:foregroundMark x1="29250" y1="81778" x2="48375" y2="94889"/>
                        <a14:foregroundMark x1="5250" y1="65111" x2="17000" y2="91333"/>
                        <a14:foregroundMark x1="11250" y1="60889" x2="19250" y2="68667"/>
                        <a14:foregroundMark x1="7875" y1="60889" x2="13875" y2="70889"/>
                        <a14:foregroundMark x1="4500" y1="67556" x2="5125" y2="93333"/>
                        <a14:foregroundMark x1="5875" y1="95333" x2="11500" y2="94889"/>
                        <a14:foregroundMark x1="80000" y1="33333" x2="96750" y2="95333"/>
                        <a14:foregroundMark x1="81500" y1="32667" x2="97125" y2="47111"/>
                        <a14:foregroundMark x1="84375" y1="32444" x2="97500" y2="43556"/>
                        <a14:foregroundMark x1="79875" y1="30667" x2="79875" y2="93333"/>
                        <a14:foregroundMark x1="79250" y1="97333" x2="96125" y2="91556"/>
                        <a14:foregroundMark x1="78625" y1="34222" x2="78500" y2="90222"/>
                        <a14:foregroundMark x1="97500" y1="44222" x2="991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130" y="4200789"/>
            <a:ext cx="5365841" cy="23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399" y="1828801"/>
            <a:ext cx="3306865" cy="1828799"/>
            <a:chOff x="8284889" y="1637019"/>
            <a:chExt cx="3306865" cy="1828799"/>
          </a:xfrm>
        </p:grpSpPr>
        <p:sp>
          <p:nvSpPr>
            <p:cNvPr id="10" name="Cloud 9"/>
            <p:cNvSpPr/>
            <p:nvPr/>
          </p:nvSpPr>
          <p:spPr>
            <a:xfrm>
              <a:off x="8284889" y="1637019"/>
              <a:ext cx="3306865" cy="1828799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66721" y="1994588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32" y="1953928"/>
            <a:ext cx="8000553" cy="2727680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5105400" y="4907547"/>
            <a:ext cx="1289008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Ti vi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9448800" y="4907547"/>
            <a:ext cx="15240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Tủ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lạnh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5" y="480060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1" y="93037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6881" y="1848290"/>
            <a:ext cx="3331088" cy="1904537"/>
            <a:chOff x="8268371" y="1656508"/>
            <a:chExt cx="3331088" cy="1904537"/>
          </a:xfrm>
        </p:grpSpPr>
        <p:sp>
          <p:nvSpPr>
            <p:cNvPr id="10" name="Cloud 9"/>
            <p:cNvSpPr/>
            <p:nvPr/>
          </p:nvSpPr>
          <p:spPr>
            <a:xfrm>
              <a:off x="8268371" y="1656508"/>
              <a:ext cx="3331088" cy="1904537"/>
            </a:xfrm>
            <a:prstGeom prst="cloud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05421" y="2031711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Đọc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tên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các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</a:p>
          </p:txBody>
        </p:sp>
      </p:grpSp>
      <p:sp>
        <p:nvSpPr>
          <p:cNvPr id="14" name="Flowchart: Alternate Process 13"/>
          <p:cNvSpPr/>
          <p:nvPr/>
        </p:nvSpPr>
        <p:spPr>
          <a:xfrm>
            <a:off x="4648200" y="4857988"/>
            <a:ext cx="2514600" cy="792977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Máy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thanh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(radio)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991600" y="4981395"/>
            <a:ext cx="1752600" cy="50589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016" y="1971779"/>
            <a:ext cx="7653601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10" y="1643535"/>
            <a:ext cx="6965372" cy="3245514"/>
          </a:xfrm>
          <a:prstGeom prst="rect">
            <a:avLst/>
          </a:prstGeom>
        </p:spPr>
      </p:pic>
      <p:sp>
        <p:nvSpPr>
          <p:cNvPr id="17" name="Flowchart: Alternate Process 16"/>
          <p:cNvSpPr/>
          <p:nvPr/>
        </p:nvSpPr>
        <p:spPr>
          <a:xfrm>
            <a:off x="6675827" y="5102637"/>
            <a:ext cx="2494214" cy="52426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Bóng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đèn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3852" y="1791289"/>
            <a:ext cx="3429000" cy="2166465"/>
            <a:chOff x="342499" y="2955482"/>
            <a:chExt cx="3429000" cy="21664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" name="Cloud 18"/>
            <p:cNvSpPr/>
            <p:nvPr/>
          </p:nvSpPr>
          <p:spPr>
            <a:xfrm>
              <a:off x="342499" y="2955482"/>
              <a:ext cx="3429000" cy="2166465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1417" y="3274805"/>
              <a:ext cx="27432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Gia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đình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sử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dụng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nghệ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prstClr val="white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3852" y="1791288"/>
            <a:ext cx="3429000" cy="2166465"/>
            <a:chOff x="2213884" y="4434089"/>
            <a:chExt cx="3429000" cy="2166465"/>
          </a:xfrm>
        </p:grpSpPr>
        <p:sp>
          <p:nvSpPr>
            <p:cNvPr id="22" name="Cloud 21"/>
            <p:cNvSpPr/>
            <p:nvPr/>
          </p:nvSpPr>
          <p:spPr>
            <a:xfrm>
              <a:off x="2213884" y="4434089"/>
              <a:ext cx="3429000" cy="2166465"/>
            </a:xfrm>
            <a:prstGeom prst="cloud">
              <a:avLst/>
            </a:prstGeom>
            <a:solidFill>
              <a:srgbClr val="FE5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prstClr val="white"/>
                </a:solidFill>
                <a:latin typeface="Nunito Black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01590" y="4770936"/>
              <a:ext cx="27432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Gia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đình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sử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dụng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các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sản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phẩm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công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nghệ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để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6" y="4915210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52" y="2508418"/>
            <a:ext cx="8955378" cy="30541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8" y="4924835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08894 0.65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242 0.6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3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651182"/>
            <a:ext cx="8664439" cy="2931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6" y="480407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0.40324 L 0.1 0.65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3 -0.00232 L 0.32031 0.65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36" y="115503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372169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714823"/>
            <a:ext cx="685263" cy="92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6073" y="754730"/>
            <a:ext cx="10234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Dựa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vào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từ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gợi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ý: </a:t>
            </a:r>
            <a:endParaRPr lang="en-US" sz="2400" dirty="0" smtClean="0">
              <a:solidFill>
                <a:schemeClr val="tx2"/>
              </a:solidFill>
              <a:latin typeface="Nunito Black" pitchFamily="2" charset="0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nêu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tên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 Black" pitchFamily="2" charset="0"/>
              </a:rPr>
              <a:t>hình</a:t>
            </a:r>
            <a:endParaRPr lang="en-US" sz="24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348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trí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71499" y="1179179"/>
            <a:ext cx="1561725" cy="56976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mát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68399" y="1216395"/>
            <a:ext cx="1886372" cy="5325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Chiếu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9946" y="1221208"/>
            <a:ext cx="3299108" cy="5637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quản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phẩm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209" y="2341552"/>
            <a:ext cx="7403475" cy="3449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76" y="4891962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805 0.68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20" grpId="0" animBg="1"/>
      <p:bldP spid="21" grpId="0" animBg="1"/>
      <p:bldP spid="21" grpId="1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88" y="1931326"/>
            <a:ext cx="4791172" cy="4384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207" y="3505200"/>
            <a:ext cx="3663456" cy="23808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153400" y="2094135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5" name="Cloud 14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53399" y="2094134"/>
            <a:ext cx="2500313" cy="1331088"/>
            <a:chOff x="3025588" y="3361765"/>
            <a:chExt cx="2918012" cy="1828800"/>
          </a:xfrm>
          <a:solidFill>
            <a:srgbClr val="0DA33B"/>
          </a:solidFill>
        </p:grpSpPr>
        <p:sp>
          <p:nvSpPr>
            <p:cNvPr id="18" name="Cloud 17"/>
            <p:cNvSpPr/>
            <p:nvPr/>
          </p:nvSpPr>
          <p:spPr>
            <a:xfrm>
              <a:off x="3025588" y="3361765"/>
              <a:ext cx="2918012" cy="1828800"/>
            </a:xfrm>
            <a:prstGeom prst="cloud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230109" y="3644576"/>
              <a:ext cx="2508968" cy="1263178"/>
            </a:xfrm>
            <a:prstGeom prst="roundRect">
              <a:avLst/>
            </a:prstGeom>
            <a:noFill/>
            <a:ln w="28575" cap="flat" cmpd="sng" algn="ctr">
              <a:noFill/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 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Các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nhóm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trình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 </a:t>
              </a:r>
              <a:r>
                <a:rPr kumimoji="0" 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anose="020B0604020202020204" charset="0"/>
                </a:rPr>
                <a:t>bày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7" y="4983613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52" y="1758882"/>
            <a:ext cx="5213430" cy="804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37518"/>
            <a:ext cx="4015110" cy="401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811556"/>
            <a:ext cx="4999226" cy="767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360" y="2921254"/>
            <a:ext cx="5670940" cy="349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77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19" y="1758881"/>
            <a:ext cx="4870728" cy="741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28" y="2500319"/>
            <a:ext cx="5920894" cy="4400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574" y="1782293"/>
            <a:ext cx="4532877" cy="741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947" y="2367015"/>
            <a:ext cx="6054081" cy="45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8815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430" y="407774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802552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126" y="898662"/>
            <a:ext cx="1004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Nunito Black" pitchFamily="2" charset="0"/>
              </a:rPr>
              <a:t>Hãy kể tên các sản phẩm công nghệ mà em biết có tác dụng như mô tả dưới đây.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758882"/>
            <a:ext cx="4863125" cy="792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895600"/>
            <a:ext cx="7239000" cy="32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33400" y="517293"/>
            <a:ext cx="11910714" cy="6606688"/>
          </a:xfrm>
          <a:custGeom>
            <a:avLst/>
            <a:gdLst/>
            <a:ahLst/>
            <a:cxnLst/>
            <a:rect l="l" t="t" r="r" b="b"/>
            <a:pathLst>
              <a:path w="22035368" h="12222675">
                <a:moveTo>
                  <a:pt x="21942659" y="12222675"/>
                </a:moveTo>
                <a:lnTo>
                  <a:pt x="92710" y="12222675"/>
                </a:lnTo>
                <a:cubicBezTo>
                  <a:pt x="41910" y="12222675"/>
                  <a:pt x="0" y="12180765"/>
                  <a:pt x="0" y="1212996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1941389" y="0"/>
                </a:lnTo>
                <a:cubicBezTo>
                  <a:pt x="21992189" y="0"/>
                  <a:pt x="22034098" y="41910"/>
                  <a:pt x="22034098" y="92710"/>
                </a:cubicBezTo>
                <a:lnTo>
                  <a:pt x="22034098" y="12128695"/>
                </a:lnTo>
                <a:cubicBezTo>
                  <a:pt x="22035368" y="12180765"/>
                  <a:pt x="21993459" y="12222675"/>
                  <a:pt x="21942659" y="122226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26081" y="6233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79" y="462681"/>
            <a:ext cx="108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TÁC DỤNG CỦA MỘT SỐ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5427" y="1122390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17099" y="1715746"/>
            <a:ext cx="8763000" cy="1425491"/>
            <a:chOff x="1682245" y="1807725"/>
            <a:chExt cx="8353514" cy="14254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682245" y="1807725"/>
              <a:ext cx="8353514" cy="1425491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7528" y="1836031"/>
              <a:ext cx="81429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 err="1">
                  <a:latin typeface="Nunito Black" pitchFamily="2" charset="0"/>
                </a:rPr>
                <a:t>Những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sản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phẩm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công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nghệ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trong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gia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đình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thường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được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dùng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để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phục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vụ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các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nhu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cầu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 smtClean="0">
                  <a:latin typeface="Nunito Black" pitchFamily="2" charset="0"/>
                </a:rPr>
                <a:t>ăn</a:t>
              </a:r>
              <a:r>
                <a:rPr lang="en-US" sz="2800" dirty="0" smtClean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mặc</a:t>
              </a:r>
              <a:r>
                <a:rPr lang="en-US" sz="2800" dirty="0" smtClean="0">
                  <a:latin typeface="Nunito Black" pitchFamily="2" charset="0"/>
                </a:rPr>
                <a:t>, </a:t>
              </a:r>
              <a:r>
                <a:rPr lang="en-US" sz="2800" dirty="0" err="1" smtClean="0">
                  <a:latin typeface="Nunito Black" pitchFamily="2" charset="0"/>
                </a:rPr>
                <a:t>nghỉ</a:t>
              </a:r>
              <a:r>
                <a:rPr lang="en-US" sz="2800" dirty="0" smtClean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ngơi</a:t>
              </a:r>
              <a:r>
                <a:rPr lang="en-US" sz="2800" dirty="0">
                  <a:latin typeface="Nunito Black" pitchFamily="2" charset="0"/>
                </a:rPr>
                <a:t>, </a:t>
              </a:r>
              <a:r>
                <a:rPr lang="en-US" sz="2800" dirty="0" err="1">
                  <a:latin typeface="Nunito Black" pitchFamily="2" charset="0"/>
                </a:rPr>
                <a:t>học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tập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và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giải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trí</a:t>
              </a:r>
              <a:r>
                <a:rPr lang="en-US" sz="2800" dirty="0">
                  <a:latin typeface="Nunito Black" pitchFamily="2" charset="0"/>
                </a:rPr>
                <a:t> </a:t>
              </a:r>
              <a:r>
                <a:rPr lang="en-US" sz="2800" dirty="0" err="1">
                  <a:latin typeface="Nunito Black" pitchFamily="2" charset="0"/>
                </a:rPr>
                <a:t>của</a:t>
              </a:r>
              <a:r>
                <a:rPr lang="en-US" sz="2800" dirty="0">
                  <a:latin typeface="Nunito Black" pitchFamily="2" charset="0"/>
                </a:rPr>
                <a:t> con </a:t>
              </a:r>
              <a:r>
                <a:rPr lang="en-US" sz="2800" dirty="0" err="1">
                  <a:latin typeface="Nunito Black" pitchFamily="2" charset="0"/>
                </a:rPr>
                <a:t>người</a:t>
              </a:r>
              <a:r>
                <a:rPr lang="en-US" sz="2800" dirty="0"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78" l="0" r="100000">
                        <a14:foregroundMark x1="5801" y1="8444" x2="86464" y2="2222"/>
                        <a14:foregroundMark x1="38950" y1="35556" x2="78729" y2="33333"/>
                        <a14:foregroundMark x1="40331" y1="24667" x2="55801" y2="47111"/>
                        <a14:foregroundMark x1="61602" y1="24889" x2="80939" y2="43111"/>
                        <a14:foregroundMark x1="61326" y1="35556" x2="76243" y2="46667"/>
                        <a14:foregroundMark x1="37569" y1="37556" x2="54420" y2="47556"/>
                        <a14:foregroundMark x1="56630" y1="35778" x2="70166" y2="44222"/>
                        <a14:foregroundMark x1="40884" y1="63778" x2="64365" y2="7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5427" y="3320752"/>
            <a:ext cx="2638900" cy="3280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706" y="3848228"/>
            <a:ext cx="3034637" cy="30346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8" y="3992330"/>
            <a:ext cx="2213075" cy="27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87" y="1981200"/>
            <a:ext cx="9495050" cy="3504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057400"/>
            <a:ext cx="5244638" cy="3962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319675" y="2986649"/>
            <a:ext cx="5554429" cy="568919"/>
            <a:chOff x="8954158" y="1865675"/>
            <a:chExt cx="2961675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989795" y="1985295"/>
              <a:ext cx="2926038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vào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màn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ti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vi. 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85880" y="3806800"/>
            <a:ext cx="39107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117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7585" y="5557068"/>
            <a:ext cx="4991773" cy="830997"/>
            <a:chOff x="8743308" y="2148105"/>
            <a:chExt cx="2926038" cy="110153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743308" y="214810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890780" y="2148105"/>
              <a:ext cx="2669013" cy="1101538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Đá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bóng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rất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dễ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hỏng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đồ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dùng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trong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1" y="5214634"/>
            <a:ext cx="1365787" cy="1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3919" y="917909"/>
            <a:ext cx="101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3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4. </a:t>
            </a:r>
            <a:r>
              <a:rPr lang="en-US" sz="2400" dirty="0" err="1" smtClean="0">
                <a:solidFill>
                  <a:srgbClr val="000000"/>
                </a:solidFill>
                <a:latin typeface="Nunito Black" pitchFamily="2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?</a:t>
            </a:r>
            <a:endParaRPr lang="en-US" sz="2400" dirty="0">
              <a:latin typeface="Nunito Black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19675" y="2986649"/>
            <a:ext cx="5567525" cy="568919"/>
            <a:chOff x="8954158" y="1865675"/>
            <a:chExt cx="2926038" cy="10702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8954158" y="1865675"/>
              <a:ext cx="2926038" cy="1070236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18270" y="2003883"/>
              <a:ext cx="2811129" cy="868472"/>
            </a:xfrm>
            <a:prstGeom prst="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ạn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nhỏ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lau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cánh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quạt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65245" y="1738631"/>
            <a:ext cx="2597582" cy="1169830"/>
            <a:chOff x="6263969" y="1796548"/>
            <a:chExt cx="2597582" cy="1331088"/>
          </a:xfrm>
        </p:grpSpPr>
        <p:sp>
          <p:nvSpPr>
            <p:cNvPr id="13" name="Cloud 12"/>
            <p:cNvSpPr/>
            <p:nvPr/>
          </p:nvSpPr>
          <p:spPr>
            <a:xfrm>
              <a:off x="6263969" y="1796548"/>
              <a:ext cx="2500313" cy="1331088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951" y="2092839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Bạn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nhỏ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đang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gì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0828" y="3854726"/>
            <a:ext cx="3986920" cy="1669510"/>
            <a:chOff x="6159039" y="3215271"/>
            <a:chExt cx="3746961" cy="1669510"/>
          </a:xfrm>
        </p:grpSpPr>
        <p:sp>
          <p:nvSpPr>
            <p:cNvPr id="19" name="Cloud 18"/>
            <p:cNvSpPr/>
            <p:nvPr/>
          </p:nvSpPr>
          <p:spPr>
            <a:xfrm>
              <a:off x="6159039" y="3215271"/>
              <a:ext cx="3746961" cy="1669510"/>
            </a:xfrm>
            <a:prstGeom prst="cloud">
              <a:avLst/>
            </a:prstGeom>
            <a:noFill/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6999" y="3523194"/>
              <a:ext cx="32879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Hành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động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đó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hỏng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đồ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nhà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Nunito Black" pitchFamily="2" charset="0"/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30862" y="5661388"/>
            <a:ext cx="6304223" cy="549226"/>
            <a:chOff x="8657490" y="2262771"/>
            <a:chExt cx="3695360" cy="9555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8657490" y="2262771"/>
              <a:ext cx="3485879" cy="955570"/>
            </a:xfrm>
            <a:prstGeom prst="roundRect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659384" y="2374080"/>
              <a:ext cx="3693466" cy="803227"/>
            </a:xfrm>
            <a:prstGeom prst="rect">
              <a:avLst/>
            </a:prstGeom>
            <a:no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Giúp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đỡ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bố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nhà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việc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làm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Nunito Black" pitchFamily="2" charset="0"/>
                </a:rPr>
                <a:t>tốt</a:t>
              </a:r>
              <a:r>
                <a:rPr lang="en-US" sz="2400" dirty="0">
                  <a:solidFill>
                    <a:srgbClr val="C00000"/>
                  </a:solidFill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19" y="2123144"/>
            <a:ext cx="5673274" cy="42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7558" y="15893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56244"/>
            <a:ext cx="830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GIỮ GÌN SẢN PHẨM CÔNG NGHỆ TRONG GIA ĐÌNH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4172" y="928887"/>
            <a:ext cx="9760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Nunito Black" pitchFamily="2" charset="0"/>
              </a:rPr>
              <a:t>Vì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sao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cần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phải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giữ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sản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phẩm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công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nghệ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trong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gia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đình</a:t>
            </a:r>
            <a:r>
              <a:rPr lang="en-US" sz="2400" dirty="0">
                <a:latin typeface="Nunito Black" pitchFamily="2" charset="0"/>
              </a:rPr>
              <a:t>? </a:t>
            </a:r>
            <a:endParaRPr lang="en-US" sz="2400" dirty="0" smtClean="0">
              <a:latin typeface="Nunito Black" pitchFamily="2" charset="0"/>
            </a:endParaRPr>
          </a:p>
          <a:p>
            <a:r>
              <a:rPr lang="en-US" sz="2400" dirty="0" err="1" smtClean="0">
                <a:latin typeface="Nunito Black" pitchFamily="2" charset="0"/>
              </a:rPr>
              <a:t>Giữ</a:t>
            </a:r>
            <a:r>
              <a:rPr lang="en-US" sz="2400" dirty="0" smtClean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gìn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bằng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cách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err="1">
                <a:latin typeface="Nunito Black" pitchFamily="2" charset="0"/>
              </a:rPr>
              <a:t>nào</a:t>
            </a:r>
            <a:r>
              <a:rPr lang="en-US" sz="2400" dirty="0">
                <a:latin typeface="Nunito Black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30" y="826115"/>
            <a:ext cx="871518" cy="933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32510"/>
            <a:ext cx="3521902" cy="49311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0582" y="5190886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unito Black" pitchFamily="2" charset="0"/>
              </a:rPr>
              <a:t>Thảo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luận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nhóm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1616872"/>
            <a:ext cx="4648200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Cần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phải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nghệ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vì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: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4400" y="2582779"/>
            <a:ext cx="5715000" cy="12501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mtClean="0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4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do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bỏ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tiền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mua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ta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hỏng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lãng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phí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82369" y="4027422"/>
            <a:ext cx="359906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Giữ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gìn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bằng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43400" y="4630614"/>
            <a:ext cx="2743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nhẹ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nhàng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cẩn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thận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329168" y="4643991"/>
            <a:ext cx="2460859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Thường xuyên lau chùi.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0269" y="5751609"/>
            <a:ext cx="3124200" cy="743046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Nunito Black" pitchFamily="2" charset="0"/>
              </a:rPr>
              <a:t>Không nô đùa, chơi thể thao trong nhà.</a:t>
            </a:r>
            <a:endParaRPr lang="en-US" sz="24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96200" y="5541941"/>
            <a:ext cx="4190999" cy="1221683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Cất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gọn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ngắt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(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đối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thiết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bị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)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khi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không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0859" y="5228389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unito Black" pitchFamily="2" charset="0"/>
              </a:rPr>
              <a:t>Các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nhóm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trình</a:t>
            </a:r>
            <a:r>
              <a:rPr lang="en-US" sz="2800" dirty="0" smtClean="0">
                <a:latin typeface="Nunito Black" pitchFamily="2" charset="0"/>
              </a:rPr>
              <a:t> </a:t>
            </a:r>
            <a:r>
              <a:rPr lang="en-US" sz="2800" dirty="0" err="1" smtClean="0">
                <a:latin typeface="Nunito Black" pitchFamily="2" charset="0"/>
              </a:rPr>
              <a:t>bày</a:t>
            </a:r>
            <a:endParaRPr lang="en-US" sz="28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allAtOnce"/>
      <p:bldP spid="14" grpId="0" animBg="1"/>
      <p:bldP spid="18" grpId="0" animBg="1"/>
      <p:bldP spid="2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460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08" y="662571"/>
            <a:ext cx="9905076" cy="2926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0028" y="3887070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Giống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3365" y="4769915"/>
            <a:ext cx="204914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48600" y="3730505"/>
            <a:ext cx="1905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Khác</a:t>
            </a:r>
            <a:r>
              <a:rPr lang="en-US" sz="2400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unito Black" pitchFamily="2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233" y="4033381"/>
            <a:ext cx="923206" cy="1164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432" y="5367307"/>
            <a:ext cx="1228007" cy="11174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94591" y="5571048"/>
            <a:ext cx="312617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06647" y="4257165"/>
            <a:ext cx="330206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 do con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ra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=""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=""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=""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=""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6" y="2209800"/>
            <a:ext cx="5193449" cy="486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56" y="228600"/>
            <a:ext cx="10776554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29959" y="2374434"/>
            <a:ext cx="4365114" cy="4385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4" b="98776" l="1064" r="95213">
                        <a14:foregroundMark x1="14894" y1="43531" x2="28191" y2="89685"/>
                        <a14:foregroundMark x1="34574" y1="37937" x2="17376" y2="85140"/>
                        <a14:foregroundMark x1="11525" y1="93357" x2="4078" y2="98776"/>
                        <a14:foregroundMark x1="41489" y1="91783" x2="52305" y2="91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3782734"/>
            <a:ext cx="3048000" cy="3097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31" y="1669516"/>
            <a:ext cx="7696200" cy="50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1560610" y="1447800"/>
            <a:ext cx="89683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9600" dirty="0">
                <a:ln w="9525">
                  <a:solidFill>
                    <a:srgbClr val="00CC00"/>
                  </a:solidFill>
                </a:ln>
                <a:solidFill>
                  <a:srgbClr val="00CC00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9600" dirty="0">
              <a:ln w="9525">
                <a:solidFill>
                  <a:srgbClr val="00CC00"/>
                </a:solidFill>
              </a:ln>
              <a:solidFill>
                <a:srgbClr val="00CC00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83" y="2590800"/>
            <a:ext cx="4689356" cy="41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F19B711-C590-44D1-9AA8-9F143B0ED5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0C79CF2-6A1C-4636-84CE-ABB2BE191D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A5D17DF-AD65-402C-A95C-F13C770C9F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146" y="1449948"/>
            <a:ext cx="7803453" cy="531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148" y="1779964"/>
            <a:ext cx="9956162" cy="2985645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73451" y="4938765"/>
            <a:ext cx="1905000" cy="485663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xanh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83927" y="4928658"/>
            <a:ext cx="1679951" cy="49577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nón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069355" y="4719955"/>
            <a:ext cx="2918084" cy="938239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Hòn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non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(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hoặc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núi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đá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biển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,...)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834" y="5306372"/>
            <a:ext cx="1403144" cy="1537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914" y="894833"/>
            <a:ext cx="914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Em hãy quan sát và gọi tên những đối tượng có trong Hình 1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820570"/>
            <a:ext cx="10038993" cy="3297816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897611" y="5209110"/>
            <a:ext cx="1676400" cy="505890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Đèn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47962" y="5192312"/>
            <a:ext cx="1700694" cy="522688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Quạt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điện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8781972" y="5176276"/>
            <a:ext cx="1203376" cy="538724"/>
          </a:xfrm>
          <a:prstGeom prst="flowChartAlternateProcess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Ti vi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789" y="3451198"/>
            <a:ext cx="2008729" cy="29319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83" y="3621295"/>
            <a:ext cx="2229793" cy="2755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26" y="3448940"/>
            <a:ext cx="1826305" cy="29032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960" y="3727091"/>
            <a:ext cx="2933540" cy="263143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648200" y="1685102"/>
            <a:ext cx="2250496" cy="1448690"/>
            <a:chOff x="416504" y="2180438"/>
            <a:chExt cx="2250496" cy="1448690"/>
          </a:xfrm>
        </p:grpSpPr>
        <p:sp>
          <p:nvSpPr>
            <p:cNvPr id="31" name="Oval 30"/>
            <p:cNvSpPr/>
            <p:nvPr/>
          </p:nvSpPr>
          <p:spPr>
            <a:xfrm>
              <a:off x="416504" y="2180438"/>
              <a:ext cx="2250496" cy="1416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804" y="2428799"/>
              <a:ext cx="21237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4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</a:t>
            </a:r>
            <a:r>
              <a:rPr lang="vi-VN" sz="2400" dirty="0" smtClean="0">
                <a:latin typeface="Nunito Black" pitchFamily="2" charset="0"/>
              </a:rPr>
              <a:t>?</a:t>
            </a:r>
            <a:endParaRPr lang="vi-VN" sz="2400" dirty="0">
              <a:latin typeface="Nunito Black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7897114" y="1386411"/>
            <a:ext cx="3359737" cy="2412658"/>
            <a:chOff x="8781133" y="4091677"/>
            <a:chExt cx="3359737" cy="24126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40" name="Oval Callout 39"/>
            <p:cNvSpPr/>
            <p:nvPr/>
          </p:nvSpPr>
          <p:spPr>
            <a:xfrm>
              <a:off x="8781133" y="4091677"/>
              <a:ext cx="2057400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9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9" y="158931"/>
            <a:ext cx="11943099" cy="66391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7" y="375278"/>
            <a:ext cx="906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ĐỐI TƯỢNG TỰ NHIÊN VÀ SẢN PHẨM CỦA CÔNG NGHỆ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891" y="3255348"/>
            <a:ext cx="2564150" cy="3306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104" y="3657600"/>
            <a:ext cx="3927621" cy="297616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746020" y="1709687"/>
            <a:ext cx="2775675" cy="1405250"/>
            <a:chOff x="258637" y="4800600"/>
            <a:chExt cx="2408364" cy="1405250"/>
          </a:xfrm>
        </p:grpSpPr>
        <p:sp>
          <p:nvSpPr>
            <p:cNvPr id="32" name="Oval 31"/>
            <p:cNvSpPr/>
            <p:nvPr/>
          </p:nvSpPr>
          <p:spPr>
            <a:xfrm>
              <a:off x="258637" y="4800600"/>
              <a:ext cx="2408364" cy="14052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668" y="4934544"/>
              <a:ext cx="2276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Đối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tượng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không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phải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do con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người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làm</a:t>
              </a:r>
              <a:r>
                <a:rPr lang="en-US" sz="2000" dirty="0" smtClean="0">
                  <a:solidFill>
                    <a:schemeClr val="bg1"/>
                  </a:solidFill>
                  <a:latin typeface="Nunito Black" pitchFamily="2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Nunito Black" pitchFamily="2" charset="0"/>
                </a:rPr>
                <a:t>ra</a:t>
              </a:r>
              <a:endParaRPr lang="en-US" sz="2000" dirty="0">
                <a:solidFill>
                  <a:schemeClr val="bg1"/>
                </a:solidFill>
                <a:latin typeface="Nunito Black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2839" y="1927346"/>
            <a:ext cx="2868908" cy="2882651"/>
            <a:chOff x="26692" y="3581400"/>
            <a:chExt cx="2868908" cy="288265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92" y="4708251"/>
              <a:ext cx="2243522" cy="1755800"/>
            </a:xfrm>
            <a:prstGeom prst="rect">
              <a:avLst/>
            </a:prstGeom>
          </p:spPr>
        </p:pic>
        <p:sp>
          <p:nvSpPr>
            <p:cNvPr id="38" name="Oval Callout 37"/>
            <p:cNvSpPr/>
            <p:nvPr/>
          </p:nvSpPr>
          <p:spPr>
            <a:xfrm>
              <a:off x="838200" y="3581400"/>
              <a:ext cx="2057400" cy="1143732"/>
            </a:xfrm>
            <a:prstGeom prst="wedgeEllipseCallout">
              <a:avLst>
                <a:gd name="adj1" fmla="val -31734"/>
                <a:gd name="adj2" fmla="val 6564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Vì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sao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biết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84474" y="854105"/>
            <a:ext cx="1009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Nunito Black" pitchFamily="2" charset="0"/>
              </a:rPr>
              <a:t>Trong những đối tượng đó, đối tượng nào do con người làm ra, đối tượng nào không phải do con người làm ra</a:t>
            </a:r>
            <a:r>
              <a:rPr lang="vi-VN" sz="2400" dirty="0" smtClean="0">
                <a:latin typeface="Nunito Black" pitchFamily="2" charset="0"/>
              </a:rPr>
              <a:t>?</a:t>
            </a:r>
            <a:endParaRPr lang="vi-VN" sz="24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1098</Words>
  <Application>Microsoft Office PowerPoint</Application>
  <PresentationFormat>Custom</PresentationFormat>
  <Paragraphs>141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KaiTi</vt:lpstr>
      <vt:lpstr>Calibri</vt:lpstr>
      <vt:lpstr>汉仪跳跳体简</vt:lpstr>
      <vt:lpstr>SimSun</vt:lpstr>
      <vt:lpstr>微软雅黑</vt:lpstr>
      <vt:lpstr>Sigmar One</vt:lpstr>
      <vt:lpstr>Nunito Black</vt:lpstr>
      <vt:lpstr>Alibaba PuHuiTi</vt:lpstr>
      <vt:lpstr>义启小魏楷</vt:lpstr>
      <vt:lpstr>Office Theme</vt:lpstr>
      <vt:lpstr>https://www.freeppt7.com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ADMIN</cp:lastModifiedBy>
  <cp:revision>61</cp:revision>
  <dcterms:created xsi:type="dcterms:W3CDTF">2006-08-16T00:00:00Z</dcterms:created>
  <dcterms:modified xsi:type="dcterms:W3CDTF">2023-06-05T10:51:58Z</dcterms:modified>
  <dc:identifier>DAFDiO2oNAs</dc:identifier>
</cp:coreProperties>
</file>