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58" r:id="rId4"/>
    <p:sldId id="276" r:id="rId5"/>
    <p:sldId id="277" r:id="rId6"/>
    <p:sldId id="278" r:id="rId7"/>
    <p:sldId id="279" r:id="rId8"/>
    <p:sldId id="280" r:id="rId9"/>
    <p:sldId id="281" r:id="rId10"/>
    <p:sldId id="282"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44" d="100"/>
          <a:sy n="44" d="100"/>
        </p:scale>
        <p:origin x="-936" y="-29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07/06/2023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07/06/2023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07/06/2023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07/06/2023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07/06/2023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043487"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a:t>
            </a:r>
            <a:r>
              <a:rPr lang="en-US" altLang="en-US" sz="3200" b="1">
                <a:solidFill>
                  <a:srgbClr val="002060"/>
                </a:solidFill>
                <a:latin typeface="Times New Roman" pitchFamily="18" charset="0"/>
              </a:rPr>
              <a:t>HỌC </a:t>
            </a:r>
            <a:r>
              <a:rPr lang="en-US" altLang="en-US" sz="3200" b="1" smtClean="0">
                <a:solidFill>
                  <a:srgbClr val="002060"/>
                </a:solidFill>
                <a:latin typeface="Times New Roman" pitchFamily="18" charset="0"/>
              </a:rPr>
              <a:t>NGỌC LÂM</a:t>
            </a:r>
            <a:endParaRPr lang="en-US" altLang="en-US" sz="3200" b="1" dirty="0">
              <a:solidFill>
                <a:srgbClr val="002060"/>
              </a:solidFill>
              <a:latin typeface="Times New Roman" pitchFamily="18" charset="0"/>
            </a:endParaRPr>
          </a:p>
        </p:txBody>
      </p:sp>
      <p:sp>
        <p:nvSpPr>
          <p:cNvPr id="14" name="Text Box 14"/>
          <p:cNvSpPr txBox="1">
            <a:spLocks noChangeArrowheads="1"/>
          </p:cNvSpPr>
          <p:nvPr/>
        </p:nvSpPr>
        <p:spPr bwMode="auto">
          <a:xfrm>
            <a:off x="1312068" y="3200400"/>
            <a:ext cx="13500099" cy="189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 nghệ</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lnSpc>
                <a:spcPct val="150000"/>
              </a:lnSpc>
              <a:defRPr/>
            </a:pP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 CỤ VÀ VẬT LIỆU LÀM </a:t>
            </a:r>
            <a:r>
              <a:rPr lang="vi-VN"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a:t>
            </a:r>
            <a:r>
              <a:rPr lang="vi-VN"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033" y="55626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328318" y="6096000"/>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err="1" smtClean="0">
                <a:solidFill>
                  <a:srgbClr val="0000FF"/>
                </a:solidFill>
                <a:latin typeface="Times New Roman" pitchFamily="18" charset="0"/>
                <a:cs typeface="Times New Roman" pitchFamily="18" charset="0"/>
              </a:rPr>
              <a:t>Giáo</a:t>
            </a:r>
            <a:r>
              <a:rPr lang="en-US"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viên: VŨ THỊ DOAN</a:t>
            </a:r>
            <a:endParaRPr lang="en-US" sz="3600" b="1" dirty="0" smtClean="0">
              <a:solidFill>
                <a:srgbClr val="0000FF"/>
              </a:solidFill>
              <a:latin typeface="Times New Roman" pitchFamily="18" charset="0"/>
              <a:cs typeface="Times New Roman" pitchFamily="18" charset="0"/>
            </a:endParaRPr>
          </a:p>
          <a:p>
            <a:pPr algn="ctr" eaLnBrk="1" hangingPunct="1">
              <a:spcBef>
                <a:spcPts val="600"/>
              </a:spcBef>
              <a:defRPr/>
            </a:pPr>
            <a:r>
              <a:rPr lang="en-US" sz="3600" b="1" i="1" smtClean="0">
                <a:solidFill>
                  <a:srgbClr val="0000FF"/>
                </a:solidFill>
                <a:latin typeface="Times New Roman" pitchFamily="18" charset="0"/>
                <a:cs typeface="Times New Roman" pitchFamily="18" charset="0"/>
              </a:rPr>
              <a:t>Lớp:3A1</a:t>
            </a:r>
            <a:endParaRPr lang="en-US" sz="48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a:t>
            </a:r>
            <a:r>
              <a:rPr lang="en-US" sz="3200" b="1" u="sng" dirty="0" smtClean="0">
                <a:solidFill>
                  <a:srgbClr val="FF0000"/>
                </a:solidFill>
                <a:latin typeface="Times New Roman" pitchFamily="18" charset="0"/>
              </a:rPr>
              <a:t>,</a:t>
            </a:r>
            <a:r>
              <a:rPr lang="vi-VN" sz="3200" b="1" u="sng" dirty="0" smtClean="0">
                <a:solidFill>
                  <a:srgbClr val="FF0000"/>
                </a:solidFill>
                <a:latin typeface="Times New Roman" pitchFamily="18" charset="0"/>
              </a:rPr>
              <a:t>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marL="571500" indent="-571500" algn="just">
              <a:buFontTx/>
              <a:buChar char="-"/>
            </a:pPr>
            <a:r>
              <a:rPr lang="vi-VN" sz="3600" i="1" dirty="0" smtClean="0">
                <a:solidFill>
                  <a:srgbClr val="0000FF"/>
                </a:solidFill>
                <a:latin typeface="Times New Roman" panose="02020603050405020304" pitchFamily="18" charset="0"/>
                <a:cs typeface="Times New Roman" panose="02020603050405020304" pitchFamily="18" charset="0"/>
              </a:rPr>
              <a:t>Hãy lựa chọn </a:t>
            </a:r>
            <a:r>
              <a:rPr lang="vi-VN" sz="3600" i="1" u="sng" dirty="0" smtClean="0">
                <a:solidFill>
                  <a:srgbClr val="0000FF"/>
                </a:solidFill>
                <a:latin typeface="Times New Roman" panose="02020603050405020304" pitchFamily="18" charset="0"/>
                <a:cs typeface="Times New Roman" panose="02020603050405020304" pitchFamily="18" charset="0"/>
              </a:rPr>
              <a:t>một số vật liệu và dụng cụ phù hợp để tạo ra sản phẩm thủ công mà em thích</a:t>
            </a:r>
            <a:r>
              <a:rPr lang="vi-VN" sz="3600" i="1" dirty="0" smtClean="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vi-VN" sz="3600" i="1" dirty="0" smtClean="0">
                <a:solidFill>
                  <a:srgbClr val="0000FF"/>
                </a:solidFill>
                <a:latin typeface="Times New Roman" panose="02020603050405020304" pitchFamily="18" charset="0"/>
                <a:cs typeface="Times New Roman" panose="02020603050405020304" pitchFamily="18" charset="0"/>
              </a:rPr>
              <a:t>Em có thể tham khảo các sản phẩm trong hình.</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56519" y="3947746"/>
            <a:ext cx="9220200"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VD: Em muốn nặn quả khế. </a:t>
            </a:r>
          </a:p>
          <a:p>
            <a:pPr indent="457200"/>
            <a:r>
              <a:rPr lang="vi-VN" sz="3600" i="1" dirty="0" smtClean="0">
                <a:solidFill>
                  <a:srgbClr val="0000FF"/>
                </a:solidFill>
                <a:latin typeface="Times New Roman" panose="02020603050405020304" pitchFamily="18" charset="0"/>
                <a:cs typeface="Times New Roman" panose="02020603050405020304" pitchFamily="18" charset="0"/>
              </a:rPr>
              <a:t>Vậy dụng cụ em cần là dao và thước, vật liệu em cần dùng là đất nặn.</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6" name="Picture 15"/>
          <p:cNvPicPr/>
          <p:nvPr/>
        </p:nvPicPr>
        <p:blipFill rotWithShape="1">
          <a:blip r:embed="rId2"/>
          <a:srcRect l="56785" t="35932" r="14663" b="32129"/>
          <a:stretch/>
        </p:blipFill>
        <p:spPr bwMode="auto">
          <a:xfrm>
            <a:off x="10698969" y="3920090"/>
            <a:ext cx="4983149" cy="28899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dirty="0">
              <a:solidFill>
                <a:srgbClr val="000099"/>
              </a:solidFill>
              <a:cs typeface="Arial" charset="0"/>
            </a:endParaRPr>
          </a:p>
          <a:p>
            <a:pPr eaLnBrk="1" hangingPunct="1"/>
            <a:r>
              <a:rPr lang="en-US" altLang="en-US" sz="2800" b="1" dirty="0">
                <a:solidFill>
                  <a:srgbClr val="000099"/>
                </a:solidFill>
                <a:cs typeface="Arial" charset="0"/>
              </a:rPr>
              <a:t>BẮT ĐẦU QUAY</a:t>
            </a:r>
          </a:p>
          <a:p>
            <a:pPr eaLnBrk="1" hangingPunct="1"/>
            <a:endParaRPr lang="en-US" altLang="en-US" sz="1000" b="1" dirty="0">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746919" y="6570648"/>
            <a:ext cx="3810000"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a) Dùng dụng cụ không phù hợp với vật liệu.</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5" name="Picture 14"/>
          <p:cNvPicPr/>
          <p:nvPr/>
        </p:nvPicPr>
        <p:blipFill rotWithShape="1">
          <a:blip r:embed="rId3"/>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520961" y="6847646"/>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b</a:t>
            </a:r>
            <a:r>
              <a:rPr lang="vi-VN" sz="3600" i="1" dirty="0" smtClean="0">
                <a:solidFill>
                  <a:srgbClr val="0000FF"/>
                </a:solidFill>
                <a:latin typeface="Times New Roman" panose="02020603050405020304" pitchFamily="18" charset="0"/>
                <a:cs typeface="Times New Roman" panose="02020603050405020304" pitchFamily="18" charset="0"/>
              </a:rPr>
              <a:t>) Chọn dụng cụ quá to so với tay cầm.</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sp>
        <p:nvSpPr>
          <p:cNvPr id="18" name="TextBox 17"/>
          <p:cNvSpPr txBox="1"/>
          <p:nvPr/>
        </p:nvSpPr>
        <p:spPr>
          <a:xfrm>
            <a:off x="8214369" y="6810068"/>
            <a:ext cx="3450317"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c) Không tập trung khi sử dụng dụng cụ.</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5"/>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2024519" y="6810068"/>
            <a:ext cx="3450317"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c) Không cất gọn dụng cụ sau khi dùng.</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9890919" y="3124200"/>
            <a:ext cx="5791200" cy="281940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20961" t="31939" r="46209" b="27377"/>
          <a:stretch/>
        </p:blipFill>
        <p:spPr bwMode="auto">
          <a:xfrm>
            <a:off x="9890919" y="6172200"/>
            <a:ext cx="5562600" cy="2688132"/>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067800" cy="1754326"/>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a dùng dụng cụ không phù hợp với vật liệu nên dù tốn sức vẫn không thể cắt đứt vật liệu.</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2564" y="6705600"/>
            <a:ext cx="8719309"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b chọn dụng cụ quá to so với tay cầm nên không thể cắt được.</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12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p>
        </p:txBody>
      </p:sp>
      <p:pic>
        <p:nvPicPr>
          <p:cNvPr id="17" name="Picture 16"/>
          <p:cNvPicPr/>
          <p:nvPr/>
        </p:nvPicPr>
        <p:blipFill rotWithShape="1">
          <a:blip r:embed="rId2"/>
          <a:srcRect l="22457" t="31939" r="46530" b="27946"/>
          <a:stretch/>
        </p:blipFill>
        <p:spPr bwMode="auto">
          <a:xfrm>
            <a:off x="10417807" y="2895600"/>
            <a:ext cx="5442087" cy="264821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3"/>
          <a:srcRect l="22243" t="32510" r="46423" b="27947"/>
          <a:stretch/>
        </p:blipFill>
        <p:spPr bwMode="auto">
          <a:xfrm>
            <a:off x="10417807" y="5733791"/>
            <a:ext cx="5442088" cy="2590800"/>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448800"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c không tập trung khi sử dụng dụng cụ ngây nguy hiểm khi sử dụng.</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70719" y="5828862"/>
            <a:ext cx="9448800"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d không cất gọn dụng cụ sau sử dụng gây nguy hiểm nếu như vấp phải.</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Bước 1: Vẽ đường tròn</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9448800"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Dùng com pa vẽ đường tròn trên mặt sau của giấy màu thủ công.</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9084" y="4954690"/>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Xác định tâm của hình tròn và đặt kim com pa.</a:t>
            </a:r>
          </a:p>
        </p:txBody>
      </p:sp>
      <p:pic>
        <p:nvPicPr>
          <p:cNvPr id="15" name="Picture 14"/>
          <p:cNvPicPr/>
          <p:nvPr/>
        </p:nvPicPr>
        <p:blipFill rotWithShape="1">
          <a:blip r:embed="rId2"/>
          <a:srcRect l="55929" t="35361" r="12203" b="24905"/>
          <a:stretch/>
        </p:blipFill>
        <p:spPr bwMode="auto">
          <a:xfrm>
            <a:off x="10454464" y="2765929"/>
            <a:ext cx="4863989" cy="2179044"/>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a:srcRect l="56891" t="21483" r="12631" b="37453"/>
          <a:stretch/>
        </p:blipFill>
        <p:spPr bwMode="auto">
          <a:xfrm>
            <a:off x="10454463" y="4954690"/>
            <a:ext cx="4863989" cy="1979509"/>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srcRect l="55394" t="29848" r="13593" b="32129"/>
          <a:stretch/>
        </p:blipFill>
        <p:spPr bwMode="auto">
          <a:xfrm>
            <a:off x="10454463" y="7086600"/>
            <a:ext cx="4863992" cy="1676400"/>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746919" y="5715000"/>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Lựa chọn độ dài bán kính của hình tròn.</a:t>
            </a:r>
          </a:p>
        </p:txBody>
      </p:sp>
      <p:sp>
        <p:nvSpPr>
          <p:cNvPr id="23" name="TextBox 22"/>
          <p:cNvSpPr txBox="1"/>
          <p:nvPr/>
        </p:nvSpPr>
        <p:spPr>
          <a:xfrm>
            <a:off x="970750" y="7262811"/>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Quay com pa để vẽ hình tròn.</a:t>
            </a:r>
          </a:p>
        </p:txBody>
      </p:sp>
    </p:spTree>
    <p:extLst>
      <p:ext uri="{BB962C8B-B14F-4D97-AF65-F5344CB8AC3E}">
        <p14:creationId xmlns:p14="http://schemas.microsoft.com/office/powerpoint/2010/main" val="19337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P spid="14"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Bước 2: Cắt hình tròn</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308324"/>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Sử dụng kéo để cắt theo đường tròn vừa vẽ.</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Cầm kéo đúng cách.</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Cắt theo đường tròn vừa vẽ.</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Mắt luôn nhìn kéo để cắt cho chính xác.</a:t>
            </a:r>
            <a:endParaRPr lang="en-US" sz="3600" dirty="0" smtClean="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2"/>
          <a:srcRect l="61490" t="29848" r="12096" b="34220"/>
          <a:stretch/>
        </p:blipFill>
        <p:spPr bwMode="auto">
          <a:xfrm>
            <a:off x="9625317" y="3371850"/>
            <a:ext cx="5693138" cy="4171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Bước 3: Dán hình tròn</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862322"/>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 Dùng hồ để dán hình tròn lên mặt giấy thủ công khác màu.</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Bôi hồ lên mặt sau của hình tròn.</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Dán </a:t>
            </a:r>
            <a:r>
              <a:rPr lang="vi-VN" sz="3600" dirty="0">
                <a:solidFill>
                  <a:srgbClr val="0000FF"/>
                </a:solidFill>
                <a:latin typeface="Times New Roman" panose="02020603050405020304" pitchFamily="18" charset="0"/>
                <a:cs typeface="Times New Roman" panose="02020603050405020304" pitchFamily="18" charset="0"/>
              </a:rPr>
              <a:t>hình tròn lên mặt giấy thủ công khác màu</a:t>
            </a:r>
            <a:r>
              <a:rPr lang="vi-VN" sz="3600" dirty="0" smtClean="0">
                <a:solidFill>
                  <a:srgbClr val="0000FF"/>
                </a:solidFill>
                <a:latin typeface="Times New Roman" panose="02020603050405020304" pitchFamily="18" charset="0"/>
                <a:cs typeface="Times New Roman" panose="02020603050405020304" pitchFamily="18" charset="0"/>
              </a:rPr>
              <a:t>.</a:t>
            </a:r>
          </a:p>
        </p:txBody>
      </p:sp>
      <p:pic>
        <p:nvPicPr>
          <p:cNvPr id="13" name="Picture 12"/>
          <p:cNvPicPr/>
          <p:nvPr/>
        </p:nvPicPr>
        <p:blipFill rotWithShape="1">
          <a:blip r:embed="rId2"/>
          <a:srcRect l="21281" t="33650" r="49952" b="29658"/>
          <a:stretch/>
        </p:blipFill>
        <p:spPr bwMode="auto">
          <a:xfrm>
            <a:off x="9967119" y="3505200"/>
            <a:ext cx="5486400" cy="24384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60314" t="34981" r="12737" b="29277"/>
          <a:stretch/>
        </p:blipFill>
        <p:spPr bwMode="auto">
          <a:xfrm>
            <a:off x="10119519" y="5943600"/>
            <a:ext cx="5334000" cy="2667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96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5"/>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127919" y="6810068"/>
            <a:ext cx="14346917"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Chọn dụng cụ vừa với tay cầm, hạn chế có đầu sắc nhọn. Tập trung khi sử dụng dụng cụ, không đùa nghịch để tránh bị thương. Cất dụng cụ vào hộp hoặc bao đựng và để nơi an toàn khi </a:t>
            </a:r>
            <a:r>
              <a:rPr lang="vi-VN" sz="3600" i="1" smtClean="0">
                <a:solidFill>
                  <a:srgbClr val="0000FF"/>
                </a:solidFill>
                <a:latin typeface="Times New Roman" panose="02020603050405020304" pitchFamily="18" charset="0"/>
                <a:cs typeface="Times New Roman" panose="02020603050405020304" pitchFamily="18" charset="0"/>
              </a:rPr>
              <a:t>không sử </a:t>
            </a:r>
            <a:r>
              <a:rPr lang="vi-VN" sz="3600" i="1" dirty="0" smtClean="0">
                <a:solidFill>
                  <a:srgbClr val="0000FF"/>
                </a:solidFill>
                <a:latin typeface="Times New Roman" panose="02020603050405020304" pitchFamily="18" charset="0"/>
                <a:cs typeface="Times New Roman" panose="02020603050405020304" pitchFamily="18" charset="0"/>
              </a:rPr>
              <a:t>dụng.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7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876</Words>
  <Application>Microsoft Office PowerPoint</Application>
  <PresentationFormat>Custom</PresentationFormat>
  <Paragraphs>79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281</cp:revision>
  <dcterms:created xsi:type="dcterms:W3CDTF">2022-07-10T01:37:20Z</dcterms:created>
  <dcterms:modified xsi:type="dcterms:W3CDTF">2023-06-06T18:24:46Z</dcterms:modified>
</cp:coreProperties>
</file>