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79" r:id="rId4"/>
    <p:sldId id="2976" r:id="rId5"/>
    <p:sldId id="2981" r:id="rId6"/>
    <p:sldId id="2988" r:id="rId7"/>
    <p:sldId id="2989" r:id="rId8"/>
    <p:sldId id="2980" r:id="rId9"/>
    <p:sldId id="2990" r:id="rId10"/>
    <p:sldId id="299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DF2D1"/>
    <a:srgbClr val="0000FF"/>
    <a:srgbClr val="0998D7"/>
    <a:srgbClr val="FF3399"/>
    <a:srgbClr val="FFFFFF"/>
    <a:srgbClr val="3DC3EC"/>
    <a:srgbClr val="F3E8CC"/>
    <a:srgbClr val="F03C69"/>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9" d="100"/>
          <a:sy n="69" d="100"/>
        </p:scale>
        <p:origin x="-56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2.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4.wdp"/><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5.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 xmlns:a16="http://schemas.microsoft.com/office/drawing/2014/main" id="{06E0BD0B-F434-4271-8D74-77148136C497}"/>
              </a:ext>
            </a:extLst>
          </p:cNvPr>
          <p:cNvGrpSpPr/>
          <p:nvPr/>
        </p:nvGrpSpPr>
        <p:grpSpPr>
          <a:xfrm>
            <a:off x="-1" y="710176"/>
            <a:ext cx="9040969" cy="1706011"/>
            <a:chOff x="0" y="204868"/>
            <a:chExt cx="7315200" cy="1830709"/>
          </a:xfrm>
        </p:grpSpPr>
        <p:pic>
          <p:nvPicPr>
            <p:cNvPr id="14" name="Picture 6">
              <a:extLst>
                <a:ext uri="{FF2B5EF4-FFF2-40B4-BE49-F238E27FC236}">
                  <a16:creationId xmlns=""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 xmlns:a16="http://schemas.microsoft.com/office/drawing/2014/main" id="{A26C37ED-D01A-4235-A17D-5A9FD74D8599}"/>
                </a:ext>
              </a:extLst>
            </p:cNvPr>
            <p:cNvSpPr/>
            <p:nvPr/>
          </p:nvSpPr>
          <p:spPr>
            <a:xfrm>
              <a:off x="0" y="281251"/>
              <a:ext cx="6786880" cy="1754326"/>
            </a:xfrm>
            <a:prstGeom prst="rect">
              <a:avLst/>
            </a:prstGeom>
          </p:spPr>
          <p:txBody>
            <a:bodyPr wrap="square">
              <a:spAutoFit/>
            </a:bodyPr>
            <a:lstStyle/>
            <a:p>
              <a:pPr algn="ctr" defTabSz="342900">
                <a:lnSpc>
                  <a:spcPct val="150000"/>
                </a:lnSpc>
              </a:pPr>
              <a:r>
                <a:rPr lang="en-US" sz="3600" b="1" smtClean="0">
                  <a:solidFill>
                    <a:schemeClr val="bg1"/>
                  </a:solidFill>
                  <a:latin typeface="SVN-Adam Gorry" panose="02040603050506020204" pitchFamily="18" charset="0"/>
                  <a:cs typeface="Times New Roman" panose="02020603050405020304" pitchFamily="18" charset="0"/>
                </a:rPr>
                <a:t>PHẦN 1: CÔNG NGHỆ VÀ ĐỜI SỐNG</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8" name="Group 7"/>
          <p:cNvGrpSpPr/>
          <p:nvPr/>
        </p:nvGrpSpPr>
        <p:grpSpPr>
          <a:xfrm>
            <a:off x="880379" y="1949490"/>
            <a:ext cx="10736365" cy="1940925"/>
            <a:chOff x="880379" y="1949490"/>
            <a:chExt cx="10736365" cy="1940925"/>
          </a:xfrm>
        </p:grpSpPr>
        <p:sp>
          <p:nvSpPr>
            <p:cNvPr id="26" name="Rectangle: Rounded Corners 25">
              <a:extLst>
                <a:ext uri="{FF2B5EF4-FFF2-40B4-BE49-F238E27FC236}">
                  <a16:creationId xmlns="" xmlns:a16="http://schemas.microsoft.com/office/drawing/2014/main" id="{92D79674-3A3B-45E5-BAFD-BC63F7E6954B}"/>
                </a:ext>
              </a:extLst>
            </p:cNvPr>
            <p:cNvSpPr/>
            <p:nvPr/>
          </p:nvSpPr>
          <p:spPr>
            <a:xfrm>
              <a:off x="2140215" y="2416187"/>
              <a:ext cx="9476529"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80379" y="1949490"/>
              <a:ext cx="2076866" cy="1940925"/>
            </a:xfrm>
            <a:prstGeom prst="rect">
              <a:avLst/>
            </a:prstGeom>
          </p:spPr>
        </p:pic>
        <p:sp>
          <p:nvSpPr>
            <p:cNvPr id="24" name="Rectangle 23">
              <a:extLst>
                <a:ext uri="{FF2B5EF4-FFF2-40B4-BE49-F238E27FC236}">
                  <a16:creationId xmlns="" xmlns:a16="http://schemas.microsoft.com/office/drawing/2014/main" id="{6C291F0A-6538-47EE-8BBD-8BA2D20B5E24}"/>
                </a:ext>
              </a:extLst>
            </p:cNvPr>
            <p:cNvSpPr/>
            <p:nvPr/>
          </p:nvSpPr>
          <p:spPr>
            <a:xfrm>
              <a:off x="1481522" y="2354731"/>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 xmlns:a16="http://schemas.microsoft.com/office/drawing/2014/main" id="{04F81E7C-61C6-4C40-8233-25CADD491953}"/>
                </a:ext>
              </a:extLst>
            </p:cNvPr>
            <p:cNvSpPr/>
            <p:nvPr/>
          </p:nvSpPr>
          <p:spPr>
            <a:xfrm>
              <a:off x="1623338" y="2671528"/>
              <a:ext cx="625280" cy="1107996"/>
            </a:xfrm>
            <a:prstGeom prst="rect">
              <a:avLst/>
            </a:prstGeom>
          </p:spPr>
          <p:txBody>
            <a:bodyPr wrap="square">
              <a:spAutoFit/>
            </a:bodyPr>
            <a:lstStyle/>
            <a:p>
              <a:pPr algn="ctr" defTabSz="342900">
                <a:lnSpc>
                  <a:spcPct val="150000"/>
                </a:lnSpc>
              </a:pPr>
              <a:r>
                <a:rPr lang="en-US" sz="4400" b="1" smtClean="0">
                  <a:latin typeface="Arial" pitchFamily="34" charset="0"/>
                  <a:cs typeface="Arial" pitchFamily="34" charset="0"/>
                </a:rPr>
                <a:t>6</a:t>
              </a:r>
              <a:endParaRPr lang="vi-VN" sz="4400" b="1">
                <a:latin typeface="Arial" pitchFamily="34" charset="0"/>
                <a:cs typeface="Arial" pitchFamily="34" charset="0"/>
              </a:endParaRPr>
            </a:p>
          </p:txBody>
        </p:sp>
      </p:grpSp>
      <p:sp>
        <p:nvSpPr>
          <p:cNvPr id="27" name="Rectangle 26">
            <a:extLst>
              <a:ext uri="{FF2B5EF4-FFF2-40B4-BE49-F238E27FC236}">
                <a16:creationId xmlns="" xmlns:a16="http://schemas.microsoft.com/office/drawing/2014/main" id="{3C15C19C-ABFA-453A-87E1-6BF74BA5C22E}"/>
              </a:ext>
            </a:extLst>
          </p:cNvPr>
          <p:cNvSpPr/>
          <p:nvPr/>
        </p:nvSpPr>
        <p:spPr>
          <a:xfrm>
            <a:off x="2644256" y="2502609"/>
            <a:ext cx="8972488" cy="2308324"/>
          </a:xfrm>
          <a:prstGeom prst="rect">
            <a:avLst/>
          </a:prstGeom>
        </p:spPr>
        <p:txBody>
          <a:bodyPr wrap="square">
            <a:spAutoFit/>
          </a:bodyPr>
          <a:lstStyle/>
          <a:p>
            <a:pPr algn="ctr" defTabSz="342900">
              <a:lnSpc>
                <a:spcPct val="150000"/>
              </a:lnSpc>
            </a:pPr>
            <a:r>
              <a:rPr lang="en-US" sz="3200" b="1" smtClean="0">
                <a:solidFill>
                  <a:srgbClr val="F93265"/>
                </a:solidFill>
                <a:latin typeface="SVN-SAF" panose="02040603050506020204" pitchFamily="18" charset="0"/>
                <a:cs typeface="Times New Roman" panose="02020603050405020304" pitchFamily="18" charset="0"/>
              </a:rPr>
              <a:t>  An toàn với môi trường công nghệ </a:t>
            </a:r>
            <a:r>
              <a:rPr lang="en-US" sz="3200" b="1">
                <a:solidFill>
                  <a:srgbClr val="F93265"/>
                </a:solidFill>
                <a:latin typeface="SVN-SAF" panose="02040603050506020204" pitchFamily="18" charset="0"/>
                <a:cs typeface="Times New Roman" panose="02020603050405020304" pitchFamily="18" charset="0"/>
              </a:rPr>
              <a:t>trong gia </a:t>
            </a:r>
            <a:r>
              <a:rPr lang="en-US" sz="3200" b="1" smtClean="0">
                <a:solidFill>
                  <a:srgbClr val="F93265"/>
                </a:solidFill>
                <a:latin typeface="SVN-SAF" panose="02040603050506020204" pitchFamily="18" charset="0"/>
                <a:cs typeface="Times New Roman" panose="02020603050405020304" pitchFamily="18" charset="0"/>
              </a:rPr>
              <a:t>đình</a:t>
            </a:r>
          </a:p>
          <a:p>
            <a:pPr algn="ctr" defTabSz="342900">
              <a:lnSpc>
                <a:spcPct val="150000"/>
              </a:lnSpc>
            </a:pPr>
            <a:r>
              <a:rPr lang="en-US" sz="3200" b="1" smtClean="0">
                <a:solidFill>
                  <a:srgbClr val="F93265"/>
                </a:solidFill>
                <a:latin typeface="SVN-SAF" panose="02040603050506020204" pitchFamily="18" charset="0"/>
                <a:cs typeface="Times New Roman" panose="02020603050405020304" pitchFamily="18" charset="0"/>
              </a:rPr>
              <a:t>(Tiết 1)</a:t>
            </a:r>
            <a:endParaRPr lang="vi-VN" sz="3200" b="1">
              <a:solidFill>
                <a:srgbClr val="F93265"/>
              </a:solidFill>
              <a:latin typeface="UTM Avo" panose="02040603050506020204" pitchFamily="18" charset="0"/>
              <a:cs typeface="Times New Roman" panose="02020603050405020304" pitchFamily="18" charset="0"/>
            </a:endParaRPr>
          </a:p>
          <a:p>
            <a:pPr algn="ctr" defTabSz="342900">
              <a:lnSpc>
                <a:spcPct val="150000"/>
              </a:lnSpc>
            </a:pPr>
            <a:endParaRPr lang="vi-VN" sz="3200" b="1">
              <a:solidFill>
                <a:srgbClr val="F93265"/>
              </a:solidFill>
              <a:latin typeface="UTM Avo" panose="020406030505060202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189086" y="-24398"/>
            <a:ext cx="983065" cy="967824"/>
          </a:xfrm>
          <a:prstGeom prst="rect">
            <a:avLst/>
          </a:prstGeom>
        </p:spPr>
      </p:pic>
      <p:sp>
        <p:nvSpPr>
          <p:cNvPr id="3" name="TextBox 2"/>
          <p:cNvSpPr txBox="1"/>
          <p:nvPr/>
        </p:nvSpPr>
        <p:spPr>
          <a:xfrm>
            <a:off x="1285460" y="127794"/>
            <a:ext cx="7407966"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Hoạt động vận dụng</a:t>
            </a:r>
            <a:endParaRPr lang="en-US" sz="2400" b="1">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172" l="4525" r="85973"/>
                    </a14:imgEffect>
                  </a14:imgLayer>
                </a14:imgProps>
              </a:ext>
              <a:ext uri="{28A0092B-C50C-407E-A947-70E740481C1C}">
                <a14:useLocalDpi xmlns:a14="http://schemas.microsoft.com/office/drawing/2010/main" val="0"/>
              </a:ext>
            </a:extLst>
          </a:blip>
          <a:srcRect/>
          <a:stretch>
            <a:fillRect/>
          </a:stretch>
        </p:blipFill>
        <p:spPr bwMode="auto">
          <a:xfrm>
            <a:off x="1349299" y="1194436"/>
            <a:ext cx="2525950" cy="179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Phát triển năng lực] Giải tự nhiên và xã hội 1 Bài 4: An toàn khi ở nhà |  [Phát triển năng lực] Tự nhiên xã hội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7992" y="1194436"/>
            <a:ext cx="2274122" cy="179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6671" y="1194436"/>
            <a:ext cx="1789156" cy="18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2151" y="3651574"/>
            <a:ext cx="3004192" cy="24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4539" y="3651574"/>
            <a:ext cx="2564236" cy="24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736" y="3628220"/>
            <a:ext cx="3315219" cy="246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072938" y="160338"/>
            <a:ext cx="5526377" cy="783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TRÒ CHƠI AI NHANH AI ĐÚNG</a:t>
            </a:r>
            <a:endParaRPr lang="en-US" b="1"/>
          </a:p>
        </p:txBody>
      </p:sp>
      <p:sp>
        <p:nvSpPr>
          <p:cNvPr id="6" name="TextBox 5"/>
          <p:cNvSpPr txBox="1"/>
          <p:nvPr/>
        </p:nvSpPr>
        <p:spPr>
          <a:xfrm>
            <a:off x="2176535" y="2018692"/>
            <a:ext cx="8139448" cy="1569660"/>
          </a:xfrm>
          <a:prstGeom prst="rect">
            <a:avLst/>
          </a:prstGeom>
          <a:noFill/>
        </p:spPr>
        <p:txBody>
          <a:bodyPr wrap="square" rtlCol="0">
            <a:spAutoFit/>
          </a:bodyPr>
          <a:lstStyle/>
          <a:p>
            <a:pPr algn="just"/>
            <a:r>
              <a:rPr lang="en-US" sz="2400" b="1" smtClean="0">
                <a:solidFill>
                  <a:srgbClr val="000099"/>
                </a:solidFill>
                <a:latin typeface="Times New Roman" pitchFamily="18" charset="0"/>
                <a:cs typeface="Times New Roman" pitchFamily="18" charset="0"/>
              </a:rPr>
              <a:t>Luật chơi: Giáo viên phát cho mỗi đội một bộ thẻ gồm ảnh các tình huống an toàn và không an toàn. Nhiệm vụ của mỗi đội là gắn nhanh các thẻ vào 2 nhóm trong bảng. Đội nào nhanh và gắn chính xác đội đó giành chiến thắng</a:t>
            </a:r>
            <a:endParaRPr lang="en-US" sz="2400" b="1">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272115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par>
                                <p:cTn id="19" presetID="10"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500"/>
                                        <p:tgtEl>
                                          <p:spTgt spid="1031"/>
                                        </p:tgtEl>
                                      </p:cBhvr>
                                    </p:animEffect>
                                  </p:childTnLst>
                                </p:cTn>
                              </p:par>
                              <p:par>
                                <p:cTn id="22" presetID="10" presetClass="entr" presetSubtype="0" fill="hold" nodeType="with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fade">
                                      <p:cBhvr>
                                        <p:cTn id="24" dur="500"/>
                                        <p:tgtEl>
                                          <p:spTgt spid="1034"/>
                                        </p:tgtEl>
                                      </p:cBhvr>
                                    </p:animEffect>
                                  </p:childTnLst>
                                </p:cTn>
                              </p:par>
                              <p:par>
                                <p:cTn id="25" presetID="10" presetClass="entr" presetSubtype="0" fill="hold" nodeType="with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par>
                                <p:cTn id="28" presetID="10" presetClass="entr" presetSubtype="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29988" y="-64242"/>
            <a:ext cx="2902610" cy="1944556"/>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9" name="Rectangle 18">
            <a:extLst>
              <a:ext uri="{FF2B5EF4-FFF2-40B4-BE49-F238E27FC236}">
                <a16:creationId xmlns="" xmlns:a16="http://schemas.microsoft.com/office/drawing/2014/main" id="{4E13F798-587C-4135-9533-05E3CCBA2CAC}"/>
              </a:ext>
            </a:extLst>
          </p:cNvPr>
          <p:cNvSpPr/>
          <p:nvPr/>
        </p:nvSpPr>
        <p:spPr>
          <a:xfrm>
            <a:off x="3162604" y="442522"/>
            <a:ext cx="8525813" cy="1133965"/>
          </a:xfrm>
          <a:prstGeom prst="rect">
            <a:avLst/>
          </a:prstGeom>
        </p:spPr>
        <p:txBody>
          <a:bodyPr wrap="square">
            <a:spAutoFit/>
          </a:bodyPr>
          <a:lstStyle/>
          <a:p>
            <a:pPr algn="ctr" defTabSz="342900">
              <a:lnSpc>
                <a:spcPct val="150000"/>
              </a:lnSpc>
            </a:pPr>
            <a:r>
              <a:rPr lang="en-US" sz="2400" b="1" smtClean="0">
                <a:solidFill>
                  <a:srgbClr val="FF0000"/>
                </a:solidFill>
                <a:latin typeface="Times New Roman" pitchFamily="18" charset="0"/>
                <a:cs typeface="Times New Roman" pitchFamily="18" charset="0"/>
              </a:rPr>
              <a:t>Kể tên các sản phẩm công nghệ có trong gia đình em? Nêu trải nghiệm của em khi sử dụng các sản phẩm công nghệ đó?</a:t>
            </a:r>
            <a:endParaRPr lang="vi-VN" sz="2400" b="1">
              <a:solidFill>
                <a:srgbClr val="FF0000"/>
              </a:solidFill>
              <a:latin typeface="Times New Roman" pitchFamily="18" charset="0"/>
              <a:cs typeface="Times New Roman" pitchFamily="18" charset="0"/>
            </a:endParaRPr>
          </a:p>
        </p:txBody>
      </p:sp>
      <p:sp>
        <p:nvSpPr>
          <p:cNvPr id="20" name="Rectangle 19">
            <a:extLst>
              <a:ext uri="{FF2B5EF4-FFF2-40B4-BE49-F238E27FC236}">
                <a16:creationId xmlns="" xmlns:a16="http://schemas.microsoft.com/office/drawing/2014/main" id="{BEF1B6C6-026F-4FB9-8D32-25D1F67CD14F}"/>
              </a:ext>
            </a:extLst>
          </p:cNvPr>
          <p:cNvSpPr/>
          <p:nvPr/>
        </p:nvSpPr>
        <p:spPr>
          <a:xfrm>
            <a:off x="558683" y="531248"/>
            <a:ext cx="3076025" cy="701859"/>
          </a:xfrm>
          <a:prstGeom prst="rect">
            <a:avLst/>
          </a:prstGeom>
        </p:spPr>
        <p:txBody>
          <a:bodyPr wrap="square">
            <a:spAutoFit/>
          </a:bodyPr>
          <a:lstStyle/>
          <a:p>
            <a:pPr defTabSz="342900">
              <a:lnSpc>
                <a:spcPct val="150000"/>
              </a:lnSpc>
            </a:pPr>
            <a:r>
              <a:rPr lang="en-US" sz="3000" b="1">
                <a:solidFill>
                  <a:srgbClr val="0998D7"/>
                </a:solidFill>
                <a:latin typeface="SVN-SAF" panose="02040603050506020204" pitchFamily="18" charset="0"/>
                <a:cs typeface="Times New Roman" panose="02020603050405020304" pitchFamily="18" charset="0"/>
              </a:rPr>
              <a:t>KHỞI ĐỘNG</a:t>
            </a:r>
            <a:endParaRPr lang="vi-VN" sz="3000" b="1">
              <a:solidFill>
                <a:srgbClr val="0998D7"/>
              </a:solidFill>
              <a:latin typeface="SVN-SAF" panose="02040603050506020204" pitchFamily="18" charset="0"/>
              <a:cs typeface="Times New Roman" panose="02020603050405020304" pitchFamily="18" charset="0"/>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823" y="1796101"/>
            <a:ext cx="8171388" cy="505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 xmlns:a16="http://schemas.microsoft.com/office/drawing/2014/main" id="{4E13F798-587C-4135-9533-05E3CCBA2CAC}"/>
              </a:ext>
            </a:extLst>
          </p:cNvPr>
          <p:cNvSpPr/>
          <p:nvPr/>
        </p:nvSpPr>
        <p:spPr>
          <a:xfrm>
            <a:off x="3338617" y="692515"/>
            <a:ext cx="9236765" cy="539378"/>
          </a:xfrm>
          <a:prstGeom prst="rect">
            <a:avLst/>
          </a:prstGeom>
        </p:spPr>
        <p:txBody>
          <a:bodyPr wrap="square">
            <a:spAutoFit/>
          </a:bodyPr>
          <a:lstStyle/>
          <a:p>
            <a:pPr algn="just" defTabSz="342900">
              <a:lnSpc>
                <a:spcPct val="150000"/>
              </a:lnSpc>
            </a:pPr>
            <a:r>
              <a:rPr lang="en-US" sz="2200" b="1" smtClean="0">
                <a:solidFill>
                  <a:srgbClr val="FF0000"/>
                </a:solidFill>
                <a:latin typeface="Times New Roman" pitchFamily="18" charset="0"/>
                <a:cs typeface="Times New Roman" pitchFamily="18" charset="0"/>
              </a:rPr>
              <a:t>Khi sử dụng các sản phẩm công nghệ cần lưu ý gì để đảm bảo an toàn?</a:t>
            </a:r>
            <a:endParaRPr lang="vi-VN" sz="2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xit" presetSubtype="0" fill="hold" grpId="1"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575889" y="-183568"/>
            <a:ext cx="10406444" cy="1307537"/>
          </a:xfrm>
          <a:prstGeom prst="rect">
            <a:avLst/>
          </a:prstGeom>
        </p:spPr>
        <p:txBody>
          <a:bodyPr wrap="square">
            <a:spAutoFit/>
          </a:bodyPr>
          <a:lstStyle/>
          <a:p>
            <a:pPr defTabSz="342900">
              <a:lnSpc>
                <a:spcPct val="150000"/>
              </a:lnSpc>
            </a:pPr>
            <a:r>
              <a:rPr lang="nl-NL" sz="2800" b="1">
                <a:solidFill>
                  <a:srgbClr val="FF0000"/>
                </a:solidFill>
                <a:latin typeface="Times New Roman" pitchFamily="18" charset="0"/>
                <a:cs typeface="Times New Roman" pitchFamily="18" charset="0"/>
              </a:rPr>
              <a:t>Hoạt động 1. Tìm hiểu các tình huống không an toàn trong môi trường công nghệ </a:t>
            </a:r>
            <a:endParaRPr lang="vi-VN" sz="2800" b="1">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826" y="3111419"/>
            <a:ext cx="59340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84101" y="1227184"/>
            <a:ext cx="8873544" cy="1687963"/>
          </a:xfrm>
          <a:prstGeom prst="rect">
            <a:avLst/>
          </a:prstGeom>
          <a:noFill/>
        </p:spPr>
        <p:txBody>
          <a:bodyPr wrap="square" rtlCol="0">
            <a:spAutoFit/>
          </a:bodyPr>
          <a:lstStyle/>
          <a:p>
            <a:pPr>
              <a:lnSpc>
                <a:spcPct val="150000"/>
              </a:lnSpc>
            </a:pPr>
            <a:r>
              <a:rPr lang="en-US" sz="2400" b="1" smtClean="0">
                <a:solidFill>
                  <a:srgbClr val="000099"/>
                </a:solidFill>
                <a:latin typeface="Times New Roman" pitchFamily="18" charset="0"/>
                <a:cs typeface="Times New Roman" pitchFamily="18" charset="0"/>
              </a:rPr>
              <a:t>Quan sát hình 1 và trao đổi với bạn:</a:t>
            </a:r>
          </a:p>
          <a:p>
            <a:pPr>
              <a:lnSpc>
                <a:spcPct val="150000"/>
              </a:lnSpc>
            </a:pPr>
            <a:r>
              <a:rPr lang="en-US" sz="2400" b="1" smtClean="0">
                <a:solidFill>
                  <a:srgbClr val="000099"/>
                </a:solidFill>
                <a:latin typeface="Times New Roman" pitchFamily="18" charset="0"/>
                <a:cs typeface="Times New Roman" pitchFamily="18" charset="0"/>
              </a:rPr>
              <a:t>- Nêu tình huống xảy ở mỗi hình</a:t>
            </a:r>
          </a:p>
          <a:p>
            <a:pPr>
              <a:lnSpc>
                <a:spcPct val="150000"/>
              </a:lnSpc>
            </a:pPr>
            <a:r>
              <a:rPr lang="en-US" sz="2400" b="1" smtClean="0">
                <a:solidFill>
                  <a:srgbClr val="000099"/>
                </a:solidFill>
                <a:latin typeface="Times New Roman" pitchFamily="18" charset="0"/>
                <a:cs typeface="Times New Roman" pitchFamily="18" charset="0"/>
              </a:rPr>
              <a:t>-  Trong tình huống đó có thể gặp nguy hiểm gì?</a:t>
            </a:r>
            <a:endParaRPr lang="en-US" sz="2400" b="1">
              <a:solidFill>
                <a:srgbClr val="000099"/>
              </a:solidFill>
              <a:latin typeface="Times New Roman" pitchFamily="18" charset="0"/>
              <a:cs typeface="Times New Roman" pitchFamily="18" charset="0"/>
            </a:endParaRPr>
          </a:p>
        </p:txBody>
      </p:sp>
      <p:sp>
        <p:nvSpPr>
          <p:cNvPr id="5" name="Rounded Rectangle 4"/>
          <p:cNvSpPr/>
          <p:nvPr/>
        </p:nvSpPr>
        <p:spPr>
          <a:xfrm>
            <a:off x="8762083" y="732900"/>
            <a:ext cx="2356490" cy="9885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smtClean="0">
                <a:solidFill>
                  <a:srgbClr val="C00000"/>
                </a:solidFill>
                <a:latin typeface="Times New Roman" pitchFamily="18" charset="0"/>
                <a:cs typeface="Times New Roman" pitchFamily="18" charset="0"/>
              </a:rPr>
              <a:t>Hoạt động: Khám phá</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3077342033"/>
              </p:ext>
            </p:extLst>
          </p:nvPr>
        </p:nvGraphicFramePr>
        <p:xfrm>
          <a:off x="-1" y="769188"/>
          <a:ext cx="6652591" cy="4472514"/>
        </p:xfrm>
        <a:graphic>
          <a:graphicData uri="http://schemas.openxmlformats.org/drawingml/2006/table">
            <a:tbl>
              <a:tblPr firstRow="1" bandRow="1">
                <a:tableStyleId>{21E4AEA4-8DFA-4A89-87EB-49C32662AFE0}</a:tableStyleId>
              </a:tblPr>
              <a:tblGrid>
                <a:gridCol w="1780334"/>
                <a:gridCol w="1780334">
                  <a:extLst>
                    <a:ext uri="{9D8B030D-6E8A-4147-A177-3AD203B41FA5}">
                      <a16:colId xmlns="" xmlns:a16="http://schemas.microsoft.com/office/drawing/2014/main" val="3049472007"/>
                    </a:ext>
                  </a:extLst>
                </a:gridCol>
                <a:gridCol w="3091923">
                  <a:extLst>
                    <a:ext uri="{9D8B030D-6E8A-4147-A177-3AD203B41FA5}">
                      <a16:colId xmlns="" xmlns:a16="http://schemas.microsoft.com/office/drawing/2014/main" val="3745305114"/>
                    </a:ext>
                  </a:extLst>
                </a:gridCol>
              </a:tblGrid>
              <a:tr h="0">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Hình</a:t>
                      </a:r>
                      <a:r>
                        <a:rPr lang="en-US" sz="2000" kern="1200" baseline="0" smtClean="0">
                          <a:solidFill>
                            <a:schemeClr val="tx1"/>
                          </a:solidFill>
                          <a:latin typeface="UTM Avo" panose="02040603050506020204" pitchFamily="18" charset="0"/>
                          <a:ea typeface="+mn-ea"/>
                          <a:cs typeface="Times New Roman" panose="02020603050405020304" pitchFamily="18" charset="0"/>
                        </a:rPr>
                        <a:t> ảnh</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Tình</a:t>
                      </a:r>
                      <a:r>
                        <a:rPr lang="en-US" sz="2000" kern="1200" baseline="0" smtClean="0">
                          <a:solidFill>
                            <a:schemeClr val="tx1"/>
                          </a:solidFill>
                          <a:latin typeface="UTM Avo" panose="02040603050506020204" pitchFamily="18" charset="0"/>
                          <a:ea typeface="+mn-ea"/>
                          <a:cs typeface="Times New Roman" panose="02020603050405020304" pitchFamily="18" charset="0"/>
                        </a:rPr>
                        <a:t> huống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Sự</a:t>
                      </a:r>
                      <a:r>
                        <a:rPr lang="en-US" sz="2000" kern="1200" baseline="0" smtClean="0">
                          <a:solidFill>
                            <a:schemeClr val="tx1"/>
                          </a:solidFill>
                          <a:latin typeface="UTM Avo" panose="02040603050506020204" pitchFamily="18" charset="0"/>
                          <a:ea typeface="+mn-ea"/>
                          <a:cs typeface="Times New Roman" panose="02020603050405020304" pitchFamily="18" charset="0"/>
                        </a:rPr>
                        <a:t> cố có thể xảy ra</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extLst>
                  <a:ext uri="{0D108BD9-81ED-4DB2-BD59-A6C34878D82A}">
                    <a16:rowId xmlns="" xmlns:a16="http://schemas.microsoft.com/office/drawing/2014/main" val="3104845030"/>
                  </a:ext>
                </a:extLst>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1454994">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bl>
          </a:graphicData>
        </a:graphic>
      </p:graphicFrame>
      <p:pic>
        <p:nvPicPr>
          <p:cNvPr id="12" name="Picture 11">
            <a:extLst>
              <a:ext uri="{FF2B5EF4-FFF2-40B4-BE49-F238E27FC236}">
                <a16:creationId xmlns="" xmlns:a16="http://schemas.microsoft.com/office/drawing/2014/main" id="{2E891238-6435-48D1-B478-6DB71474D0F1}"/>
              </a:ext>
            </a:extLst>
          </p:cNvPr>
          <p:cNvPicPr>
            <a:picLocks noChangeAspect="1"/>
          </p:cNvPicPr>
          <p:nvPr/>
        </p:nvPicPr>
        <p:blipFill>
          <a:blip r:embed="rId2"/>
          <a:stretch>
            <a:fillRect/>
          </a:stretch>
        </p:blipFill>
        <p:spPr>
          <a:xfrm>
            <a:off x="0" y="0"/>
            <a:ext cx="689218" cy="6532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38" y="1249647"/>
            <a:ext cx="1393923" cy="1192738"/>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61" y="2520842"/>
            <a:ext cx="1504904" cy="113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738" y="3951588"/>
            <a:ext cx="1403627" cy="107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Table 28">
            <a:extLst>
              <a:ext uri="{FF2B5EF4-FFF2-40B4-BE49-F238E27FC236}">
                <a16:creationId xmlns=""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146468820"/>
              </p:ext>
            </p:extLst>
          </p:nvPr>
        </p:nvGraphicFramePr>
        <p:xfrm>
          <a:off x="6400799" y="769188"/>
          <a:ext cx="5791200" cy="4472514"/>
        </p:xfrm>
        <a:graphic>
          <a:graphicData uri="http://schemas.openxmlformats.org/drawingml/2006/table">
            <a:tbl>
              <a:tblPr firstRow="1" bandRow="1">
                <a:tableStyleId>{21E4AEA4-8DFA-4A89-87EB-49C32662AFE0}</a:tableStyleId>
              </a:tblPr>
              <a:tblGrid>
                <a:gridCol w="1549813"/>
                <a:gridCol w="1549813">
                  <a:extLst>
                    <a:ext uri="{9D8B030D-6E8A-4147-A177-3AD203B41FA5}">
                      <a16:colId xmlns="" xmlns:a16="http://schemas.microsoft.com/office/drawing/2014/main" val="3049472007"/>
                    </a:ext>
                  </a:extLst>
                </a:gridCol>
                <a:gridCol w="2691574">
                  <a:extLst>
                    <a:ext uri="{9D8B030D-6E8A-4147-A177-3AD203B41FA5}">
                      <a16:colId xmlns="" xmlns:a16="http://schemas.microsoft.com/office/drawing/2014/main" val="3745305114"/>
                    </a:ext>
                  </a:extLst>
                </a:gridCol>
              </a:tblGrid>
              <a:tr h="0">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Hình</a:t>
                      </a:r>
                      <a:r>
                        <a:rPr lang="en-US" sz="2000" kern="1200" baseline="0" smtClean="0">
                          <a:solidFill>
                            <a:schemeClr val="tx1"/>
                          </a:solidFill>
                          <a:latin typeface="UTM Avo" panose="02040603050506020204" pitchFamily="18" charset="0"/>
                          <a:ea typeface="+mn-ea"/>
                          <a:cs typeface="Times New Roman" panose="02020603050405020304" pitchFamily="18" charset="0"/>
                        </a:rPr>
                        <a:t> ảnh</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Tình</a:t>
                      </a:r>
                      <a:r>
                        <a:rPr lang="en-US" sz="2000" kern="1200" baseline="0" smtClean="0">
                          <a:solidFill>
                            <a:schemeClr val="tx1"/>
                          </a:solidFill>
                          <a:latin typeface="UTM Avo" panose="02040603050506020204" pitchFamily="18" charset="0"/>
                          <a:ea typeface="+mn-ea"/>
                          <a:cs typeface="Times New Roman" panose="02020603050405020304" pitchFamily="18" charset="0"/>
                        </a:rPr>
                        <a:t> huống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Sự</a:t>
                      </a:r>
                      <a:r>
                        <a:rPr lang="en-US" sz="2000" kern="1200" baseline="0" smtClean="0">
                          <a:solidFill>
                            <a:schemeClr val="tx1"/>
                          </a:solidFill>
                          <a:latin typeface="UTM Avo" panose="02040603050506020204" pitchFamily="18" charset="0"/>
                          <a:ea typeface="+mn-ea"/>
                          <a:cs typeface="Times New Roman" panose="02020603050405020304" pitchFamily="18" charset="0"/>
                        </a:rPr>
                        <a:t> cố có thể xảy ra</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extLst>
                  <a:ext uri="{0D108BD9-81ED-4DB2-BD59-A6C34878D82A}">
                    <a16:rowId xmlns="" xmlns:a16="http://schemas.microsoft.com/office/drawing/2014/main" val="3104845030"/>
                  </a:ext>
                </a:extLst>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1454994">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bl>
          </a:graphicData>
        </a:graphic>
      </p:graphicFrame>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8899" y="1258709"/>
            <a:ext cx="1266164" cy="104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3943" y="2530417"/>
            <a:ext cx="1405493" cy="10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3037" y="3898959"/>
            <a:ext cx="1382026" cy="110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932551" y="0"/>
            <a:ext cx="3867239" cy="820923"/>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Hoạt động: Khám phá</a:t>
            </a:r>
            <a:endParaRPr lang="en-US" sz="2400" b="1">
              <a:solidFill>
                <a:srgbClr val="C00000"/>
              </a:solidFill>
              <a:latin typeface="Times New Roman" pitchFamily="18" charset="0"/>
              <a:cs typeface="Times New Roman" pitchFamily="18" charset="0"/>
            </a:endParaRPr>
          </a:p>
        </p:txBody>
      </p:sp>
      <p:sp>
        <p:nvSpPr>
          <p:cNvPr id="3" name="Rectangle 2"/>
          <p:cNvSpPr/>
          <p:nvPr/>
        </p:nvSpPr>
        <p:spPr>
          <a:xfrm>
            <a:off x="1746411" y="1118946"/>
            <a:ext cx="1888940" cy="1323439"/>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Người trong hình đang tắm khi chưa tắt bình nóng lạnh</a:t>
            </a:r>
            <a:endParaRPr lang="en-US" sz="2000"/>
          </a:p>
        </p:txBody>
      </p:sp>
      <p:sp>
        <p:nvSpPr>
          <p:cNvPr id="4" name="Rectangle 3"/>
          <p:cNvSpPr/>
          <p:nvPr/>
        </p:nvSpPr>
        <p:spPr>
          <a:xfrm>
            <a:off x="3570779" y="1434708"/>
            <a:ext cx="2353529"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sẽ bị điện giật</a:t>
            </a:r>
          </a:p>
        </p:txBody>
      </p:sp>
      <p:sp>
        <p:nvSpPr>
          <p:cNvPr id="5" name="Rectangle 4"/>
          <p:cNvSpPr/>
          <p:nvPr/>
        </p:nvSpPr>
        <p:spPr>
          <a:xfrm>
            <a:off x="1746411" y="2513968"/>
            <a:ext cx="1754170" cy="1323439"/>
          </a:xfrm>
          <a:prstGeom prst="rect">
            <a:avLst/>
          </a:prstGeom>
        </p:spPr>
        <p:txBody>
          <a:bodyPr wrap="square">
            <a:spAutoFit/>
          </a:bodyPr>
          <a:lstStyle/>
          <a:p>
            <a:r>
              <a:rPr lang="en-US" sz="2000">
                <a:latin typeface="UTM Avo" panose="02040603050506020204" pitchFamily="18" charset="0"/>
                <a:cs typeface="Times New Roman" panose="02020603050405020304" pitchFamily="18" charset="0"/>
              </a:rPr>
              <a:t>Bạn nhỏ trong hình đang bật lửa ở gần bình ga.</a:t>
            </a:r>
          </a:p>
        </p:txBody>
      </p:sp>
      <p:sp>
        <p:nvSpPr>
          <p:cNvPr id="6" name="Rectangle 5"/>
          <p:cNvSpPr/>
          <p:nvPr/>
        </p:nvSpPr>
        <p:spPr>
          <a:xfrm>
            <a:off x="3635350" y="2648997"/>
            <a:ext cx="2288957" cy="707886"/>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Có thể gây cháy nổ</a:t>
            </a:r>
          </a:p>
          <a:p>
            <a:pPr algn="just"/>
            <a:r>
              <a:rPr lang="en-US" sz="2000">
                <a:latin typeface="UTM Avo" panose="02040603050506020204" pitchFamily="18" charset="0"/>
                <a:cs typeface="Times New Roman" panose="02020603050405020304" pitchFamily="18" charset="0"/>
              </a:rPr>
              <a:t>nếu bị rò rỉ ga</a:t>
            </a:r>
          </a:p>
        </p:txBody>
      </p:sp>
      <p:sp>
        <p:nvSpPr>
          <p:cNvPr id="7" name="Rectangle 6"/>
          <p:cNvSpPr/>
          <p:nvPr/>
        </p:nvSpPr>
        <p:spPr>
          <a:xfrm>
            <a:off x="3635351" y="4272796"/>
            <a:ext cx="2509020"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dẫn đến đứt tay</a:t>
            </a:r>
          </a:p>
        </p:txBody>
      </p:sp>
      <p:sp>
        <p:nvSpPr>
          <p:cNvPr id="8" name="Rectangle 7"/>
          <p:cNvSpPr/>
          <p:nvPr/>
        </p:nvSpPr>
        <p:spPr>
          <a:xfrm>
            <a:off x="1721863" y="3875275"/>
            <a:ext cx="1913487" cy="1323439"/>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trong hình nhặt mảnh sành mà không đeo găng tay.</a:t>
            </a:r>
          </a:p>
        </p:txBody>
      </p:sp>
      <p:sp>
        <p:nvSpPr>
          <p:cNvPr id="9" name="Rectangle 8"/>
          <p:cNvSpPr/>
          <p:nvPr/>
        </p:nvSpPr>
        <p:spPr>
          <a:xfrm>
            <a:off x="7949436" y="1249647"/>
            <a:ext cx="1645138" cy="1015663"/>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đưa tay trước ấm nước đang sôi</a:t>
            </a:r>
          </a:p>
        </p:txBody>
      </p:sp>
      <p:sp>
        <p:nvSpPr>
          <p:cNvPr id="10" name="Rectangle 9"/>
          <p:cNvSpPr/>
          <p:nvPr/>
        </p:nvSpPr>
        <p:spPr>
          <a:xfrm>
            <a:off x="9509615" y="1603424"/>
            <a:ext cx="1903085"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bị đứt tay</a:t>
            </a:r>
          </a:p>
        </p:txBody>
      </p:sp>
      <p:sp>
        <p:nvSpPr>
          <p:cNvPr id="11" name="Rectangle 10"/>
          <p:cNvSpPr/>
          <p:nvPr/>
        </p:nvSpPr>
        <p:spPr>
          <a:xfrm>
            <a:off x="7975940" y="2469506"/>
            <a:ext cx="1446355" cy="1323439"/>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dùng đồ vật chọc vào ổ điện</a:t>
            </a:r>
          </a:p>
        </p:txBody>
      </p:sp>
      <p:sp>
        <p:nvSpPr>
          <p:cNvPr id="13" name="Rectangle 12"/>
          <p:cNvSpPr/>
          <p:nvPr/>
        </p:nvSpPr>
        <p:spPr>
          <a:xfrm>
            <a:off x="9501600" y="2885806"/>
            <a:ext cx="2076209"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bị điện giật</a:t>
            </a:r>
          </a:p>
        </p:txBody>
      </p:sp>
      <p:sp>
        <p:nvSpPr>
          <p:cNvPr id="14" name="Rectangle 13"/>
          <p:cNvSpPr/>
          <p:nvPr/>
        </p:nvSpPr>
        <p:spPr>
          <a:xfrm>
            <a:off x="9479158" y="4288185"/>
            <a:ext cx="2509020"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dẫn đến đứt tay</a:t>
            </a:r>
          </a:p>
        </p:txBody>
      </p:sp>
      <p:sp>
        <p:nvSpPr>
          <p:cNvPr id="15" name="Rectangle 14"/>
          <p:cNvSpPr/>
          <p:nvPr/>
        </p:nvSpPr>
        <p:spPr>
          <a:xfrm>
            <a:off x="7975940" y="4029162"/>
            <a:ext cx="1446355" cy="1015663"/>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đang nghịch dao</a:t>
            </a:r>
          </a:p>
        </p:txBody>
      </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fade">
                                      <p:cBhvr>
                                        <p:cTn id="37" dur="500"/>
                                        <p:tgtEl>
                                          <p:spTgt spid="30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8"/>
                                        </p:tgtEl>
                                        <p:attrNameLst>
                                          <p:attrName>style.visibility</p:attrName>
                                        </p:attrNameLst>
                                      </p:cBhvr>
                                      <p:to>
                                        <p:strVal val="visible"/>
                                      </p:to>
                                    </p:set>
                                    <p:animEffect transition="in" filter="fade">
                                      <p:cBhvr>
                                        <p:cTn id="52" dur="500"/>
                                        <p:tgtEl>
                                          <p:spTgt spid="307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80"/>
                                        </p:tgtEl>
                                        <p:attrNameLst>
                                          <p:attrName>style.visibility</p:attrName>
                                        </p:attrNameLst>
                                      </p:cBhvr>
                                      <p:to>
                                        <p:strVal val="visible"/>
                                      </p:to>
                                    </p:set>
                                    <p:animEffect transition="in" filter="fade">
                                      <p:cBhvr>
                                        <p:cTn id="82" dur="500"/>
                                        <p:tgtEl>
                                          <p:spTgt spid="308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34745" y="500139"/>
            <a:ext cx="5817706" cy="510778"/>
          </a:xfrm>
          <a:prstGeom prst="roundRect">
            <a:avLst/>
          </a:prstGeom>
          <a:solidFill>
            <a:schemeClr val="accent2"/>
          </a:solidFill>
          <a:ln>
            <a:noFill/>
          </a:ln>
        </p:spPr>
        <p:txBody>
          <a:bodyPr wrap="square" rtlCol="0">
            <a:spAutoFit/>
          </a:bodyPr>
          <a:lstStyle/>
          <a:p>
            <a:r>
              <a:rPr lang="en-US" sz="2400" b="1" smtClean="0">
                <a:solidFill>
                  <a:srgbClr val="C00000"/>
                </a:solidFill>
                <a:latin typeface="Times New Roman" pitchFamily="18" charset="0"/>
                <a:cs typeface="Times New Roman" pitchFamily="18" charset="0"/>
              </a:rPr>
              <a:t>Sản phẩm công nghệ mất an toàn khi nào?</a:t>
            </a:r>
            <a:endParaRPr lang="en-US" sz="2400" b="1">
              <a:solidFill>
                <a:srgbClr val="C00000"/>
              </a:solidFill>
              <a:latin typeface="Times New Roman" pitchFamily="18" charset="0"/>
              <a:cs typeface="Times New Roman" pitchFamily="18" charset="0"/>
            </a:endParaRPr>
          </a:p>
        </p:txBody>
      </p:sp>
      <p:sp>
        <p:nvSpPr>
          <p:cNvPr id="36" name="TextBox 35"/>
          <p:cNvSpPr txBox="1"/>
          <p:nvPr/>
        </p:nvSpPr>
        <p:spPr>
          <a:xfrm>
            <a:off x="1298713" y="1507309"/>
            <a:ext cx="10111409" cy="4076045"/>
          </a:xfrm>
          <a:prstGeom prst="cloud">
            <a:avLst/>
          </a:prstGeom>
          <a:solidFill>
            <a:srgbClr val="FDF2D1"/>
          </a:solidFill>
          <a:ln>
            <a:solidFill>
              <a:schemeClr val="accent1"/>
            </a:solidFill>
          </a:ln>
        </p:spPr>
        <p:txBody>
          <a:bodyPr wrap="square" rtlCol="0">
            <a:spAutoFit/>
          </a:bodyPr>
          <a:lstStyle/>
          <a:p>
            <a:pPr algn="just"/>
            <a:r>
              <a:rPr lang="en-US" sz="2400" b="1" smtClean="0">
                <a:solidFill>
                  <a:srgbClr val="000099"/>
                </a:solidFill>
                <a:latin typeface="Times New Roman" pitchFamily="18" charset="0"/>
                <a:cs typeface="Times New Roman" pitchFamily="18" charset="0"/>
              </a:rPr>
              <a:t>Sản phẩm công nghệ trở nên mất an toàn khi bị hỏng, bị thay đổi hình dạng, khi đang sử dụng (ấm nước đang đun), mất an toàn có thể tiềm ẩn mà mắt thường không thể nhìn thấy được như rò rỉ ga, điện giật… Vì vậy, việc đảm bảo an toàn khi sử dụng các sản phẩm công nghệ là rất quan trọng</a:t>
            </a:r>
          </a:p>
        </p:txBody>
      </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189086" y="-24398"/>
            <a:ext cx="983065" cy="967824"/>
          </a:xfrm>
          <a:prstGeom prst="rect">
            <a:avLst/>
          </a:prstGeom>
        </p:spPr>
      </p:pic>
      <p:sp>
        <p:nvSpPr>
          <p:cNvPr id="11" name="TextBox 10"/>
          <p:cNvSpPr txBox="1"/>
          <p:nvPr/>
        </p:nvSpPr>
        <p:spPr>
          <a:xfrm>
            <a:off x="1289777" y="141771"/>
            <a:ext cx="7407966"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Hoạt động thực hành</a:t>
            </a:r>
            <a:endParaRPr lang="en-US" sz="2400" b="1">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38"/>
          <a:stretch/>
        </p:blipFill>
        <p:spPr bwMode="auto">
          <a:xfrm>
            <a:off x="1946445" y="1541821"/>
            <a:ext cx="1785108" cy="180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354" y="1413575"/>
            <a:ext cx="2581183" cy="193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797" t="4475" r="2634" b="8474"/>
          <a:stretch/>
        </p:blipFill>
        <p:spPr bwMode="auto">
          <a:xfrm>
            <a:off x="7061010" y="1403654"/>
            <a:ext cx="3087756" cy="161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Trẻ bị bỏng nước sôi trong tình huống không ngờ: Bác sĩ khuyến c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Bỏng: Cha mẹ đã làm gì để bảo vệ tr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6445" y="3521096"/>
            <a:ext cx="2189737" cy="145836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579" b="91579" l="9434" r="98868"/>
                    </a14:imgEffect>
                  </a14:imgLayer>
                </a14:imgProps>
              </a:ext>
              <a:ext uri="{28A0092B-C50C-407E-A947-70E740481C1C}">
                <a14:useLocalDpi xmlns:a14="http://schemas.microsoft.com/office/drawing/2010/main" val="0"/>
              </a:ext>
            </a:extLst>
          </a:blip>
          <a:srcRect/>
          <a:stretch>
            <a:fillRect/>
          </a:stretch>
        </p:blipFill>
        <p:spPr bwMode="auto">
          <a:xfrm>
            <a:off x="4910519" y="3345404"/>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t="18948" b="9665"/>
          <a:stretch/>
        </p:blipFill>
        <p:spPr bwMode="auto">
          <a:xfrm>
            <a:off x="7792794" y="3253009"/>
            <a:ext cx="2488493"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90871" y="513283"/>
            <a:ext cx="8063949" cy="800219"/>
          </a:xfrm>
          <a:prstGeom prst="rect">
            <a:avLst/>
          </a:prstGeom>
          <a:noFill/>
        </p:spPr>
        <p:txBody>
          <a:bodyPr wrap="square" rtlCol="0">
            <a:spAutoFit/>
          </a:bodyPr>
          <a:lstStyle/>
          <a:p>
            <a:r>
              <a:rPr lang="en-US" sz="2300" b="1" smtClean="0">
                <a:solidFill>
                  <a:srgbClr val="0000FF"/>
                </a:solidFill>
                <a:latin typeface="Times New Roman" pitchFamily="18" charset="0"/>
                <a:cs typeface="Times New Roman" pitchFamily="18" charset="0"/>
              </a:rPr>
              <a:t>Em hãy lựa chọn và sắp xếp các thẻ tình huống có thể gây bỏng hoặc gây điện giật theo mẫu gợi ý sau:</a:t>
            </a:r>
            <a:endParaRPr lang="en-US" sz="2300" b="1">
              <a:solidFill>
                <a:srgbClr val="0000FF"/>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60784426"/>
              </p:ext>
            </p:extLst>
          </p:nvPr>
        </p:nvGraphicFramePr>
        <p:xfrm>
          <a:off x="3877264" y="5155154"/>
          <a:ext cx="5595731" cy="1517374"/>
        </p:xfrm>
        <a:graphic>
          <a:graphicData uri="http://schemas.openxmlformats.org/drawingml/2006/table">
            <a:tbl>
              <a:tblPr firstRow="1" bandRow="1">
                <a:tableStyleId>{5C22544A-7EE6-4342-B048-85BDC9FD1C3A}</a:tableStyleId>
              </a:tblPr>
              <a:tblGrid>
                <a:gridCol w="2960150"/>
                <a:gridCol w="2635581"/>
              </a:tblGrid>
              <a:tr h="775694">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bỏng</a:t>
                      </a:r>
                      <a:endParaRPr lang="en-US">
                        <a:latin typeface="Times New Roman" pitchFamily="18" charset="0"/>
                        <a:cs typeface="Times New Roman" pitchFamily="18" charset="0"/>
                      </a:endParaRPr>
                    </a:p>
                  </a:txBody>
                  <a:tcPr anchor="ctr"/>
                </a:tc>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điện giật</a:t>
                      </a:r>
                      <a:endParaRPr lang="en-US">
                        <a:latin typeface="Times New Roman" pitchFamily="18" charset="0"/>
                        <a:cs typeface="Times New Roman" pitchFamily="18" charset="0"/>
                      </a:endParaRPr>
                    </a:p>
                  </a:txBody>
                  <a:tcPr anchor="ctr"/>
                </a:tc>
              </a:tr>
              <a:tr h="370840">
                <a:tc>
                  <a:txBody>
                    <a:bodyPr/>
                    <a:lstStyle/>
                    <a:p>
                      <a:pPr algn="ctr"/>
                      <a:r>
                        <a:rPr lang="en-US" smtClean="0"/>
                        <a:t>?</a:t>
                      </a:r>
                      <a:endParaRPr lang="en-US"/>
                    </a:p>
                  </a:txBody>
                  <a:tcPr>
                    <a:solidFill>
                      <a:schemeClr val="accent2">
                        <a:lumMod val="60000"/>
                        <a:lumOff val="40000"/>
                      </a:schemeClr>
                    </a:solidFill>
                  </a:tcPr>
                </a:tc>
                <a:tc>
                  <a:txBody>
                    <a:bodyPr/>
                    <a:lstStyle/>
                    <a:p>
                      <a:pPr algn="ctr"/>
                      <a:r>
                        <a:rPr lang="en-US" smtClean="0"/>
                        <a:t>?</a:t>
                      </a:r>
                      <a:endParaRPr lang="en-US"/>
                    </a:p>
                  </a:txBody>
                  <a:tcPr>
                    <a:solidFill>
                      <a:schemeClr val="accent2">
                        <a:lumMod val="60000"/>
                        <a:lumOff val="40000"/>
                      </a:schemeClr>
                    </a:solidFill>
                  </a:tcPr>
                </a:tc>
              </a:tr>
              <a:tr h="370840">
                <a:tc>
                  <a:txBody>
                    <a:bodyPr/>
                    <a:lstStyle/>
                    <a:p>
                      <a:pPr algn="ctr"/>
                      <a:r>
                        <a:rPr lang="en-US" smtClean="0"/>
                        <a:t>?</a:t>
                      </a:r>
                      <a:endParaRPr lang="en-US"/>
                    </a:p>
                  </a:txBody>
                  <a:tcPr>
                    <a:solidFill>
                      <a:schemeClr val="accent2">
                        <a:lumMod val="60000"/>
                        <a:lumOff val="40000"/>
                      </a:schemeClr>
                    </a:solidFill>
                  </a:tcPr>
                </a:tc>
                <a:tc>
                  <a:txBody>
                    <a:bodyPr/>
                    <a:lstStyle/>
                    <a:p>
                      <a:pPr algn="ctr"/>
                      <a:r>
                        <a:rPr lang="en-US" smtClean="0"/>
                        <a:t>?</a:t>
                      </a:r>
                      <a:endParaRPr lang="en-US"/>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105020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500" fill="hold"/>
                                        <p:tgtEl>
                                          <p:spTgt spid="4098"/>
                                        </p:tgtEl>
                                        <p:attrNameLst>
                                          <p:attrName>ppt_x</p:attrName>
                                        </p:attrNameLst>
                                      </p:cBhvr>
                                      <p:tavLst>
                                        <p:tav tm="0">
                                          <p:val>
                                            <p:strVal val="#ppt_x"/>
                                          </p:val>
                                        </p:tav>
                                        <p:tav tm="100000">
                                          <p:val>
                                            <p:strVal val="#ppt_x"/>
                                          </p:val>
                                        </p:tav>
                                      </p:tavLst>
                                    </p:anim>
                                    <p:anim calcmode="lin" valueType="num">
                                      <p:cBhvr additive="base">
                                        <p:cTn id="17" dur="500" fill="hold"/>
                                        <p:tgtEl>
                                          <p:spTgt spid="409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 calcmode="lin" valueType="num">
                                      <p:cBhvr additive="base">
                                        <p:cTn id="21" dur="500" fill="hold"/>
                                        <p:tgtEl>
                                          <p:spTgt spid="4106"/>
                                        </p:tgtEl>
                                        <p:attrNameLst>
                                          <p:attrName>ppt_x</p:attrName>
                                        </p:attrNameLst>
                                      </p:cBhvr>
                                      <p:tavLst>
                                        <p:tav tm="0">
                                          <p:val>
                                            <p:strVal val="#ppt_x"/>
                                          </p:val>
                                        </p:tav>
                                        <p:tav tm="100000">
                                          <p:val>
                                            <p:strVal val="#ppt_x"/>
                                          </p:val>
                                        </p:tav>
                                      </p:tavLst>
                                    </p:anim>
                                    <p:anim calcmode="lin" valueType="num">
                                      <p:cBhvr additive="base">
                                        <p:cTn id="22" dur="500" fill="hold"/>
                                        <p:tgtEl>
                                          <p:spTgt spid="410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107"/>
                                        </p:tgtEl>
                                        <p:attrNameLst>
                                          <p:attrName>style.visibility</p:attrName>
                                        </p:attrNameLst>
                                      </p:cBhvr>
                                      <p:to>
                                        <p:strVal val="visible"/>
                                      </p:to>
                                    </p:set>
                                    <p:anim calcmode="lin" valueType="num">
                                      <p:cBhvr additive="base">
                                        <p:cTn id="26" dur="500" fill="hold"/>
                                        <p:tgtEl>
                                          <p:spTgt spid="4107"/>
                                        </p:tgtEl>
                                        <p:attrNameLst>
                                          <p:attrName>ppt_x</p:attrName>
                                        </p:attrNameLst>
                                      </p:cBhvr>
                                      <p:tavLst>
                                        <p:tav tm="0">
                                          <p:val>
                                            <p:strVal val="#ppt_x"/>
                                          </p:val>
                                        </p:tav>
                                        <p:tav tm="100000">
                                          <p:val>
                                            <p:strVal val="#ppt_x"/>
                                          </p:val>
                                        </p:tav>
                                      </p:tavLst>
                                    </p:anim>
                                    <p:anim calcmode="lin" valueType="num">
                                      <p:cBhvr additive="base">
                                        <p:cTn id="27" dur="500" fill="hold"/>
                                        <p:tgtEl>
                                          <p:spTgt spid="410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108"/>
                                        </p:tgtEl>
                                        <p:attrNameLst>
                                          <p:attrName>style.visibility</p:attrName>
                                        </p:attrNameLst>
                                      </p:cBhvr>
                                      <p:to>
                                        <p:strVal val="visible"/>
                                      </p:to>
                                    </p:set>
                                    <p:anim calcmode="lin" valueType="num">
                                      <p:cBhvr additive="base">
                                        <p:cTn id="31" dur="500" fill="hold"/>
                                        <p:tgtEl>
                                          <p:spTgt spid="4108"/>
                                        </p:tgtEl>
                                        <p:attrNameLst>
                                          <p:attrName>ppt_x</p:attrName>
                                        </p:attrNameLst>
                                      </p:cBhvr>
                                      <p:tavLst>
                                        <p:tav tm="0">
                                          <p:val>
                                            <p:strVal val="#ppt_x"/>
                                          </p:val>
                                        </p:tav>
                                        <p:tav tm="100000">
                                          <p:val>
                                            <p:strVal val="#ppt_x"/>
                                          </p:val>
                                        </p:tav>
                                      </p:tavLst>
                                    </p:anim>
                                    <p:anim calcmode="lin" valueType="num">
                                      <p:cBhvr additive="base">
                                        <p:cTn id="32" dur="500" fill="hold"/>
                                        <p:tgtEl>
                                          <p:spTgt spid="410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100"/>
                                        </p:tgtEl>
                                        <p:attrNameLst>
                                          <p:attrName>style.visibility</p:attrName>
                                        </p:attrNameLst>
                                      </p:cBhvr>
                                      <p:to>
                                        <p:strVal val="visible"/>
                                      </p:to>
                                    </p:set>
                                    <p:anim calcmode="lin" valueType="num">
                                      <p:cBhvr additive="base">
                                        <p:cTn id="36" dur="500" fill="hold"/>
                                        <p:tgtEl>
                                          <p:spTgt spid="4100"/>
                                        </p:tgtEl>
                                        <p:attrNameLst>
                                          <p:attrName>ppt_x</p:attrName>
                                        </p:attrNameLst>
                                      </p:cBhvr>
                                      <p:tavLst>
                                        <p:tav tm="0">
                                          <p:val>
                                            <p:strVal val="#ppt_x"/>
                                          </p:val>
                                        </p:tav>
                                        <p:tav tm="100000">
                                          <p:val>
                                            <p:strVal val="#ppt_x"/>
                                          </p:val>
                                        </p:tav>
                                      </p:tavLst>
                                    </p:anim>
                                    <p:anim calcmode="lin" valueType="num">
                                      <p:cBhvr additive="base">
                                        <p:cTn id="37" dur="500" fill="hold"/>
                                        <p:tgtEl>
                                          <p:spTgt spid="410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9801" y="-24398"/>
            <a:ext cx="983065" cy="967824"/>
          </a:xfrm>
          <a:prstGeom prst="rect">
            <a:avLst/>
          </a:prstGeom>
        </p:spPr>
      </p:pic>
      <p:sp>
        <p:nvSpPr>
          <p:cNvPr id="11" name="TextBox 10"/>
          <p:cNvSpPr txBox="1"/>
          <p:nvPr/>
        </p:nvSpPr>
        <p:spPr>
          <a:xfrm>
            <a:off x="878959" y="160338"/>
            <a:ext cx="7407966"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Hoạt động luyện tập</a:t>
            </a:r>
            <a:endParaRPr lang="en-US" sz="2400" b="1">
              <a:solidFill>
                <a:srgbClr val="C00000"/>
              </a:solidFill>
              <a:latin typeface="Times New Roman" pitchFamily="18" charset="0"/>
              <a:cs typeface="Times New Roman" pitchFamily="18" charset="0"/>
            </a:endParaRPr>
          </a:p>
        </p:txBody>
      </p:sp>
      <p:sp>
        <p:nvSpPr>
          <p:cNvPr id="2" name="AutoShape 6" descr="Trẻ bị bỏng nước sôi trong tình huống không ngờ: Bác sĩ khuyến c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2336575"/>
              </p:ext>
            </p:extLst>
          </p:nvPr>
        </p:nvGraphicFramePr>
        <p:xfrm>
          <a:off x="4109177" y="199245"/>
          <a:ext cx="5595731" cy="6627854"/>
        </p:xfrm>
        <a:graphic>
          <a:graphicData uri="http://schemas.openxmlformats.org/drawingml/2006/table">
            <a:tbl>
              <a:tblPr firstRow="1" bandRow="1">
                <a:tableStyleId>{5C22544A-7EE6-4342-B048-85BDC9FD1C3A}</a:tableStyleId>
              </a:tblPr>
              <a:tblGrid>
                <a:gridCol w="2960150"/>
                <a:gridCol w="2635581"/>
              </a:tblGrid>
              <a:tr h="775694">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bỏng</a:t>
                      </a:r>
                      <a:endParaRPr lang="en-US">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điện giật</a:t>
                      </a:r>
                      <a:endParaRPr lang="en-US">
                        <a:latin typeface="Times New Roman" pitchFamily="18" charset="0"/>
                        <a:cs typeface="Times New Roman" pitchFamily="18" charset="0"/>
                      </a:endParaRPr>
                    </a:p>
                  </a:txBody>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bl>
          </a:graphicData>
        </a:graphic>
      </p:graphicFrame>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38"/>
          <a:stretch/>
        </p:blipFill>
        <p:spPr bwMode="auto">
          <a:xfrm>
            <a:off x="-1603876" y="1451336"/>
            <a:ext cx="1317673" cy="133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774" y="2782647"/>
            <a:ext cx="1753376" cy="131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descr="Bỏng: Cha mẹ đã làm gì để bảo vệ t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6815" y="4544268"/>
            <a:ext cx="1631441" cy="10865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0797" t="4475" r="2634" b="8474"/>
          <a:stretch/>
        </p:blipFill>
        <p:spPr bwMode="auto">
          <a:xfrm>
            <a:off x="-3061019" y="5569511"/>
            <a:ext cx="2381866" cy="124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t="18948" b="9665"/>
          <a:stretch/>
        </p:blipFill>
        <p:spPr bwMode="auto">
          <a:xfrm>
            <a:off x="12377530" y="943426"/>
            <a:ext cx="1745881" cy="126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579" b="91579" l="9434" r="98868"/>
                    </a14:imgEffect>
                  </a14:imgLayer>
                </a14:imgProps>
              </a:ext>
              <a:ext uri="{28A0092B-C50C-407E-A947-70E740481C1C}">
                <a14:useLocalDpi xmlns:a14="http://schemas.microsoft.com/office/drawing/2010/main" val="0"/>
              </a:ext>
            </a:extLst>
          </a:blip>
          <a:srcRect/>
          <a:stretch>
            <a:fillRect/>
          </a:stretch>
        </p:blipFill>
        <p:spPr bwMode="auto">
          <a:xfrm>
            <a:off x="12192001" y="2941672"/>
            <a:ext cx="2252870" cy="161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50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313 -0.07031 L 0.54153 -0.06429 " pathEditMode="relative" rAng="0" ptsTypes="AA">
                                      <p:cBhvr>
                                        <p:cTn id="6" dur="2000" fill="hold"/>
                                        <p:tgtEl>
                                          <p:spTgt spid="4098"/>
                                        </p:tgtEl>
                                        <p:attrNameLst>
                                          <p:attrName>ppt_x</p:attrName>
                                          <p:attrName>ppt_y</p:attrName>
                                        </p:attrNameLst>
                                      </p:cBhvr>
                                      <p:rCtr x="27227" y="301"/>
                                    </p:animMotion>
                                  </p:childTnLst>
                                </p:cTn>
                              </p:par>
                              <p:par>
                                <p:cTn id="7" presetID="63" presetClass="path" presetSubtype="0" accel="50000" decel="50000" fill="hold" nodeType="withEffect">
                                  <p:stCondLst>
                                    <p:cond delay="0"/>
                                  </p:stCondLst>
                                  <p:childTnLst>
                                    <p:animMotion origin="layout" path="M -0.00416 -0.03146 L 0.62201 -0.03146 " pathEditMode="relative" rAng="0" ptsTypes="AA">
                                      <p:cBhvr>
                                        <p:cTn id="8" dur="2000" fill="hold"/>
                                        <p:tgtEl>
                                          <p:spTgt spid="4099"/>
                                        </p:tgtEl>
                                        <p:attrNameLst>
                                          <p:attrName>ppt_x</p:attrName>
                                          <p:attrName>ppt_y</p:attrName>
                                        </p:attrNameLst>
                                      </p:cBhvr>
                                      <p:rCtr x="31302" y="0"/>
                                    </p:animMotion>
                                  </p:childTnLst>
                                </p:cTn>
                              </p:par>
                              <p:par>
                                <p:cTn id="9" presetID="63" presetClass="path" presetSubtype="0" accel="50000" decel="50000" fill="hold" nodeType="withEffect">
                                  <p:stCondLst>
                                    <p:cond delay="0"/>
                                  </p:stCondLst>
                                  <p:childTnLst>
                                    <p:animMotion origin="layout" path="M -0.00429 -0.07585 L 0.58698 -0.07585 " pathEditMode="relative" rAng="0" ptsTypes="AA">
                                      <p:cBhvr>
                                        <p:cTn id="10" dur="2000" fill="hold"/>
                                        <p:tgtEl>
                                          <p:spTgt spid="4106"/>
                                        </p:tgtEl>
                                        <p:attrNameLst>
                                          <p:attrName>ppt_x</p:attrName>
                                          <p:attrName>ppt_y</p:attrName>
                                        </p:attrNameLst>
                                      </p:cBhvr>
                                      <p:rCtr x="29557" y="0"/>
                                    </p:animMotion>
                                  </p:childTnLst>
                                </p:cTn>
                              </p:par>
                              <p:par>
                                <p:cTn id="11" presetID="63" presetClass="path" presetSubtype="0" accel="50000" decel="50000" fill="hold" nodeType="withEffect">
                                  <p:stCondLst>
                                    <p:cond delay="0"/>
                                  </p:stCondLst>
                                  <p:childTnLst>
                                    <p:animMotion origin="layout" path="M 0.01146 -0.0074 L 0.61263 -0.0074 " pathEditMode="relative" rAng="0" ptsTypes="AA">
                                      <p:cBhvr>
                                        <p:cTn id="12" dur="2000" fill="hold"/>
                                        <p:tgtEl>
                                          <p:spTgt spid="4100"/>
                                        </p:tgtEl>
                                        <p:attrNameLst>
                                          <p:attrName>ppt_x</p:attrName>
                                          <p:attrName>ppt_y</p:attrName>
                                        </p:attrNameLst>
                                      </p:cBhvr>
                                      <p:rCtr x="30052"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0.0125 0.01133 L -0.3974 0.01133 " pathEditMode="relative" rAng="0" ptsTypes="AA">
                                      <p:cBhvr>
                                        <p:cTn id="16" dur="2000" fill="hold"/>
                                        <p:tgtEl>
                                          <p:spTgt spid="4108"/>
                                        </p:tgtEl>
                                        <p:attrNameLst>
                                          <p:attrName>ppt_x</p:attrName>
                                          <p:attrName>ppt_y</p:attrName>
                                        </p:attrNameLst>
                                      </p:cBhvr>
                                      <p:rCtr x="-19245" y="0"/>
                                    </p:animMotion>
                                  </p:childTnLst>
                                </p:cTn>
                              </p:par>
                              <p:par>
                                <p:cTn id="17" presetID="35" presetClass="path" presetSubtype="0" accel="50000" decel="50000" fill="hold" nodeType="withEffect">
                                  <p:stCondLst>
                                    <p:cond delay="0"/>
                                  </p:stCondLst>
                                  <p:childTnLst>
                                    <p:animMotion origin="layout" path="M -0.02331 -0.08533 L -0.42005 -0.0932 " pathEditMode="relative" rAng="0" ptsTypes="AA">
                                      <p:cBhvr>
                                        <p:cTn id="18" dur="2000" fill="hold"/>
                                        <p:tgtEl>
                                          <p:spTgt spid="4107"/>
                                        </p:tgtEl>
                                        <p:attrNameLst>
                                          <p:attrName>ppt_x</p:attrName>
                                          <p:attrName>ppt_y</p:attrName>
                                        </p:attrNameLst>
                                      </p:cBhvr>
                                      <p:rCtr x="-19844" y="-3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276755"/>
            <a:chOff x="522612" y="900102"/>
            <a:chExt cx="10962947" cy="2950001"/>
          </a:xfrm>
        </p:grpSpPr>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691168" y="1504604"/>
              <a:ext cx="10425193" cy="2273088"/>
            </a:xfrm>
            <a:prstGeom prst="rect">
              <a:avLst/>
            </a:prstGeom>
          </p:spPr>
          <p:txBody>
            <a:bodyPr wrap="square">
              <a:spAutoFit/>
            </a:bodyPr>
            <a:lstStyle/>
            <a:p>
              <a:pPr algn="just" defTabSz="342900">
                <a:lnSpc>
                  <a:spcPct val="150000"/>
                </a:lnSpc>
              </a:pPr>
              <a:r>
                <a:rPr lang="en-US" sz="2400" smtClean="0">
                  <a:solidFill>
                    <a:schemeClr val="accent6">
                      <a:lumMod val="75000"/>
                    </a:schemeClr>
                  </a:solidFill>
                  <a:latin typeface="Times New Roman" pitchFamily="18" charset="0"/>
                  <a:cs typeface="Times New Roman" pitchFamily="18" charset="0"/>
                </a:rPr>
                <a:t>Nhiều sản phẩm công nghệ có tiềm ẩn những nguy cơ mất an toàn. Vì vậy trong thực tế, người ta có sử dụng các kí hiệu, nhãn cảnh báo được dán trên bao bì, thiết bị hoặc đặt ở các khu vực nguy hiểm để cảnh báo trước</a:t>
              </a:r>
              <a:endParaRPr lang="vi-VN" sz="2400">
                <a:solidFill>
                  <a:schemeClr val="accent6">
                    <a:lumMod val="75000"/>
                  </a:schemeClr>
                </a:solidFill>
                <a:latin typeface="Times New Roman" pitchFamily="18" charset="0"/>
                <a:cs typeface="Times New Roman" pitchFamily="18" charset="0"/>
              </a:endParaRPr>
            </a:p>
          </p:txBody>
        </p:sp>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419193">
              <a:off x="2468303" y="900102"/>
              <a:ext cx="952953" cy="880803"/>
            </a:xfrm>
            <a:prstGeom prst="rect">
              <a:avLst/>
            </a:prstGeom>
          </p:spPr>
        </p:pic>
      </p:gr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4"/>
          <a:stretch>
            <a:fillRect/>
          </a:stretch>
        </p:blipFill>
        <p:spPr>
          <a:xfrm>
            <a:off x="2692084" y="828112"/>
            <a:ext cx="689218" cy="653278"/>
          </a:xfrm>
          <a:prstGeom prst="rect">
            <a:avLst/>
          </a:prstGeo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282" y="3587738"/>
            <a:ext cx="2781497" cy="238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8769" y="3587738"/>
            <a:ext cx="2552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099" y="3590018"/>
            <a:ext cx="29051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fade">
                                      <p:cBhvr>
                                        <p:cTn id="11" dur="2000"/>
                                        <p:tgtEl>
                                          <p:spTgt spid="1031"/>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B678708-28DD-4966-9FB7-B41AB3EFB5FE}"/>
              </a:ext>
            </a:extLst>
          </p:cNvPr>
          <p:cNvSpPr/>
          <p:nvPr/>
        </p:nvSpPr>
        <p:spPr>
          <a:xfrm>
            <a:off x="783082" y="835099"/>
            <a:ext cx="10425193" cy="1200329"/>
          </a:xfrm>
          <a:prstGeom prst="rect">
            <a:avLst/>
          </a:prstGeom>
        </p:spPr>
        <p:txBody>
          <a:bodyPr wrap="square">
            <a:spAutoFit/>
          </a:bodyPr>
          <a:lstStyle/>
          <a:p>
            <a:pPr algn="just" defTabSz="342900">
              <a:lnSpc>
                <a:spcPct val="150000"/>
              </a:lnSpc>
            </a:pPr>
            <a:r>
              <a:rPr lang="en-US" sz="2400" b="1" smtClean="0">
                <a:solidFill>
                  <a:schemeClr val="accent6">
                    <a:lumMod val="75000"/>
                  </a:schemeClr>
                </a:solidFill>
                <a:latin typeface="Times New Roman" pitchFamily="18" charset="0"/>
                <a:cs typeface="Times New Roman" pitchFamily="18" charset="0"/>
              </a:rPr>
              <a:t>Nếu sử dụng không đúng cách các sản phẩm công nghệ có thể dẫn đến nguy cơ không an toàn như thế nào? Ảnh hưởng như thế nào đến con người?</a:t>
            </a:r>
            <a:endParaRPr lang="vi-VN" sz="2400" b="1">
              <a:solidFill>
                <a:schemeClr val="accent6">
                  <a:lumMod val="75000"/>
                </a:schemeClr>
              </a:solidFill>
              <a:latin typeface="Times New Roman" pitchFamily="18" charset="0"/>
              <a:cs typeface="Times New Roman" pitchFamily="18" charset="0"/>
            </a:endParaRPr>
          </a:p>
        </p:txBody>
      </p:sp>
      <p:sp>
        <p:nvSpPr>
          <p:cNvPr id="5" name="Cloud 4">
            <a:extLst>
              <a:ext uri="{FF2B5EF4-FFF2-40B4-BE49-F238E27FC236}">
                <a16:creationId xmlns="" xmlns:a16="http://schemas.microsoft.com/office/drawing/2014/main" id="{5B678708-28DD-4966-9FB7-B41AB3EFB5FE}"/>
              </a:ext>
            </a:extLst>
          </p:cNvPr>
          <p:cNvSpPr/>
          <p:nvPr/>
        </p:nvSpPr>
        <p:spPr>
          <a:xfrm>
            <a:off x="783081" y="2491335"/>
            <a:ext cx="10425193" cy="2670512"/>
          </a:xfrm>
          <a:prstGeom prst="cloud">
            <a:avLst/>
          </a:prstGeom>
          <a:solidFill>
            <a:schemeClr val="accent2"/>
          </a:solidFill>
        </p:spPr>
        <p:txBody>
          <a:bodyPr wrap="square">
            <a:spAutoFit/>
          </a:bodyPr>
          <a:lstStyle/>
          <a:p>
            <a:pPr algn="just" defTabSz="342900">
              <a:lnSpc>
                <a:spcPct val="150000"/>
              </a:lnSpc>
            </a:pPr>
            <a:r>
              <a:rPr lang="en-US" sz="2400" b="1" smtClean="0">
                <a:solidFill>
                  <a:srgbClr val="FF0000"/>
                </a:solidFill>
                <a:latin typeface="Times New Roman" pitchFamily="18" charset="0"/>
                <a:cs typeface="Times New Roman" pitchFamily="18" charset="0"/>
              </a:rPr>
              <a:t>Nếu sử dụng không đúng cách các sản phẩm công nghệ có thể gây hại cho sản phẩm và ảnh hưởng đến sức khỏe, tính mạng con người.</a:t>
            </a:r>
            <a:endParaRPr lang="vi-VN"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9901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5991</TotalTime>
  <Words>580</Words>
  <Application>Microsoft Office PowerPoint</Application>
  <PresentationFormat>Custom</PresentationFormat>
  <Paragraphs>85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249</cp:revision>
  <dcterms:created xsi:type="dcterms:W3CDTF">2021-11-14T08:33:55Z</dcterms:created>
  <dcterms:modified xsi:type="dcterms:W3CDTF">2023-06-06T18:05:44Z</dcterms:modified>
</cp:coreProperties>
</file>