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98" r:id="rId5"/>
    <p:sldId id="276" r:id="rId6"/>
    <p:sldId id="281" r:id="rId7"/>
    <p:sldId id="277" r:id="rId8"/>
    <p:sldId id="299" r:id="rId9"/>
    <p:sldId id="278" r:id="rId10"/>
    <p:sldId id="285" r:id="rId11"/>
    <p:sldId id="286" r:id="rId12"/>
    <p:sldId id="300" r:id="rId13"/>
    <p:sldId id="301" r:id="rId14"/>
    <p:sldId id="302" r:id="rId15"/>
    <p:sldId id="303" r:id="rId16"/>
    <p:sldId id="304" r:id="rId17"/>
    <p:sldId id="28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FFFF66"/>
    <a:srgbClr val="F7BBD5"/>
    <a:srgbClr val="F92D93"/>
    <a:srgbClr val="F7A9F1"/>
    <a:srgbClr val="F4BCD7"/>
    <a:srgbClr val="8CD7F7"/>
    <a:srgbClr val="EDA81F"/>
    <a:srgbClr val="BDDA8A"/>
    <a:srgbClr val="D3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2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06/06/2023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microsoft.com/office/2007/relationships/hdphoto" Target="../media/hdphoto3.wdp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microsoft.com/office/2007/relationships/hdphoto" Target="../media/hdphoto1.wdp"/><Relationship Id="rId25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0.svg"/><Relationship Id="rId24" Type="http://schemas.openxmlformats.org/officeDocument/2006/relationships/image" Target="../media/image11.png"/><Relationship Id="rId15" Type="http://schemas.openxmlformats.org/officeDocument/2006/relationships/image" Target="../media/image14.svg"/><Relationship Id="rId23" Type="http://schemas.microsoft.com/office/2007/relationships/hdphoto" Target="../media/hdphoto4.wdp"/><Relationship Id="rId10" Type="http://schemas.openxmlformats.org/officeDocument/2006/relationships/image" Target="../media/image4.png"/><Relationship Id="rId19" Type="http://schemas.microsoft.com/office/2007/relationships/hdphoto" Target="../media/hdphoto2.wdp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1" Type="http://schemas.openxmlformats.org/officeDocument/2006/relationships/image" Target="../media/image23.png"/><Relationship Id="rId17" Type="http://schemas.microsoft.com/office/2007/relationships/hdphoto" Target="../media/hdphoto1.wdp"/><Relationship Id="rId2" Type="http://schemas.openxmlformats.org/officeDocument/2006/relationships/image" Target="../media/image5.png"/><Relationship Id="rId16" Type="http://schemas.openxmlformats.org/officeDocument/2006/relationships/image" Target="../media/image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1" Type="http://schemas.microsoft.com/office/2007/relationships/hdphoto" Target="../media/hdphoto9.wdp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19" Type="http://schemas.microsoft.com/office/2007/relationships/hdphoto" Target="../media/hdphoto2.wdp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6" y="183483"/>
            <a:ext cx="11949196" cy="6684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948108" y="246354"/>
            <a:ext cx="1868959" cy="408181"/>
            <a:chOff x="0" y="0"/>
            <a:chExt cx="3737918" cy="81636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0231">
            <a:off x="342702" y="3897652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239429" y="344584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15863" y="291209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031513" y="1545293"/>
            <a:ext cx="554555" cy="55455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426433" y="654535"/>
            <a:ext cx="891231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>
                <a:solidFill>
                  <a:srgbClr val="00B050"/>
                </a:solidFill>
                <a:latin typeface="Gluten Black" pitchFamily="2" charset="0"/>
              </a:rPr>
              <a:t>Thứ</a:t>
            </a:r>
            <a:r>
              <a:rPr lang="en-US" sz="4800" b="1" spc="-133" dirty="0">
                <a:solidFill>
                  <a:srgbClr val="00B050"/>
                </a:solidFill>
                <a:latin typeface="Gluten Black" pitchFamily="2" charset="0"/>
              </a:rPr>
              <a:t> </a:t>
            </a:r>
            <a:r>
              <a:rPr lang="en-US" sz="4800" b="1" spc="-133" dirty="0" smtClean="0">
                <a:solidFill>
                  <a:srgbClr val="00B050"/>
                </a:solidFill>
                <a:latin typeface="Gluten Black" pitchFamily="2" charset="0"/>
              </a:rPr>
              <a:t>... </a:t>
            </a:r>
            <a:r>
              <a:rPr lang="en-US" sz="4800" b="1" spc="-133" dirty="0" err="1" smtClean="0">
                <a:solidFill>
                  <a:srgbClr val="00B050"/>
                </a:solidFill>
                <a:latin typeface="Gluten Black" pitchFamily="2" charset="0"/>
              </a:rPr>
              <a:t>ngày</a:t>
            </a:r>
            <a:r>
              <a:rPr lang="en-US" sz="4800" b="1" spc="-133" dirty="0" smtClean="0">
                <a:solidFill>
                  <a:srgbClr val="00B050"/>
                </a:solidFill>
                <a:latin typeface="Gluten Black" pitchFamily="2" charset="0"/>
              </a:rPr>
              <a:t> ... </a:t>
            </a:r>
            <a:r>
              <a:rPr lang="en-US" sz="4800" b="1" spc="-133" dirty="0" err="1" smtClean="0">
                <a:solidFill>
                  <a:srgbClr val="00B050"/>
                </a:solidFill>
                <a:latin typeface="Gluten Black" pitchFamily="2" charset="0"/>
              </a:rPr>
              <a:t>tháng</a:t>
            </a:r>
            <a:r>
              <a:rPr lang="en-US" sz="4800" b="1" spc="-133" dirty="0" smtClean="0">
                <a:solidFill>
                  <a:srgbClr val="00B050"/>
                </a:solidFill>
                <a:latin typeface="Gluten Black" pitchFamily="2" charset="0"/>
              </a:rPr>
              <a:t> .... </a:t>
            </a:r>
            <a:r>
              <a:rPr lang="en-US" sz="4800" b="1" spc="-133" dirty="0" err="1" smtClean="0">
                <a:solidFill>
                  <a:srgbClr val="00B050"/>
                </a:solidFill>
                <a:latin typeface="Gluten Black" pitchFamily="2" charset="0"/>
              </a:rPr>
              <a:t>năm</a:t>
            </a:r>
            <a:r>
              <a:rPr lang="en-US" sz="4800" b="1" spc="-133" dirty="0" smtClean="0">
                <a:solidFill>
                  <a:srgbClr val="00B050"/>
                </a:solidFill>
                <a:latin typeface="Gluten Black" pitchFamily="2" charset="0"/>
              </a:rPr>
              <a:t> </a:t>
            </a:r>
            <a:r>
              <a:rPr lang="en-US" sz="4800" b="1" spc="-133" dirty="0">
                <a:solidFill>
                  <a:srgbClr val="00B050"/>
                </a:solidFill>
                <a:latin typeface="Gluten Black" pitchFamily="2" charset="0"/>
              </a:rPr>
              <a:t>2022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0962" y="1447111"/>
            <a:ext cx="1591288" cy="16756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231" y="1270996"/>
            <a:ext cx="1317813" cy="1797231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4049531" y="1382425"/>
            <a:ext cx="3530913" cy="8207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 smtClean="0">
                <a:solidFill>
                  <a:srgbClr val="00B0F0"/>
                </a:solidFill>
                <a:latin typeface="Gluten Black" pitchFamily="2" charset="0"/>
              </a:rPr>
              <a:t>Công</a:t>
            </a:r>
            <a:r>
              <a:rPr lang="en-US" sz="4800" b="1" spc="-133" dirty="0" smtClean="0">
                <a:solidFill>
                  <a:srgbClr val="00B0F0"/>
                </a:solidFill>
                <a:latin typeface="Gluten Black" pitchFamily="2" charset="0"/>
              </a:rPr>
              <a:t> </a:t>
            </a:r>
            <a:r>
              <a:rPr lang="en-US" sz="4800" b="1" spc="-133" dirty="0" err="1" smtClean="0">
                <a:solidFill>
                  <a:srgbClr val="00B0F0"/>
                </a:solidFill>
                <a:latin typeface="Gluten Black" pitchFamily="2" charset="0"/>
              </a:rPr>
              <a:t>nghệ</a:t>
            </a:r>
            <a:endParaRPr lang="en-US" sz="4800" b="1" spc="-133" dirty="0">
              <a:solidFill>
                <a:srgbClr val="00B0F0"/>
              </a:solidFill>
              <a:latin typeface="Gluten Black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0711" y="2259053"/>
            <a:ext cx="5608555" cy="887623"/>
            <a:chOff x="3611335" y="2109975"/>
            <a:chExt cx="5608555" cy="887623"/>
          </a:xfrm>
        </p:grpSpPr>
        <p:sp>
          <p:nvSpPr>
            <p:cNvPr id="36" name="Rounded Rectangle 35"/>
            <p:cNvSpPr/>
            <p:nvPr/>
          </p:nvSpPr>
          <p:spPr>
            <a:xfrm>
              <a:off x="3891436" y="2109975"/>
              <a:ext cx="5183554" cy="8421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3611335" y="2176860"/>
              <a:ext cx="5608555" cy="8207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400"/>
                </a:lnSpc>
                <a:spcBef>
                  <a:spcPct val="0"/>
                </a:spcBef>
              </a:pPr>
              <a:r>
                <a:rPr lang="en-US" sz="4800" b="1" spc="-133" dirty="0" err="1" smtClean="0">
                  <a:solidFill>
                    <a:srgbClr val="FF0000"/>
                  </a:solidFill>
                  <a:latin typeface="Gluten Black" pitchFamily="2" charset="0"/>
                </a:rPr>
                <a:t>Bài</a:t>
              </a:r>
              <a:r>
                <a:rPr lang="en-US" sz="4800" b="1" spc="-133" dirty="0" smtClean="0">
                  <a:solidFill>
                    <a:srgbClr val="FF0000"/>
                  </a:solidFill>
                  <a:latin typeface="Gluten Black" pitchFamily="2" charset="0"/>
                </a:rPr>
                <a:t> 3: </a:t>
              </a:r>
              <a:r>
                <a:rPr lang="en-US" sz="4800" b="1" spc="-133" dirty="0" err="1" smtClean="0">
                  <a:solidFill>
                    <a:srgbClr val="FF0000"/>
                  </a:solidFill>
                  <a:latin typeface="Gluten Black" pitchFamily="2" charset="0"/>
                </a:rPr>
                <a:t>Sử</a:t>
              </a:r>
              <a:r>
                <a:rPr lang="en-US" sz="4800" b="1" spc="-133" dirty="0" smtClean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 smtClean="0">
                  <a:solidFill>
                    <a:srgbClr val="FF0000"/>
                  </a:solidFill>
                  <a:latin typeface="Gluten Black" pitchFamily="2" charset="0"/>
                </a:rPr>
                <a:t>dụng</a:t>
              </a:r>
              <a:r>
                <a:rPr lang="en-US" sz="4800" b="1" spc="-133" dirty="0" smtClean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 smtClean="0">
                  <a:solidFill>
                    <a:srgbClr val="FF0000"/>
                  </a:solidFill>
                  <a:latin typeface="Gluten Black" pitchFamily="2" charset="0"/>
                </a:rPr>
                <a:t>quạt</a:t>
              </a:r>
              <a:r>
                <a:rPr lang="en-US" sz="4800" b="1" spc="-133" dirty="0" smtClean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 smtClean="0">
                  <a:solidFill>
                    <a:srgbClr val="FF0000"/>
                  </a:solidFill>
                  <a:latin typeface="Gluten Black" pitchFamily="2" charset="0"/>
                </a:rPr>
                <a:t>điện</a:t>
              </a:r>
              <a:endParaRPr lang="en-US" sz="4800" b="1" spc="-133" dirty="0">
                <a:solidFill>
                  <a:srgbClr val="FF0000"/>
                </a:solidFill>
                <a:latin typeface="Gluten Black" pitchFamily="2" charset="0"/>
              </a:endParaRPr>
            </a:p>
          </p:txBody>
        </p:sp>
      </p:grpSp>
      <p:pic>
        <p:nvPicPr>
          <p:cNvPr id="1026" name="Picture 2" descr="รูปCute Characters Summer Summer Fan PNG , ตัวละครน่ารัก, ฤดูร้อน, แฟน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8750" l="96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66" y="2883584"/>
            <a:ext cx="4186689" cy="3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694" y="2724424"/>
            <a:ext cx="5312114" cy="5524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3247" r="93506">
                        <a14:foregroundMark x1="29545" y1="8088" x2="54870" y2="9191"/>
                        <a14:foregroundMark x1="29870" y1="11397" x2="53896" y2="14338"/>
                        <a14:foregroundMark x1="33766" y1="2206" x2="58766" y2="9191"/>
                        <a14:foregroundMark x1="64286" y1="76838" x2="75000" y2="93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00" y="3701600"/>
            <a:ext cx="3154387" cy="27856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087996" y="183482"/>
            <a:ext cx="907576" cy="8900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36549" y="4174930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3644" y="5558575"/>
            <a:ext cx="804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c: Cho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ngón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tay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lồng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khi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đang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hoạt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động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sẽ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khiến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cánh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kẹp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tay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,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rất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nguy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hiểm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729310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51" y="1748798"/>
            <a:ext cx="3998737" cy="328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8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4631" y="5531681"/>
            <a:ext cx="704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d: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Tắt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bằng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cách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giật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dây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nguồn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là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vi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phạm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an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toàn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khi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sử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dụng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thiết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bị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điện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2240296" y="5746186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38" y="1656686"/>
            <a:ext cx="4371291" cy="34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1307096" y="2425358"/>
            <a:ext cx="9317941" cy="24857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				      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Khi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sử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dụng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nếu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điện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phát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ra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				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kêu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khác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thường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hoặc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bị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rung 				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lắc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nhanh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chóng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tắt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báo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				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lớn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đảm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an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pPr lvl="0">
              <a:defRPr/>
            </a:pPr>
            <a:endParaRPr lang="en-US" sz="28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978" y="2498350"/>
            <a:ext cx="3448873" cy="218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34" y="158371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4870" b="1"/>
          <a:stretch/>
        </p:blipFill>
        <p:spPr>
          <a:xfrm>
            <a:off x="-67324" y="-39887"/>
            <a:ext cx="12196243" cy="685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20" y="753377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839EB8-8201-63F3-BBB7-AFBB0E77BB6D}"/>
              </a:ext>
            </a:extLst>
          </p:cNvPr>
          <p:cNvSpPr txBox="1"/>
          <p:nvPr/>
        </p:nvSpPr>
        <p:spPr>
          <a:xfrm>
            <a:off x="975736" y="1770051"/>
            <a:ext cx="424831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8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F92D93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-152408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B1ECBAC9-8FF8-4D44-BD49-6B81C3816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951583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30F234A-713C-4B90-B43E-8F10C8B67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2C8816B-132C-4433-807D-BE8737D460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96004" y="5609070"/>
            <a:ext cx="780053" cy="747280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D9E8922-1B3D-4020-A05C-C539C0C550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8064EBB-920B-4259-AC3A-6F286FAF21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FE43375-339B-4A67-BEC7-44D202CA1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2329D9A-3D48-4B69-939D-2A480F1478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D5CC4CB-7B78-480A-A0AE-A8A35C08E1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9DECC1B-0AAB-435F-81AE-4C770DACC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85868" y="6047146"/>
            <a:ext cx="1636826" cy="818413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C580C66-5435-4F00-873E-679D3D50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B4AFD177-1A38-4FAE-87D4-840AE22C8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3429000"/>
            <a:ext cx="2149149" cy="2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3939" y="5601908"/>
            <a:ext cx="1107550" cy="1166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4" y="422752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 hãy chia sẻ với bạn: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13" y="293611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5404" y="1139786"/>
            <a:ext cx="868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Trong gia đình em có những loại quạt điện nào? Mỗi loại quạt được dùng ở đâu và trong trường hợp nào?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404" y="2170735"/>
            <a:ext cx="720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131" y="3657211"/>
            <a:ext cx="4196813" cy="2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846"/>
            <a:ext cx="12192000" cy="689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4" y="422752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Em hãy chia sẻ với bạn: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3" y="293611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266" y="902403"/>
            <a:ext cx="868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- Trong gia đình em có những loại quạt điện nào? Mỗi loại quạt được dùng ở đâu và trong trường hợp nào?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266" y="1711270"/>
            <a:ext cx="60404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-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Cách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sử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dụng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quạt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điện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đúng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cách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và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 an </a:t>
            </a:r>
            <a:r>
              <a:rPr lang="en-US" sz="2000" b="0" i="0" dirty="0" err="1" smtClean="0">
                <a:solidFill>
                  <a:srgbClr val="984807"/>
                </a:solidFill>
                <a:effectLst/>
                <a:latin typeface="Nunito Black" pitchFamily="2" charset="0"/>
              </a:rPr>
              <a:t>toàn</a:t>
            </a:r>
            <a:r>
              <a:rPr lang="en-US" sz="20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.</a:t>
            </a:r>
            <a:endParaRPr lang="en-US" sz="2000" dirty="0">
              <a:solidFill>
                <a:srgbClr val="984807"/>
              </a:solidFill>
              <a:latin typeface="Nunito Blac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4979" y="3696479"/>
            <a:ext cx="645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rgbClr val="7030A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Gia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đình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em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có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để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bàn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và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0070C0"/>
                </a:solidFill>
                <a:effectLst/>
                <a:latin typeface="Nunito Black" pitchFamily="2" charset="0"/>
              </a:rPr>
              <a:t>trần</a:t>
            </a:r>
            <a:r>
              <a:rPr lang="en-US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9861" y="4485414"/>
            <a:ext cx="8739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+ Quạt để bàn được đặt ở bàn học, dùng khi em học bài.</a:t>
            </a:r>
            <a:endParaRPr lang="en-US" sz="2400" dirty="0">
              <a:solidFill>
                <a:srgbClr val="984807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9497" y="5148260"/>
            <a:ext cx="847513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984807"/>
                </a:solidFill>
                <a:effectLst/>
                <a:latin typeface="Nunito Black" pitchFamily="2" charset="0"/>
              </a:rPr>
              <a:t>+ Quạt trần được treo ở phòng khách, dùng khi cả nhà ngồi xem ti vi hoặc chơi cùng nhau.</a:t>
            </a:r>
            <a:endParaRPr lang="en-US" sz="2400" dirty="0">
              <a:solidFill>
                <a:srgbClr val="984807"/>
              </a:solidFill>
              <a:latin typeface="Nunito Black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119" y="5655426"/>
            <a:ext cx="1940399" cy="10757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28412" y="3165322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Ví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dụ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021" y="655671"/>
            <a:ext cx="3912238" cy="37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7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Củng cố</a:t>
            </a:r>
          </a:p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            Dặn dò</a:t>
            </a:r>
          </a:p>
          <a:p>
            <a:pPr indent="-152408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5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7246" y="3656687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78383-08B4-8072-A611-E22385B21675}"/>
              </a:ext>
            </a:extLst>
          </p:cNvPr>
          <p:cNvSpPr txBox="1"/>
          <p:nvPr/>
        </p:nvSpPr>
        <p:spPr>
          <a:xfrm>
            <a:off x="6056207" y="1295973"/>
            <a:ext cx="5655380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</a:t>
            </a:r>
            <a:r>
              <a:rPr kumimoji="0" lang="en-US" sz="5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8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r>
              <a:rPr kumimoji="0" lang="en-US" sz="5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3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F92D93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-152408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4417" y="2455817"/>
            <a:ext cx="5401790" cy="29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295" y="493771"/>
            <a:ext cx="75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3.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đúng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cách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và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753" y="1016991"/>
            <a:ext cx="10018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48" y="1906801"/>
            <a:ext cx="4905459" cy="469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0" cy="18170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9983C60C-E901-DAA5-AC1C-ABD9B76BCFAC}"/>
              </a:ext>
            </a:extLst>
          </p:cNvPr>
          <p:cNvSpPr/>
          <p:nvPr/>
        </p:nvSpPr>
        <p:spPr>
          <a:xfrm>
            <a:off x="9202846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" y="0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89" y="451648"/>
            <a:ext cx="75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3.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đúng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cách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và</a:t>
            </a:r>
            <a:r>
              <a:rPr lang="en-US" sz="2800" b="1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1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435" y="1111855"/>
            <a:ext cx="10873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0" i="0" dirty="0" smtClean="0">
                <a:solidFill>
                  <a:srgbClr val="0070C0"/>
                </a:solidFill>
                <a:effectLst/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2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1753" y="4893448"/>
            <a:ext cx="2186890" cy="181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56" y="1993921"/>
            <a:ext cx="4441558" cy="425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39" y="1858424"/>
            <a:ext cx="6826818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1: Đặt quạt điện trên bề mặt bằng phẳng, chắc chắn (Hình a)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39" y="2905006"/>
            <a:ext cx="6331895" cy="919401"/>
          </a:xfrm>
          <a:prstGeom prst="roundRect">
            <a:avLst/>
          </a:prstGeom>
          <a:solidFill>
            <a:srgbClr val="F7A9F1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2: Bật quạt và chọn tốc độ quay của cánh quạt (Hình c)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39" y="3951588"/>
            <a:ext cx="4894923" cy="919401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3: Điều chỉnh hướng gió </a:t>
            </a:r>
            <a:endParaRPr lang="en-US" sz="24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(Hình d)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5321539" y="4998170"/>
            <a:ext cx="5364920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4: Tắt quạt khi không sử dụng</a:t>
            </a:r>
            <a:endParaRPr lang="en-US" sz="2400" b="0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(Hình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3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" y="-35975"/>
            <a:ext cx="12192000" cy="689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4" y="224138"/>
            <a:ext cx="1029889" cy="1168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2570" y="623806"/>
            <a:ext cx="9137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Em cùng bạn thực hành các bước sử dụng quạt điện.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842" y="3151130"/>
            <a:ext cx="2170779" cy="3145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9" b="98295" l="9091" r="100000">
                        <a14:backgroundMark x1="89723" y1="43466" x2="89723" y2="43466"/>
                        <a14:backgroundMark x1="79447" y1="46591" x2="79447" y2="46591"/>
                        <a14:backgroundMark x1="82213" y1="59943" x2="82213" y2="59943"/>
                        <a14:backgroundMark x1="81818" y1="55398" x2="81818" y2="55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342" y="3126924"/>
            <a:ext cx="2474230" cy="3442409"/>
          </a:xfrm>
          <a:prstGeom prst="rect">
            <a:avLst/>
          </a:prstGeom>
        </p:spPr>
      </p:pic>
      <p:pic>
        <p:nvPicPr>
          <p:cNvPr id="18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9375" l="26563" r="88594">
                        <a14:backgroundMark x1="70781" y1="15625" x2="70781" y2="15625"/>
                        <a14:backgroundMark x1="82969" y1="22813" x2="82969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7366676" y="3179424"/>
            <a:ext cx="2408445" cy="30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0231">
            <a:off x="383199" y="1687731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836399" y="500436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B2DD22-29B2-C4C4-DD77-80D26F326D35}"/>
              </a:ext>
            </a:extLst>
          </p:cNvPr>
          <p:cNvSpPr txBox="1"/>
          <p:nvPr/>
        </p:nvSpPr>
        <p:spPr>
          <a:xfrm>
            <a:off x="1790699" y="1237692"/>
            <a:ext cx="8610600" cy="43926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	      </a:t>
            </a:r>
            <a:r>
              <a:rPr lang="vi-VN" sz="2800" b="1" dirty="0" smtClean="0">
                <a:solidFill>
                  <a:srgbClr val="FF0000"/>
                </a:solidFill>
                <a:latin typeface="Nunito Black" pitchFamily="2" charset="0"/>
              </a:rPr>
              <a:t>Các </a:t>
            </a:r>
            <a:r>
              <a:rPr lang="vi-VN" sz="2800" b="1" dirty="0">
                <a:solidFill>
                  <a:srgbClr val="FF0000"/>
                </a:solidFill>
                <a:latin typeface="Nunito Black" pitchFamily="2" charset="0"/>
              </a:rPr>
              <a:t>bước sử dụng quạt điện là</a:t>
            </a:r>
            <a:r>
              <a:rPr lang="vi-VN" sz="2800" b="1" dirty="0" smtClean="0">
                <a:solidFill>
                  <a:srgbClr val="FF0000"/>
                </a:solidFill>
                <a:latin typeface="Nunito Black" pitchFamily="2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Nunito Black" pitchFamily="2" charset="0"/>
            </a:endParaRPr>
          </a:p>
          <a:p>
            <a:pPr lvl="0">
              <a:defRPr/>
            </a:pPr>
            <a:endParaRPr lang="en-US" sz="2800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756" y="2217562"/>
            <a:ext cx="6409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Open Sans" panose="020B0606030504020204" pitchFamily="34" charset="0"/>
              </a:rPr>
              <a:t>* </a:t>
            </a:r>
            <a:r>
              <a:rPr lang="en-US" sz="2000" b="1" dirty="0" smtClean="0">
                <a:latin typeface="Open Sans" panose="020B0606030504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 Black" pitchFamily="2" charset="0"/>
              </a:rPr>
              <a:t>Bước 1: Đặt quạt điện trên bề mặt bằng phẳng, chắc chắn.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9787" y="3100645"/>
            <a:ext cx="6649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*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</a:rPr>
              <a:t> Bước 2: Bật quạt và chọn tốc độ quay của cánh quạt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0165" y="4095333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*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Bước 3: Điều chỉnh hướng gió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0165" y="4736018"/>
            <a:ext cx="5689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</a:rPr>
              <a:t>*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</a:rPr>
              <a:t>Bước 4: Tắt quạt khi không sử dụng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17" y="1967264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753" y="414880"/>
            <a:ext cx="9778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Em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hãy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cho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biết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tại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sao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656686"/>
            <a:ext cx="5277393" cy="45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0" cy="1817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9983C60C-E901-DAA5-AC1C-ABD9B76BCFAC}"/>
              </a:ext>
            </a:extLst>
          </p:cNvPr>
          <p:cNvSpPr/>
          <p:nvPr/>
        </p:nvSpPr>
        <p:spPr>
          <a:xfrm>
            <a:off x="9202846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1563463"/>
            <a:ext cx="3895899" cy="354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77699" y="5558575"/>
            <a:ext cx="594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Hình a: Đặt quạt chênh vênh trên ghế rất dễ đổ quạt vào người.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vì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2603365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18" y="1807095"/>
            <a:ext cx="3518871" cy="311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 smtClean="0">
                <a:solidFill>
                  <a:srgbClr val="00B050"/>
                </a:solidFill>
                <a:effectLst/>
                <a:latin typeface="Nunito Black" pitchFamily="2" charset="0"/>
              </a:rPr>
              <a:t>vì</a:t>
            </a:r>
            <a:r>
              <a:rPr lang="en-US" sz="2800" b="0" i="0" dirty="0" smtClean="0">
                <a:solidFill>
                  <a:srgbClr val="00B050"/>
                </a:solidFill>
                <a:effectLst/>
                <a:latin typeface="Nunito Black" pitchFamily="2" charset="0"/>
              </a:rPr>
              <a:t>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7699" y="5558575"/>
            <a:ext cx="594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b: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Ngồi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sát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khiến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tóc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bị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cánh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cuốn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,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rất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nguy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Nunito Black" pitchFamily="2" charset="0"/>
              </a:rPr>
              <a:t>hiểm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2603365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528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2022-07-17T22:20:46Z</dcterms:created>
  <dcterms:modified xsi:type="dcterms:W3CDTF">2023-06-06T17:01:24Z</dcterms:modified>
</cp:coreProperties>
</file>