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32"/>
  </p:notesMasterIdLst>
  <p:sldIdLst>
    <p:sldId id="257" r:id="rId4"/>
    <p:sldId id="258" r:id="rId5"/>
    <p:sldId id="291" r:id="rId6"/>
    <p:sldId id="261" r:id="rId7"/>
    <p:sldId id="306" r:id="rId8"/>
    <p:sldId id="288" r:id="rId9"/>
    <p:sldId id="307" r:id="rId10"/>
    <p:sldId id="477" r:id="rId11"/>
    <p:sldId id="478" r:id="rId12"/>
    <p:sldId id="479" r:id="rId13"/>
    <p:sldId id="480" r:id="rId14"/>
    <p:sldId id="481" r:id="rId15"/>
    <p:sldId id="483" r:id="rId16"/>
    <p:sldId id="482" r:id="rId17"/>
    <p:sldId id="484" r:id="rId18"/>
    <p:sldId id="485" r:id="rId19"/>
    <p:sldId id="270" r:id="rId20"/>
    <p:sldId id="487" r:id="rId21"/>
    <p:sldId id="488" r:id="rId22"/>
    <p:sldId id="284" r:id="rId23"/>
    <p:sldId id="486" r:id="rId24"/>
    <p:sldId id="489" r:id="rId25"/>
    <p:sldId id="490" r:id="rId26"/>
    <p:sldId id="491" r:id="rId27"/>
    <p:sldId id="492" r:id="rId28"/>
    <p:sldId id="493" r:id="rId29"/>
    <p:sldId id="301"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44" autoAdjust="0"/>
    <p:restoredTop sz="94660"/>
  </p:normalViewPr>
  <p:slideViewPr>
    <p:cSldViewPr snapToGrid="0">
      <p:cViewPr>
        <p:scale>
          <a:sx n="50" d="100"/>
          <a:sy n="50" d="100"/>
        </p:scale>
        <p:origin x="-1312" y="-4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02/06/2023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702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2023/6/2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7765A9-695E-494C-879A-CCAEE4897259}"/>
              </a:ext>
            </a:extLst>
          </p:cNvPr>
          <p:cNvSpPr>
            <a:spLocks noGrp="1"/>
          </p:cNvSpPr>
          <p:nvPr>
            <p:ph type="dt" sz="half" idx="10"/>
          </p:nvPr>
        </p:nvSpPr>
        <p:spPr/>
        <p:txBody>
          <a:bodyPr/>
          <a:lstStyle/>
          <a:p>
            <a:fld id="{64B852F3-93B1-4F46-BADE-1B4BA13343AF}" type="datetimeFigureOut">
              <a:rPr lang="en-US" smtClean="0"/>
              <a:t>02/06/2023</a:t>
            </a:fld>
            <a:endParaRPr lang="en-US"/>
          </a:p>
        </p:txBody>
      </p:sp>
      <p:sp>
        <p:nvSpPr>
          <p:cNvPr id="3" name="Footer Placeholder 2">
            <a:extLst>
              <a:ext uri="{FF2B5EF4-FFF2-40B4-BE49-F238E27FC236}">
                <a16:creationId xmlns:a16="http://schemas.microsoft.com/office/drawing/2014/main" xmlns=""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02/06/2023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2023/6/2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2023/6/2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2023/6/2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2023/6/2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2023/6/2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2023/6/2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0.png"/><Relationship Id="rId11" Type="http://schemas.openxmlformats.org/officeDocument/2006/relationships/image" Target="../media/image15.tif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7.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38.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39.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40.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41.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42.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3.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8.svg"/><Relationship Id="rId5" Type="http://schemas.openxmlformats.org/officeDocument/2006/relationships/image" Target="../media/image46.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8.svg"/><Relationship Id="rId5" Type="http://schemas.openxmlformats.org/officeDocument/2006/relationships/image" Target="../media/image46.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51.pn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36.em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xmlns=""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sp>
        <p:nvSpPr>
          <p:cNvPr id="25" name="TextBox 24">
            <a:extLst>
              <a:ext uri="{FF2B5EF4-FFF2-40B4-BE49-F238E27FC236}">
                <a16:creationId xmlns:a16="http://schemas.microsoft.com/office/drawing/2014/main" xmlns="" id="{6CFA74E3-FB48-4D91-B546-BDBEC3C13EF2}"/>
              </a:ext>
            </a:extLst>
          </p:cNvPr>
          <p:cNvSpPr txBox="1"/>
          <p:nvPr/>
        </p:nvSpPr>
        <p:spPr>
          <a:xfrm>
            <a:off x="3771900" y="142875"/>
            <a:ext cx="6696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Thứ</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ngày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tháng</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năm</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Picture 2">
            <a:extLst>
              <a:ext uri="{FF2B5EF4-FFF2-40B4-BE49-F238E27FC236}">
                <a16:creationId xmlns:a16="http://schemas.microsoft.com/office/drawing/2014/main" xmlns="" id="{87FEAEEB-D9FA-4147-9092-B8EA6AF84820}"/>
              </a:ext>
            </a:extLst>
          </p:cNvPr>
          <p:cNvPicPr>
            <a:picLocks noChangeAspect="1"/>
          </p:cNvPicPr>
          <p:nvPr/>
        </p:nvPicPr>
        <p:blipFill>
          <a:blip r:embed="rId12"/>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xmlns=""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xmlns="" id="{F328DAA1-D6A4-4948-BF60-B9C9933418FA}"/>
              </a:ext>
            </a:extLst>
          </p:cNvPr>
          <p:cNvPicPr>
            <a:picLocks noChangeAspect="1"/>
          </p:cNvPicPr>
          <p:nvPr/>
        </p:nvPicPr>
        <p:blipFill>
          <a:blip r:embed="rId13"/>
          <a:stretch>
            <a:fillRect/>
          </a:stretch>
        </p:blipFill>
        <p:spPr>
          <a:xfrm>
            <a:off x="3054986" y="975699"/>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xmlns=""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trấn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xmlns=""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xmlns=""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xmlns=""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xmlns=""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nhỏ bị tách ra bị các các xa lánh </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xmlns=""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a:t>
            </a:r>
            <a:r>
              <a:rPr lang="en-US" sz="3200" b="1" dirty="0" err="1">
                <a:solidFill>
                  <a:srgbClr val="002060"/>
                </a:solidFill>
                <a:latin typeface="Calibri" panose="020F0502020204030204" pitchFamily="34" charset="0"/>
                <a:cs typeface="Calibri" panose="020F0502020204030204" pitchFamily="34" charset="0"/>
              </a:rPr>
              <a:t>cãi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lộn</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xmlns=""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xmlns=""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xmlns=""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Ngủ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giấc</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Ăn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uống</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chất</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cs typeface="Arial" panose="020B0604020202020204" pitchFamily="34" charset="0"/>
              </a:rPr>
              <a:t>    </a:t>
            </a:r>
            <a:r>
              <a:rPr lang="vi-VN" sz="4800" i="1" dirty="0">
                <a:solidFill>
                  <a:prstClr val="black"/>
                </a:solidFill>
                <a:cs typeface="Arial" panose="020B0604020202020204" pitchFamily="34" charset="0"/>
              </a:rPr>
              <a:t>Nghỉ ngơi và vui chơi điều độ.</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xmlns=""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Không sử dụng các chất kích thích như rượu, bia, thuốc lá,…</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xmlns=""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F400B6B2-5B41-EE43-D6D6-FE521D6A2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xmlns="" id="{D2B0755E-6DFE-7440-84AB-A8C6F1777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xmlns="" id="{7EAA1B63-5C12-EA4F-8A4D-73A282A947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xmlns=""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xmlns=""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xmlns=""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xmlns="" id="{06F2D7E6-9E58-8398-4947-68B250BC734F}"/>
              </a:ext>
            </a:extLst>
          </p:cNvPr>
          <p:cNvSpPr/>
          <p:nvPr/>
        </p:nvSpPr>
        <p:spPr>
          <a:xfrm>
            <a:off x="710437" y="5624526"/>
            <a:ext cx="11186288"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i="1" dirty="0">
                <a:solidFill>
                  <a:prstClr val="black"/>
                </a:solidFill>
                <a:latin typeface="Calibri" panose="020F0502020204030204"/>
                <a:cs typeface="Arial" panose="020B0604020202020204" pitchFamily="34" charset="0"/>
              </a:rPr>
              <a:t>Sử dụng các chất kích thích như rượu, bia, ma túy,…</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Calibri" panose="020F0502020204030204"/>
                <a:cs typeface="Arial" panose="020B0604020202020204" pitchFamily="34" charset="0"/>
              </a:rPr>
              <a:t>   </a:t>
            </a:r>
            <a:r>
              <a:rPr lang="vi-VN" sz="4800" i="1" dirty="0">
                <a:solidFill>
                  <a:prstClr val="black"/>
                </a:solidFill>
                <a:latin typeface="Calibri" panose="020F0502020204030204"/>
                <a:cs typeface="Arial" panose="020B0604020202020204" pitchFamily="34" charset="0"/>
              </a:rPr>
              <a:t>Vui chơi và vận động quá sức.</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xmlns=""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F400B6B2-5B41-EE43-D6D6-FE521D6A2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xmlns="" id="{D2B0755E-6DFE-7440-84AB-A8C6F1777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01" y="583560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xmlns="" id="{7EAA1B63-5C12-EA4F-8A4D-73A282A947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xmlns=""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xmlns=""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xmlns=""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xmlns=""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xmlns=""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xmlns="" id="{182E3090-F844-DDA9-8CEC-19EB765EC352}"/>
              </a:ext>
            </a:extLst>
          </p:cNvPr>
          <p:cNvSpPr txBox="1"/>
          <p:nvPr/>
        </p:nvSpPr>
        <p:spPr>
          <a:xfrm>
            <a:off x="2314576" y="866198"/>
            <a:ext cx="7277100" cy="5016758"/>
          </a:xfrm>
          <a:prstGeom prst="rect">
            <a:avLst/>
          </a:prstGeom>
          <a:noFill/>
        </p:spPr>
        <p:txBody>
          <a:bodyPr wrap="square" rtlCol="0">
            <a:spAutoFit/>
          </a:bodyPr>
          <a:lstStyle/>
          <a:p>
            <a:pPr marL="457200" lvl="0" indent="-457200" algn="just">
              <a:buFont typeface="Arial" panose="020B0604020202020204" pitchFamily="34" charset="0"/>
              <a:buChar char="•"/>
            </a:pPr>
            <a:r>
              <a:rPr lang="nl-NL" sz="3200" b="1" i="1" dirty="0">
                <a:solidFill>
                  <a:srgbClr val="FFFF0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b="1" i="1" dirty="0">
                <a:solidFill>
                  <a:srgbClr val="FFFF00"/>
                </a:solidFill>
              </a:rPr>
              <a:t>Nhưng nếu chúng ta không biết cách chăm sóc cơ quan thần kinh dẫn đến nhiều loại bệnh phổ biến như đau đầu, bạn não, đột quỵ…</a:t>
            </a:r>
          </a:p>
          <a:p>
            <a:pPr lvl="0" algn="just"/>
            <a:r>
              <a:rPr lang="en-US" sz="3200" b="1" i="1" dirty="0" err="1">
                <a:solidFill>
                  <a:srgbClr val="FFFF00"/>
                </a:solidFill>
              </a:rPr>
              <a:t>Vì</a:t>
            </a:r>
            <a:r>
              <a:rPr lang="en-US" sz="3200" b="1" i="1" dirty="0">
                <a:solidFill>
                  <a:srgbClr val="FFFF00"/>
                </a:solidFill>
              </a:rPr>
              <a:t> </a:t>
            </a:r>
            <a:r>
              <a:rPr lang="en-US" sz="3200" b="1" i="1" dirty="0" err="1">
                <a:solidFill>
                  <a:srgbClr val="FFFF00"/>
                </a:solidFill>
              </a:rPr>
              <a:t>thế</a:t>
            </a:r>
            <a:r>
              <a:rPr lang="en-US" sz="3200" b="1" i="1" dirty="0">
                <a:solidFill>
                  <a:srgbClr val="FFFF00"/>
                </a:solidFill>
              </a:rPr>
              <a:t> </a:t>
            </a:r>
            <a:r>
              <a:rPr lang="en-US" sz="3200" b="1" i="1" dirty="0" err="1">
                <a:solidFill>
                  <a:srgbClr val="FFFF00"/>
                </a:solidFill>
              </a:rPr>
              <a:t>chúng</a:t>
            </a:r>
            <a:r>
              <a:rPr lang="en-US" sz="3200" b="1" i="1" dirty="0">
                <a:solidFill>
                  <a:srgbClr val="FFFF00"/>
                </a:solidFill>
              </a:rPr>
              <a:t> ta </a:t>
            </a:r>
            <a:r>
              <a:rPr lang="en-US" sz="3200" b="1" i="1" dirty="0" err="1">
                <a:solidFill>
                  <a:srgbClr val="FFFF00"/>
                </a:solidFill>
              </a:rPr>
              <a:t>cần</a:t>
            </a:r>
            <a:r>
              <a:rPr lang="en-US" sz="3200" b="1" i="1" dirty="0">
                <a:solidFill>
                  <a:srgbClr val="FFFF00"/>
                </a:solidFill>
              </a:rPr>
              <a:t> </a:t>
            </a:r>
            <a:r>
              <a:rPr lang="en-US" sz="3200" b="1" i="1" dirty="0" err="1">
                <a:solidFill>
                  <a:srgbClr val="FFFF00"/>
                </a:solidFill>
              </a:rPr>
              <a:t>tránh</a:t>
            </a:r>
            <a:r>
              <a:rPr lang="en-US" sz="3200" b="1" i="1" dirty="0">
                <a:solidFill>
                  <a:srgbClr val="FFFF00"/>
                </a:solidFill>
              </a:rPr>
              <a:t> </a:t>
            </a:r>
            <a:r>
              <a:rPr lang="en-US" sz="3200" b="1" i="1" dirty="0" err="1">
                <a:solidFill>
                  <a:srgbClr val="FFFF00"/>
                </a:solidFill>
              </a:rPr>
              <a:t>những</a:t>
            </a:r>
            <a:r>
              <a:rPr lang="en-US" sz="3200" b="1" i="1" dirty="0">
                <a:solidFill>
                  <a:srgbClr val="FFFF00"/>
                </a:solidFill>
              </a:rPr>
              <a:t> </a:t>
            </a:r>
            <a:r>
              <a:rPr lang="en-US" sz="3200" b="1" i="1" dirty="0" err="1">
                <a:solidFill>
                  <a:srgbClr val="FFFF00"/>
                </a:solidFill>
              </a:rPr>
              <a:t>việc</a:t>
            </a:r>
            <a:r>
              <a:rPr lang="en-US" sz="3200" b="1" i="1" dirty="0">
                <a:solidFill>
                  <a:srgbClr val="FFFF00"/>
                </a:solidFill>
              </a:rPr>
              <a:t> </a:t>
            </a:r>
            <a:r>
              <a:rPr lang="en-US" sz="3200" b="1" i="1" dirty="0" err="1">
                <a:solidFill>
                  <a:srgbClr val="FFFF00"/>
                </a:solidFill>
              </a:rPr>
              <a:t>làm</a:t>
            </a:r>
            <a:r>
              <a:rPr lang="en-US" sz="3200" b="1" i="1" dirty="0">
                <a:solidFill>
                  <a:srgbClr val="FFFF00"/>
                </a:solidFill>
              </a:rPr>
              <a:t> </a:t>
            </a:r>
            <a:r>
              <a:rPr lang="en-US" sz="3200" b="1" i="1" dirty="0" err="1">
                <a:solidFill>
                  <a:srgbClr val="FFFF00"/>
                </a:solidFill>
              </a:rPr>
              <a:t>ảnh</a:t>
            </a:r>
            <a:r>
              <a:rPr lang="en-US" sz="3200" b="1" i="1" dirty="0">
                <a:solidFill>
                  <a:srgbClr val="FFFF00"/>
                </a:solidFill>
              </a:rPr>
              <a:t> </a:t>
            </a:r>
            <a:r>
              <a:rPr lang="en-US" sz="3200" b="1" i="1" dirty="0" err="1">
                <a:solidFill>
                  <a:srgbClr val="FFFF00"/>
                </a:solidFill>
              </a:rPr>
              <a:t>hưởng</a:t>
            </a:r>
            <a:r>
              <a:rPr lang="en-US" sz="3200" b="1" i="1" dirty="0">
                <a:solidFill>
                  <a:srgbClr val="FFFF00"/>
                </a:solidFill>
              </a:rPr>
              <a:t> </a:t>
            </a:r>
            <a:r>
              <a:rPr lang="en-US" sz="3200" b="1" i="1" dirty="0" err="1">
                <a:solidFill>
                  <a:srgbClr val="FFFF00"/>
                </a:solidFill>
              </a:rPr>
              <a:t>đến</a:t>
            </a:r>
            <a:r>
              <a:rPr lang="en-US" sz="3200" b="1" i="1" dirty="0">
                <a:solidFill>
                  <a:srgbClr val="FFFF00"/>
                </a:solidFill>
              </a:rPr>
              <a:t> </a:t>
            </a:r>
            <a:r>
              <a:rPr lang="en-US" sz="3200" b="1" i="1" dirty="0" err="1">
                <a:solidFill>
                  <a:srgbClr val="FFFF00"/>
                </a:solidFill>
              </a:rPr>
              <a:t>sức</a:t>
            </a:r>
            <a:r>
              <a:rPr lang="en-US" sz="3200" b="1" i="1" dirty="0">
                <a:solidFill>
                  <a:srgbClr val="FFFF00"/>
                </a:solidFill>
              </a:rPr>
              <a:t> </a:t>
            </a:r>
            <a:r>
              <a:rPr lang="en-US" sz="3200" b="1" i="1" dirty="0" err="1">
                <a:solidFill>
                  <a:srgbClr val="FFFF00"/>
                </a:solidFill>
              </a:rPr>
              <a:t>khỏe</a:t>
            </a:r>
            <a:r>
              <a:rPr lang="en-US" sz="3200" b="1" i="1" dirty="0">
                <a:solidFill>
                  <a:srgbClr val="FFFF00"/>
                </a:solidFill>
              </a:rPr>
              <a:t> </a:t>
            </a:r>
            <a:r>
              <a:rPr lang="en-US" sz="3200" b="1" i="1" dirty="0" err="1">
                <a:solidFill>
                  <a:srgbClr val="FFFF00"/>
                </a:solidFill>
              </a:rPr>
              <a:t>của</a:t>
            </a:r>
            <a:r>
              <a:rPr lang="en-US" sz="3200" b="1" i="1" dirty="0">
                <a:solidFill>
                  <a:srgbClr val="FFFF00"/>
                </a:solidFill>
              </a:rPr>
              <a:t> </a:t>
            </a:r>
            <a:r>
              <a:rPr lang="en-US" sz="3200" b="1" i="1" dirty="0" err="1">
                <a:solidFill>
                  <a:srgbClr val="FFFF00"/>
                </a:solidFill>
              </a:rPr>
              <a:t>các</a:t>
            </a:r>
            <a:r>
              <a:rPr lang="en-US" sz="3200" b="1" i="1" dirty="0">
                <a:solidFill>
                  <a:srgbClr val="FFFF00"/>
                </a:solidFill>
              </a:rPr>
              <a:t> </a:t>
            </a:r>
            <a:r>
              <a:rPr lang="en-US" sz="3200" b="1" i="1" dirty="0" err="1">
                <a:solidFill>
                  <a:srgbClr val="FFFF00"/>
                </a:solidFill>
              </a:rPr>
              <a:t>cơ</a:t>
            </a:r>
            <a:r>
              <a:rPr lang="en-US" sz="3200" b="1" i="1" dirty="0">
                <a:solidFill>
                  <a:srgbClr val="FFFF00"/>
                </a:solidFill>
              </a:rPr>
              <a:t> </a:t>
            </a:r>
            <a:r>
              <a:rPr lang="en-US" sz="3200" b="1" i="1" dirty="0" err="1">
                <a:solidFill>
                  <a:srgbClr val="FFFF00"/>
                </a:solidFill>
              </a:rPr>
              <a:t>quan</a:t>
            </a:r>
            <a:r>
              <a:rPr lang="en-US" sz="3200" b="1" i="1" dirty="0">
                <a:solidFill>
                  <a:srgbClr val="FFFF00"/>
                </a:solidFill>
              </a:rPr>
              <a:t> </a:t>
            </a:r>
            <a:r>
              <a:rPr lang="en-US" sz="3200" b="1" i="1" dirty="0" err="1">
                <a:solidFill>
                  <a:srgbClr val="FFFF00"/>
                </a:solidFill>
              </a:rPr>
              <a:t>thần</a:t>
            </a:r>
            <a:r>
              <a:rPr lang="en-US" sz="3200" b="1" i="1" dirty="0">
                <a:solidFill>
                  <a:srgbClr val="FFFF00"/>
                </a:solidFill>
              </a:rPr>
              <a:t> </a:t>
            </a:r>
            <a:r>
              <a:rPr lang="en-US" sz="3200" b="1" i="1" dirty="0" err="1">
                <a:solidFill>
                  <a:srgbClr val="FFFF00"/>
                </a:solidFill>
              </a:rPr>
              <a:t>kinh</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xmlns=""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xmlns=""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xmlns=""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xmlns=""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xmlns=""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xmlns=""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xmlns=""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xmlns=""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xmlns=""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xmlns=""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xmlns=""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xmlns=""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xmlns=""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xmlns=""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xmlns=""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xmlns=""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xmlns=""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xmlns=""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xmlns=""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xmlns=""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xmlns=""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xmlns=""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xmlns=""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xmlns=""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xmlns=""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xmlns=""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xmlns=""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xmlns=""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Hãy nêu cách ứng xử khi gặp những việc làm có ảnh hư</a:t>
            </a:r>
            <a:r>
              <a:rPr lang="en-US" sz="3200" b="1" dirty="0">
                <a:solidFill>
                  <a:srgbClr val="FF0000"/>
                </a:solidFill>
                <a:latin typeface="Calibri" panose="020F0502020204030204"/>
              </a:rPr>
              <a:t>ở</a:t>
            </a:r>
            <a:r>
              <a:rPr lang="vi-VN" sz="3200" b="1" dirty="0">
                <a:solidFill>
                  <a:srgbClr val="FF0000"/>
                </a:solidFill>
                <a:latin typeface="Calibri" panose="020F0502020204030204"/>
              </a:rPr>
              <a:t>ng xấu tới cảm xúc của các em như: bị dọa nạt, b</a:t>
            </a:r>
            <a:r>
              <a:rPr lang="en-US" sz="3200" b="1" dirty="0">
                <a:solidFill>
                  <a:srgbClr val="FF0000"/>
                </a:solidFill>
                <a:latin typeface="Calibri" panose="020F0502020204030204"/>
              </a:rPr>
              <a:t>ị</a:t>
            </a:r>
            <a:r>
              <a:rPr lang="vi-VN" sz="3200" b="1" dirty="0">
                <a:solidFill>
                  <a:srgbClr val="FF0000"/>
                </a:solidFill>
                <a:latin typeface="Calibri" panose="020F0502020204030204"/>
              </a:rPr>
              <a:t> quát mắng khi bị điểm kém,...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xmlns=""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xmlns="" id="{182E3090-F844-DDA9-8CEC-19EB765EC352}"/>
              </a:ext>
            </a:extLst>
          </p:cNvPr>
          <p:cNvSpPr txBox="1"/>
          <p:nvPr/>
        </p:nvSpPr>
        <p:spPr>
          <a:xfrm>
            <a:off x="2314576" y="866198"/>
            <a:ext cx="7277100" cy="440120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i="1" dirty="0">
                <a:solidFill>
                  <a:srgbClr val="FFFF00"/>
                </a:solidFill>
                <a:latin typeface="Calibri" panose="020F0502020204030204"/>
              </a:rPr>
              <a:t>Mối quan hệ với gia đình hoặc bạn bè có ảnh hưởng tốt hoặc xấu đến trạng thái cảm xúc </a:t>
            </a:r>
            <a:r>
              <a:rPr lang="en-US" sz="2800" b="1" i="1" dirty="0">
                <a:solidFill>
                  <a:srgbClr val="FFFF00"/>
                </a:solidFill>
                <a:latin typeface="Calibri" panose="020F0502020204030204"/>
              </a:rPr>
              <a:t>(</a:t>
            </a:r>
            <a:r>
              <a:rPr lang="vi-VN" sz="2800" b="1" i="1" dirty="0">
                <a:solidFill>
                  <a:srgbClr val="FFFF00"/>
                </a:solidFill>
                <a:latin typeface="Calibri" panose="020F0502020204030204"/>
              </a:rPr>
              <a:t>hoặc sức khỏe tinh thần) của mỗi chúng ta.</a:t>
            </a:r>
            <a:endParaRPr lang="en-US" sz="2800" b="1" i="1" dirty="0">
              <a:solidFill>
                <a:srgbClr val="FFFF00"/>
              </a:solidFill>
              <a:latin typeface="Calibri" panose="020F0502020204030204"/>
            </a:endParaRPr>
          </a:p>
          <a:p>
            <a:pPr marL="457200" lvl="0" indent="-457200" algn="just">
              <a:buFont typeface="Arial" panose="020B0604020202020204" pitchFamily="34" charset="0"/>
              <a:buChar char="•"/>
            </a:pPr>
            <a:r>
              <a:rPr lang="vi-VN" sz="2800" b="1" i="1" dirty="0">
                <a:solidFill>
                  <a:srgbClr val="FFFF00"/>
                </a:solidFill>
                <a:latin typeface="Calibri" panose="020F0502020204030204"/>
              </a:rPr>
              <a:t>Chúng ta hãy tăng cường những hoạt động vui chơi bên gia đình, người thân để tinh thần chúng ta luôn lạc quan, vui tươi</a:t>
            </a:r>
            <a:r>
              <a:rPr lang="en-US" sz="2800" b="1" i="1" dirty="0">
                <a:solidFill>
                  <a:srgbClr val="FFFF00"/>
                </a:solidFill>
                <a:latin typeface="Calibri" panose="020F0502020204030204"/>
              </a:rPr>
              <a:t>.</a:t>
            </a:r>
          </a:p>
          <a:p>
            <a:pPr marL="457200" lvl="0" indent="-457200" algn="just">
              <a:buFont typeface="Arial" panose="020B0604020202020204" pitchFamily="34" charset="0"/>
              <a:buChar char="•"/>
            </a:pPr>
            <a:r>
              <a:rPr lang="en-US" sz="2800" b="1" i="1" dirty="0">
                <a:solidFill>
                  <a:srgbClr val="FFFF00"/>
                </a:solidFill>
                <a:latin typeface="Calibri" panose="020F0502020204030204"/>
              </a:rPr>
              <a:t>C</a:t>
            </a:r>
            <a:r>
              <a:rPr lang="vi-VN" sz="2800" b="1" i="1" dirty="0">
                <a:solidFill>
                  <a:srgbClr val="FFFF00"/>
                </a:solidFill>
                <a:latin typeface="Calibri" panose="020F0502020204030204"/>
              </a:rPr>
              <a:t>ần tránh những hoạt động ảnh hưởng đến hệ thần kinh như ngủ muộn, chơi điện tử nhiều,... sẽ làm cơ quan thần kinh bị căng thẳng, mẹt mỏi.</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xmlns=""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xmlns=""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2" name="TextBox 1">
            <a:extLst>
              <a:ext uri="{FF2B5EF4-FFF2-40B4-BE49-F238E27FC236}">
                <a16:creationId xmlns:a16="http://schemas.microsoft.com/office/drawing/2014/main" xmlns="" id="{2EE5A286-1FA5-705D-7626-6B8DC631EECC}"/>
              </a:ext>
            </a:extLst>
          </p:cNvPr>
          <p:cNvSpPr txBox="1"/>
          <p:nvPr/>
        </p:nvSpPr>
        <p:spPr>
          <a:xfrm>
            <a:off x="3025564" y="225383"/>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4" name="Picture 3">
            <a:extLst>
              <a:ext uri="{FF2B5EF4-FFF2-40B4-BE49-F238E27FC236}">
                <a16:creationId xmlns:a16="http://schemas.microsoft.com/office/drawing/2014/main" xmlns=""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xmlns=""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xmlns=""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xmlns=""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xmlns=""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xmlns=""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xmlns=""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xmlns=""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xmlns=""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xmlns=""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xmlns=""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xmlns=""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xmlns=""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xmlns=""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xmlns=""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xmlns=""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xmlns=""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xmlns=""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xmlns="" id="{7CC56F09-CF3F-43D1-A03C-6D461F23C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xmlns=""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xmlns=""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xmlns=""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xmlns=""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xmlns=""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xmlns=""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xmlns=""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xmlns=""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xmlns=""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xmlns=""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xmlns=""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xmlns=""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xmlns=""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xmlns=""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xmlns=""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xmlns=""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xmlns=""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xmlns=""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xmlns=""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xmlns=""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xmlns=""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xmlns=""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xmlns=""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xmlns=""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xmlns=""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xmlns=""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xmlns=""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b="1" dirty="0">
              <a:solidFill>
                <a:srgbClr val="002060"/>
              </a:solidFill>
              <a:latin typeface="Calibri" panose="020F0502020204030204" pitchFamily="34" charset="0"/>
              <a:cs typeface="Calibri" panose="020F0502020204030204" pitchFamily="34" charset="0"/>
            </a:endParaRPr>
          </a:p>
          <a:p>
            <a:pPr lvl="0" algn="just"/>
            <a:r>
              <a:rPr lang="en-US" sz="3200" b="1" noProof="0" dirty="0">
                <a:solidFill>
                  <a:srgbClr val="FF0000"/>
                </a:solidFill>
                <a:latin typeface="Calibri" panose="020F0502020204030204" pitchFamily="34" charset="0"/>
                <a:cs typeface="Calibri" panose="020F0502020204030204" pitchFamily="34" charset="0"/>
              </a:rPr>
              <a:t>=&gt; </a:t>
            </a:r>
            <a:r>
              <a:rPr lang="en-US" sz="3200" b="1" noProof="0" dirty="0" err="1">
                <a:solidFill>
                  <a:srgbClr val="FF0000"/>
                </a:solidFill>
                <a:latin typeface="Calibri" panose="020F0502020204030204" pitchFamily="34" charset="0"/>
                <a:cs typeface="Calibri" panose="020F0502020204030204" pitchFamily="34" charset="0"/>
              </a:rPr>
              <a:t>Đây</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việc</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làm</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có</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khiến</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thấy </a:t>
            </a:r>
            <a:r>
              <a:rPr lang="en-US" sz="3200" b="1" dirty="0" err="1">
                <a:solidFill>
                  <a:srgbClr val="FF0000"/>
                </a:solidFill>
                <a:latin typeface="Calibri" panose="020F0502020204030204" pitchFamily="34" charset="0"/>
                <a:cs typeface="Calibri" panose="020F0502020204030204" pitchFamily="34" charset="0"/>
              </a:rPr>
              <a:t>rất</a:t>
            </a:r>
            <a:r>
              <a:rPr lang="vi-VN" sz="3200" b="1" dirty="0">
                <a:solidFill>
                  <a:srgbClr val="FF0000"/>
                </a:solidFill>
                <a:latin typeface="Calibri" panose="020F0502020204030204" pitchFamily="34" charset="0"/>
                <a:cs typeface="Calibri" panose="020F0502020204030204" pitchFamily="34" charset="0"/>
              </a:rPr>
              <a:t> vui vẻ, thoải mái khi được </a:t>
            </a:r>
            <a:r>
              <a:rPr lang="nl-NL" sz="3200" b="1"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904</Words>
  <Application>Microsoft Office PowerPoint</Application>
  <PresentationFormat>Custom</PresentationFormat>
  <Paragraphs>66</Paragraphs>
  <Slides>28</Slides>
  <Notes>5</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2022-12-30T00:51:50Z</dcterms:created>
  <dcterms:modified xsi:type="dcterms:W3CDTF">2023-06-02T06:11:11Z</dcterms:modified>
</cp:coreProperties>
</file>