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80" r:id="rId3"/>
    <p:sldId id="367" r:id="rId4"/>
    <p:sldId id="376" r:id="rId5"/>
    <p:sldId id="369" r:id="rId6"/>
    <p:sldId id="370" r:id="rId7"/>
    <p:sldId id="371" r:id="rId8"/>
    <p:sldId id="372" r:id="rId9"/>
    <p:sldId id="377" r:id="rId10"/>
    <p:sldId id="362" r:id="rId11"/>
    <p:sldId id="378" r:id="rId12"/>
    <p:sldId id="3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F29C2B-2FD0-B066-F974-D31DEF838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3D31D4-5555-FA64-2855-CE77B48E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60021F-C30D-0C09-CC46-6018360B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3AB25C-2395-C3E9-9C46-D7CB27B7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A7963A-3951-1C52-E45B-0B395593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68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A615-F18E-F3F8-427B-1CBE374C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96F064-A8D6-2928-3A34-4AF4AC3CC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93794A-10E8-D8AD-35D3-88698591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E05B1A-DAE6-045F-68AA-FE38C219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E84047-02F8-EC80-4E59-03C94A6D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916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4FA6F7-AD10-07E7-2D69-F1D1115F5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0967F6-F9D9-AB1D-9D61-6F0D8F63C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D82929-CA1C-A01F-5EF6-5BF9A931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7ED844-C400-5A38-3A8B-DB543AFA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36FFDC-7EDA-6FBB-E425-6BA03592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416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57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927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46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686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743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418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8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47B47E-6B26-E3AF-D74C-E360AE91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02E0C6-A5A0-8074-2375-B7426B92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0A5894-D9B3-54D4-06E9-DE589CB2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083FD-9389-797D-17B1-DDF3270D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47544C-907A-624C-5BF8-DAE58C03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290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192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039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61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63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F1ABD-C643-3992-8118-4460049F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4CA950-30CC-F5E3-8653-30D5C552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615DC7-636F-38DB-39D4-AE60BBA7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3A8384-4663-E7D6-D594-BE4C4541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63CA8B-6747-CB00-4733-16BC83E9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85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9F720-6F5F-60F2-9F51-F63FEAE0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1FE942-7B9B-A29D-D75E-E3E9DA2EC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BC8A34-03A6-FBAE-4B13-A54AA945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BD6AFD-E52E-802B-CDAB-ED4A7EC4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8B8AA6-B601-4188-5C45-7FA2870D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8B920B-4C9E-BA9B-C45E-69EF9CFA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3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846B9-9B11-9D9F-4F46-EC363D40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A604B-7D7A-C2D9-096A-0DAB69119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5C6D46-7313-E611-2252-B0440B69F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7AE1E9-060A-1EB7-2CE4-18BB396D8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49392C-CD73-6A8C-0A08-D5B8FEE48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3D3752-BC37-85FE-D4E7-63E15842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905CD1E-9E94-CB14-7EE4-9F589D21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2E8B0EB-FE60-8458-05C4-DA47CC00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18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1FEEF-9377-D687-C32E-8DFE3407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27AA324-8491-FE16-B7A4-D682CC71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1F071E-476B-35E0-A964-E349BFB7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9E3DF9-78FE-6AF1-E344-0EF48B41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25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491237-3F17-D341-4274-AD00C1F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535EE2-3331-EF6D-E976-ECAF3E74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F5CD8E-007D-D02D-2729-1F38D5AD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0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0D06E-47D8-2636-3589-22170907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D0332F-C18B-783B-FF6B-1E70ABB79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0DE08E-92A0-C254-7AAE-EB754DA3C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9912EC-BD5A-5335-7029-2B2843A3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A0597A-A4BA-4499-BB5E-C5DE4C74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DEDF69-BA55-429E-6CBB-36545578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5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43B0C-72D3-D5DA-8B03-4E0797EE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E7DDF1E-0F83-0E4E-6FF6-214C4E2E3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B28828-A62A-DFD2-AD73-EEDC5DB3D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72E569-F081-9ED0-10D0-82E7B351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D52C75-1DD6-32D6-0B33-E083CFEE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4166AE-6AF7-BF17-AEF0-CAC7FD02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16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A9652A-1A57-4F29-4C11-ECD82BC5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84D711-A20A-A3F1-0327-5780FFE9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FC788D-904B-E39C-9B8A-447E7A0AC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90EB-4BB1-4D0E-8883-BB9B8B3E4584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1CD0D6-A4C1-10F5-9080-A8BF9D595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5AF487-D6B6-473D-A30E-618DDD67D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4DFE-C3E5-4D0A-BAC6-93FFE2A2F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5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6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7431" y="985017"/>
            <a:ext cx="9567197" cy="48879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86802" y="3351201"/>
            <a:ext cx="2185593" cy="5390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6967" y="3184833"/>
            <a:ext cx="1955368" cy="59747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35349" y="-798181"/>
            <a:ext cx="1624796" cy="1596362"/>
          </a:xfrm>
          <a:prstGeom prst="rect">
            <a:avLst/>
          </a:prstGeom>
        </p:spPr>
      </p:pic>
      <p:sp>
        <p:nvSpPr>
          <p:cNvPr id="6" name="矩形 26">
            <a:extLst>
              <a:ext uri="{FF2B5EF4-FFF2-40B4-BE49-F238E27FC236}">
                <a16:creationId xmlns="" xmlns:a16="http://schemas.microsoft.com/office/drawing/2014/main" id="{6BAA678F-5574-F71A-5A9C-74A3BAD85BF1}"/>
              </a:ext>
            </a:extLst>
          </p:cNvPr>
          <p:cNvSpPr/>
          <p:nvPr/>
        </p:nvSpPr>
        <p:spPr>
          <a:xfrm>
            <a:off x="1225778" y="1506390"/>
            <a:ext cx="9740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+mn-lt"/>
              </a:rPr>
              <a:t>Tiếng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+mn-lt"/>
              </a:rPr>
              <a:t>Việt</a:t>
            </a:r>
            <a:endParaRPr lang="zh-CN" alt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7" name="矩形 26">
            <a:extLst>
              <a:ext uri="{FF2B5EF4-FFF2-40B4-BE49-F238E27FC236}">
                <a16:creationId xmlns="" xmlns:a16="http://schemas.microsoft.com/office/drawing/2014/main" id="{B4EECCCC-5343-77D0-3F91-9AFA51D5A1E8}"/>
              </a:ext>
            </a:extLst>
          </p:cNvPr>
          <p:cNvSpPr/>
          <p:nvPr/>
        </p:nvSpPr>
        <p:spPr>
          <a:xfrm>
            <a:off x="1225778" y="2549897"/>
            <a:ext cx="97404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Nghe –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</a:t>
            </a:r>
            <a:endParaRPr lang="en-US" altLang="zh-CN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ctr"/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Nghe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thầy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thơ</a:t>
            </a:r>
            <a:endParaRPr lang="zh-CN" alt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9BCA98-2B8F-FA67-E804-B06E6B98E858}"/>
              </a:ext>
            </a:extLst>
          </p:cNvPr>
          <p:cNvSpPr txBox="1"/>
          <p:nvPr/>
        </p:nvSpPr>
        <p:spPr>
          <a:xfrm>
            <a:off x="3507699" y="2716063"/>
            <a:ext cx="4916773" cy="1425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1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6">
            <a:extLst>
              <a:ext uri="{FF2B5EF4-FFF2-40B4-BE49-F238E27FC236}">
                <a16:creationId xmlns="" xmlns:a16="http://schemas.microsoft.com/office/drawing/2014/main" id="{A1B238DF-8EB8-49A5-6FE8-1AF1950ABA28}"/>
              </a:ext>
            </a:extLst>
          </p:cNvPr>
          <p:cNvSpPr/>
          <p:nvPr/>
        </p:nvSpPr>
        <p:spPr>
          <a:xfrm>
            <a:off x="2346342" y="2782669"/>
            <a:ext cx="6887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Hẹn</a:t>
            </a:r>
            <a:r>
              <a:rPr lang="en-US" altLang="zh-CN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gặp</a:t>
            </a:r>
            <a:r>
              <a:rPr lang="en-US" altLang="zh-CN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lại</a:t>
            </a:r>
            <a:r>
              <a:rPr lang="en-US" altLang="zh-CN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zh-CN" alt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h thiếu nhi: Cuốn sách tuổi thần tiên vector 2024 ~ MrPixelVn - Chia sẻ  Đồ họa vector pixel miễn phí">
            <a:extLst>
              <a:ext uri="{FF2B5EF4-FFF2-40B4-BE49-F238E27FC236}">
                <a16:creationId xmlns="" xmlns:a16="http://schemas.microsoft.com/office/drawing/2014/main" id="{B82BE2AA-9DC7-508F-7DFC-AE399A43B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26" r="-1" b="14722"/>
          <a:stretch/>
        </p:blipFill>
        <p:spPr bwMode="auto">
          <a:xfrm>
            <a:off x="-5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1602924" y="2012436"/>
            <a:ext cx="3555692" cy="2042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n-cs"/>
              </a:rPr>
              <a:t>Tiết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003F2C-FE44-D68A-97DF-EE9C0B12F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6" r="1" b="1"/>
          <a:stretch/>
        </p:blipFill>
        <p:spPr>
          <a:xfrm>
            <a:off x="7480800" y="1750638"/>
            <a:ext cx="3453876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103945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83DB25E-6D92-28F8-F53D-9F1B904B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7166740"/>
              </p:ext>
            </p:extLst>
          </p:nvPr>
        </p:nvGraphicFramePr>
        <p:xfrm>
          <a:off x="2909580" y="1995660"/>
          <a:ext cx="7697459" cy="4556760"/>
        </p:xfrm>
        <a:graphic>
          <a:graphicData uri="http://schemas.openxmlformats.org/drawingml/2006/table">
            <a:tbl>
              <a:tblPr/>
              <a:tblGrid>
                <a:gridCol w="7697459">
                  <a:extLst>
                    <a:ext uri="{9D8B030D-6E8A-4147-A177-3AD203B41FA5}">
                      <a16:colId xmlns="" xmlns:a16="http://schemas.microsoft.com/office/drawing/2014/main" val="2772057543"/>
                    </a:ext>
                  </a:extLst>
                </a:gridCol>
              </a:tblGrid>
              <a:tr h="362510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 nghe thầy đọc bao ngày</a:t>
                      </a: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Tiếng thơ đỏ nắng, xanh </a:t>
                      </a:r>
                      <a:r>
                        <a:rPr lang="vi-VN" sz="2800" b="1" i="0" kern="12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cây quanh</a:t>
                      </a:r>
                      <a:r>
                        <a:rPr lang="en-US" sz="2800" b="1" i="0" kern="1200" baseline="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</a:t>
                      </a:r>
                      <a:endParaRPr lang="en-US" sz="2800" b="1" i="0" kern="1200" dirty="0" smtClean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800" b="1" i="0" kern="1200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ái</a:t>
                      </a:r>
                      <a:r>
                        <a:rPr lang="vi-VN" sz="2800" b="1" i="0" kern="12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chèo nghiêng mặt sông xa</a:t>
                      </a: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Bâng khuâng nghe vọng tiếng bà năm xưa</a:t>
                      </a: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Nghe trăng thở động tàu dừa</a:t>
                      </a: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Rào rào nghe chuyển cơn mưa giữa trời…</a:t>
                      </a: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Thêm yêu tiếng hát nụ cười</a:t>
                      </a: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Nghe thơ em thấy đất trời đẹp ra.</a:t>
                      </a:r>
                    </a:p>
                    <a:p>
                      <a:pPr algn="ctr"/>
                      <a:r>
                        <a:rPr lang="en-US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lang="vi-VN" sz="2800" b="1" i="0" kern="12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(Trần Đăng Khoa)</a:t>
                      </a:r>
                      <a:endParaRPr lang="vi-VN" sz="2800" b="1" dirty="0">
                        <a:solidFill>
                          <a:srgbClr val="000099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278310"/>
                  </a:ext>
                </a:extLst>
              </a:tr>
              <a:tr h="57103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000099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54911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460D74-B50C-6EB4-ED24-D5A56D5EDBA9}"/>
              </a:ext>
            </a:extLst>
          </p:cNvPr>
          <p:cNvSpPr txBox="1"/>
          <p:nvPr/>
        </p:nvSpPr>
        <p:spPr>
          <a:xfrm>
            <a:off x="4235884" y="1334551"/>
            <a:ext cx="505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6DEB987-E30B-81F5-837A-D9136048C3A4}"/>
              </a:ext>
            </a:extLst>
          </p:cNvPr>
          <p:cNvSpPr/>
          <p:nvPr/>
        </p:nvSpPr>
        <p:spPr>
          <a:xfrm>
            <a:off x="708813" y="689152"/>
            <a:ext cx="3667243" cy="724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CAD962-79AA-8B37-4F39-E759B28BAB42}"/>
              </a:ext>
            </a:extLst>
          </p:cNvPr>
          <p:cNvSpPr txBox="1"/>
          <p:nvPr/>
        </p:nvSpPr>
        <p:spPr>
          <a:xfrm>
            <a:off x="854833" y="796553"/>
            <a:ext cx="401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Nghe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–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viết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1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="" xmlns:a16="http://schemas.microsoft.com/office/drawing/2014/main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7850990" y="-600973"/>
            <a:ext cx="4884684" cy="432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E8E6806-0FCF-0218-CB8B-65DAB865CAF9}"/>
              </a:ext>
            </a:extLst>
          </p:cNvPr>
          <p:cNvSpPr/>
          <p:nvPr/>
        </p:nvSpPr>
        <p:spPr>
          <a:xfrm>
            <a:off x="816389" y="352697"/>
            <a:ext cx="4683073" cy="107871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D69C05-1631-43AA-D660-34FE01B2C07C}"/>
              </a:ext>
            </a:extLst>
          </p:cNvPr>
          <p:cNvSpPr txBox="1"/>
          <p:nvPr/>
        </p:nvSpPr>
        <p:spPr>
          <a:xfrm>
            <a:off x="1163218" y="507333"/>
            <a:ext cx="41554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trình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bày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248404" y="2906628"/>
            <a:ext cx="8250136" cy="3487208"/>
          </a:xfrm>
          <a:prstGeom prst="wedgeRoundRectCallout">
            <a:avLst>
              <a:gd name="adj1" fmla="val -52420"/>
              <a:gd name="adj2" fmla="val -71197"/>
              <a:gd name="adj3" fmla="val 16667"/>
            </a:avLst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555384" y="3136916"/>
            <a:ext cx="81045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chữ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vi-VN" sz="2500" b="1" dirty="0">
                <a:solidFill>
                  <a:srgbClr val="000099"/>
                </a:solidFill>
                <a:latin typeface="Nunito "/>
              </a:rPr>
              <a:t>Đây là thể thơ lục bát, với câu có 6 tiếng thì lùi vào 3 – 4 ô li, câu có 8 tiếng thì lùi vào 1 – 2 ô li</a:t>
            </a:r>
            <a:endParaRPr lang="en-US" sz="2500" b="1" dirty="0">
              <a:solidFill>
                <a:srgbClr val="000099"/>
              </a:solidFill>
              <a:latin typeface="Nunito 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Chú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ý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Nghe GV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từng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từ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hoặc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từng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nhớ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vở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Lắng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GV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35874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AD7BD0-0FE5-D1F7-0E2B-E835DCCB9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-217524" y="64291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524056" y="426842"/>
            <a:ext cx="5197476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80" y="1821869"/>
            <a:ext cx="10664886" cy="4675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632" y="562814"/>
            <a:ext cx="4004299" cy="2977220"/>
          </a:xfrm>
          <a:prstGeom prst="rect">
            <a:avLst/>
          </a:prstGeom>
          <a:blipFill>
            <a:blip r:embed="rId5"/>
            <a:tile tx="6350" ty="0" sx="100000" sy="99000" flip="none" algn="tl"/>
          </a:blipFill>
        </p:spPr>
      </p:pic>
    </p:spTree>
    <p:extLst>
      <p:ext uri="{BB962C8B-B14F-4D97-AF65-F5344CB8AC3E}">
        <p14:creationId xmlns="" xmlns:p14="http://schemas.microsoft.com/office/powerpoint/2010/main" val="357624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AD7BD0-0FE5-D1F7-0E2B-E835DCCB9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-5078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524056" y="426842"/>
            <a:ext cx="5197476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2</a:t>
            </a:r>
            <a:r>
              <a:rPr lang="en-US" altLang="en-US" sz="2200" b="1">
                <a:solidFill>
                  <a:prstClr val="white"/>
                </a:solidFill>
                <a:latin typeface="Nunito Black" panose="00000A00000000000000" pitchFamily="2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 </a:t>
            </a:r>
            <a:r>
              <a:rPr lang="en-US" sz="3200" b="1">
                <a:latin typeface="Nunito Black" pitchFamily="2" charset="0"/>
              </a:rPr>
              <a:t>Làm bài tập a hoặc b.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80" y="1808806"/>
            <a:ext cx="10664886" cy="4675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632" y="562814"/>
            <a:ext cx="4004299" cy="2977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6946" y="2782390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9787" y="2782389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9105" y="3506338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6630" y="4064987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9198" y="4791631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2005" y="5295306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4120" y="3525340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4143" y="3495332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7026" y="4776936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="" xmlns:p14="http://schemas.microsoft.com/office/powerpoint/2010/main" val="7334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AD7BD0-0FE5-D1F7-0E2B-E835DCCB9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524056" y="426842"/>
            <a:ext cx="5197476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2</a:t>
            </a:r>
            <a:r>
              <a:rPr lang="en-US" altLang="en-US" sz="2200" b="1">
                <a:solidFill>
                  <a:prstClr val="white"/>
                </a:solidFill>
                <a:latin typeface="Nunito Black" panose="00000A00000000000000" pitchFamily="2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 </a:t>
            </a:r>
            <a:r>
              <a:rPr lang="en-US" sz="3200" b="1">
                <a:latin typeface="Nunito Black" pitchFamily="2" charset="0"/>
              </a:rPr>
              <a:t>Làm bài tập a hoặc b.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207912"/>
            <a:ext cx="11782697" cy="30175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" name="Rounded Rectangle 9"/>
          <p:cNvSpPr/>
          <p:nvPr/>
        </p:nvSpPr>
        <p:spPr>
          <a:xfrm>
            <a:off x="1842248" y="4225433"/>
            <a:ext cx="10349752" cy="2246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3271" y="4311355"/>
            <a:ext cx="10002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Nunito" pitchFamily="2" charset="0"/>
              </a:rPr>
              <a:t>     </a:t>
            </a:r>
            <a:r>
              <a:rPr lang="vi-VN" sz="2800" b="1" dirty="0">
                <a:latin typeface="Nunito" pitchFamily="2" charset="0"/>
              </a:rPr>
              <a:t>Đêm đã về khuya, cảnh vật </a:t>
            </a:r>
            <a:r>
              <a:rPr lang="vi-VN" sz="2800" b="1" dirty="0">
                <a:solidFill>
                  <a:srgbClr val="C00000"/>
                </a:solidFill>
                <a:latin typeface="Nunito" pitchFamily="2" charset="0"/>
              </a:rPr>
              <a:t>vắng</a:t>
            </a:r>
            <a:r>
              <a:rPr lang="vi-VN" sz="2800" b="1" dirty="0">
                <a:latin typeface="Nunito" pitchFamily="2" charset="0"/>
              </a:rPr>
              <a:t> vẻ, yên tĩnh.</a:t>
            </a:r>
            <a:r>
              <a:rPr lang="en-US" sz="2800" b="1" dirty="0">
                <a:latin typeface="Nunito" pitchFamily="2" charset="0"/>
              </a:rPr>
              <a:t> </a:t>
            </a:r>
            <a:r>
              <a:rPr lang="vi-VN" sz="2800" b="1" dirty="0">
                <a:latin typeface="Nunito" pitchFamily="2" charset="0"/>
              </a:rPr>
              <a:t>Mặt</a:t>
            </a:r>
            <a:r>
              <a:rPr lang="en-US" sz="2800" b="1" dirty="0">
                <a:latin typeface="Nunito" pitchFamily="2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Nunito" pitchFamily="2" charset="0"/>
              </a:rPr>
              <a:t>trăng</a:t>
            </a:r>
            <a:r>
              <a:rPr lang="vi-VN" sz="2800" b="1" dirty="0">
                <a:latin typeface="Nunito" pitchFamily="2" charset="0"/>
              </a:rPr>
              <a:t> đã lên cao, tròn vành vạnh.</a:t>
            </a:r>
            <a:r>
              <a:rPr lang="en-US" sz="2800" b="1" dirty="0">
                <a:latin typeface="Nunito" pitchFamily="2" charset="0"/>
              </a:rPr>
              <a:t> </a:t>
            </a:r>
            <a:r>
              <a:rPr lang="vi-VN" sz="2800" b="1" dirty="0">
                <a:latin typeface="Nunito" pitchFamily="2" charset="0"/>
              </a:rPr>
              <a:t>Ánh</a:t>
            </a:r>
            <a:r>
              <a:rPr lang="vi-VN" sz="2800" b="1" dirty="0">
                <a:solidFill>
                  <a:srgbClr val="C00000"/>
                </a:solidFill>
                <a:latin typeface="Nunito" pitchFamily="2" charset="0"/>
              </a:rPr>
              <a:t> trăng</a:t>
            </a:r>
            <a:r>
              <a:rPr lang="vi-VN" sz="2800" b="1" dirty="0">
                <a:latin typeface="Nunito" pitchFamily="2" charset="0"/>
              </a:rPr>
              <a:t> sáng </a:t>
            </a:r>
            <a:r>
              <a:rPr lang="vi-VN" sz="2800" b="1" dirty="0">
                <a:solidFill>
                  <a:srgbClr val="C00000"/>
                </a:solidFill>
                <a:latin typeface="Nunito" pitchFamily="2" charset="0"/>
              </a:rPr>
              <a:t>vằng</a:t>
            </a:r>
            <a:r>
              <a:rPr lang="vi-VN" sz="2800" b="1" dirty="0">
                <a:latin typeface="Nunito" pitchFamily="2" charset="0"/>
              </a:rPr>
              <a:t> vặc, chiếu xuống mặt hồ. Những gợn sóng lăn </a:t>
            </a:r>
            <a:r>
              <a:rPr lang="vi-VN" sz="2800" b="1" dirty="0">
                <a:solidFill>
                  <a:srgbClr val="C00000"/>
                </a:solidFill>
                <a:latin typeface="Nunito" pitchFamily="2" charset="0"/>
              </a:rPr>
              <a:t>tăn</a:t>
            </a:r>
            <a:r>
              <a:rPr lang="vi-VN" sz="2800" b="1" dirty="0">
                <a:latin typeface="Nunito" pitchFamily="2" charset="0"/>
              </a:rPr>
              <a:t> phản chiếu ánh sáng lóng lánh như ánh bạc.</a:t>
            </a:r>
          </a:p>
          <a:p>
            <a:pPr algn="r"/>
            <a:r>
              <a:rPr lang="vi-VN" sz="2800" dirty="0">
                <a:latin typeface="Nunito" pitchFamily="2" charset="0"/>
              </a:rPr>
              <a:t>(Theo Bảo Khuê)</a:t>
            </a:r>
          </a:p>
        </p:txBody>
      </p:sp>
    </p:spTree>
    <p:extLst>
      <p:ext uri="{BB962C8B-B14F-4D97-AF65-F5344CB8AC3E}">
        <p14:creationId xmlns="" xmlns:p14="http://schemas.microsoft.com/office/powerpoint/2010/main" val="2395305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3A9DF9-AA5D-434F-9087-499C472B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786" y="2541955"/>
            <a:ext cx="6974428" cy="1774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E1112-4B48-3A98-EFD3-5DFD40AA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5" y="-137028"/>
            <a:ext cx="14043656" cy="1342754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  <a:t/>
            </a:r>
            <a:b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  <a:t/>
            </a:r>
            <a:b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  <a:t/>
            </a:r>
            <a:b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</a:br>
            <a:r>
              <a:rPr lang="vi-VN" sz="3200" b="1" dirty="0">
                <a:solidFill>
                  <a:srgbClr val="000099"/>
                </a:solidFill>
              </a:rPr>
              <a:t>Kể với người thân về một giờ học em thấy vui vẻ, thú vị.</a:t>
            </a:r>
            <a:br>
              <a:rPr lang="vi-VN" sz="3200" b="1" dirty="0">
                <a:solidFill>
                  <a:srgbClr val="000099"/>
                </a:solidFill>
              </a:rPr>
            </a:br>
            <a:r>
              <a:rPr lang="vi-VN" sz="3200" b="1" i="0" dirty="0">
                <a:solidFill>
                  <a:srgbClr val="000099"/>
                </a:solidFill>
                <a:effectLst/>
              </a:rPr>
              <a:t/>
            </a:r>
            <a:br>
              <a:rPr lang="vi-VN" sz="3200" b="1" i="0" dirty="0">
                <a:solidFill>
                  <a:srgbClr val="000099"/>
                </a:solidFill>
                <a:effectLst/>
              </a:rPr>
            </a:br>
            <a:r>
              <a:rPr lang="vi-VN" sz="3200" b="1" i="0" dirty="0">
                <a:solidFill>
                  <a:srgbClr val="000099"/>
                </a:solidFill>
                <a:effectLst/>
              </a:rPr>
              <a:t/>
            </a:r>
            <a:br>
              <a:rPr lang="vi-VN" sz="3200" b="1" i="0" dirty="0">
                <a:solidFill>
                  <a:srgbClr val="000099"/>
                </a:solidFill>
                <a:effectLst/>
              </a:rPr>
            </a:br>
            <a:endParaRPr lang="en-US" altLang="en-US" sz="3200" b="1" dirty="0">
              <a:solidFill>
                <a:srgbClr val="00009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AA7906A6-76A8-034F-F4ED-4A58111D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79955"/>
            <a:ext cx="7430994" cy="4735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D2F6BB-2387-4C5F-95E5-3E22A543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72" y="1342887"/>
            <a:ext cx="7114022" cy="40368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ý: 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Giờ học mà em muốn kể là giờ học môn gì?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Trong giờ học đó đã có hoạt động gì?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Em tham gia hoạt động đó như thế nào?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Cảm nhận của em sau khi tham gia hoạt động đó là gì?</a:t>
            </a:r>
            <a:b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Nunito Black" pitchFamily="2" charset="0"/>
              </a:rPr>
              <a:t/>
            </a:r>
            <a:br>
              <a:rPr lang="vi-VN" sz="2800" dirty="0">
                <a:latin typeface="Nunito Black" pitchFamily="2" charset="0"/>
              </a:rPr>
            </a:br>
            <a:r>
              <a:rPr lang="vi-VN" sz="2800" b="1" i="0" dirty="0">
                <a:effectLst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2800" b="1" i="0" dirty="0">
                <a:effectLst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800" b="1" dirty="0"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7ACC7435-B4A7-FCCE-FFF2-B0E205223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99621" y="2610537"/>
            <a:ext cx="4796930" cy="4247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67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282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Kể với người thân về một giờ học em thấy vui vẻ, thú vị.   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 lien</dc:creator>
  <cp:lastModifiedBy>KHÁNH NGÂN 5A1</cp:lastModifiedBy>
  <cp:revision>41</cp:revision>
  <dcterms:created xsi:type="dcterms:W3CDTF">2022-07-23T09:44:17Z</dcterms:created>
  <dcterms:modified xsi:type="dcterms:W3CDTF">2023-10-17T07:12:11Z</dcterms:modified>
</cp:coreProperties>
</file>