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3" r:id="rId2"/>
    <p:sldId id="267" r:id="rId3"/>
    <p:sldId id="268" r:id="rId4"/>
    <p:sldId id="269" r:id="rId5"/>
    <p:sldId id="270" r:id="rId6"/>
    <p:sldId id="257" r:id="rId7"/>
    <p:sldId id="290" r:id="rId8"/>
    <p:sldId id="275" r:id="rId9"/>
    <p:sldId id="276" r:id="rId10"/>
    <p:sldId id="277" r:id="rId11"/>
    <p:sldId id="284" r:id="rId12"/>
    <p:sldId id="279" r:id="rId13"/>
    <p:sldId id="285" r:id="rId14"/>
    <p:sldId id="280" r:id="rId15"/>
    <p:sldId id="287" r:id="rId16"/>
    <p:sldId id="286" r:id="rId17"/>
    <p:sldId id="281" r:id="rId18"/>
    <p:sldId id="282" r:id="rId19"/>
    <p:sldId id="289" r:id="rId20"/>
    <p:sldId id="265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FF0000"/>
    <a:srgbClr val="000000"/>
    <a:srgbClr val="FF0066"/>
    <a:srgbClr val="6600CC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59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5F8A1-D29C-4D34-8571-1AF4484F7321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40162-7526-460C-A8C7-3718E3C37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48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4DFB2E3-B18E-4EDA-A231-48E6A71B509E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195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5E5E4E0-FF69-4ED1-B871-728DED3A6AA7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450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BB0FD7F-B17C-49FC-B854-9C438245EF39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894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899CDB4-D522-435A-945F-5DF3B8154A3A}" type="slidenum">
              <a:rPr lang="en-US" altLang="en-US">
                <a:latin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576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A052454-B5C4-479F-AB57-547317148776}" type="slidenum">
              <a:rPr lang="en-US" altLang="en-US">
                <a:latin typeface="Arial" panose="020B0604020202020204" pitchFamily="34" charset="0"/>
              </a:rPr>
              <a:pPr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69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BAC1991-57C2-4FA5-9040-ACF1AA8578B0}" type="slidenum">
              <a:rPr lang="en-US" altLang="en-US">
                <a:latin typeface="Arial" panose="020B0604020202020204" pitchFamily="34" charset="0"/>
              </a:rPr>
              <a:pPr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834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7754319-62D7-47CD-9741-B590F86998A9}" type="slidenum">
              <a:rPr lang="en-US" altLang="en-US">
                <a:latin typeface="Arial" panose="020B0604020202020204" pitchFamily="34" charset="0"/>
              </a:rPr>
              <a:pPr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631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BAC1991-57C2-4FA5-9040-ACF1AA8578B0}" type="slidenum">
              <a:rPr lang="en-US" altLang="en-US">
                <a:latin typeface="Arial" panose="020B0604020202020204" pitchFamily="34" charset="0"/>
              </a:rPr>
              <a:pPr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60A42-0D1B-408B-8A83-7F467D5E7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17338-5969-4441-92E1-BBDC1FC8B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1482D-8677-44E3-847F-1AF82D2BF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B3318-888D-48A1-A19E-42CA82523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02E88-82D7-4D57-8B79-CEEDA0664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4608E-DD45-4720-863B-90008E28F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EAA26-0385-4E4F-8E45-BB0E7D69E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9184B-C2BE-4826-B72B-93C82AF67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5DB71-724C-4DF3-BA07-6A980C6EB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1EF05-025D-4B00-B483-DDFF9FB17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61604-6AFC-409F-888B-688881D7E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6E8A7-EDD1-4DE6-8C6E-6D2310D03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04F72-4AB8-4546-8551-85F003FEB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alphaModFix amt="60000"/>
            <a:lum/>
          </a:blip>
          <a:srcRect/>
          <a:stretch>
            <a:fillRect t="-75000" b="-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CB616E49-DDC2-4DB6-960A-961901B34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3048000" y="1447800"/>
            <a:ext cx="66294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50000">
                      <a:srgbClr val="FF0066"/>
                    </a:gs>
                    <a:gs pos="100000">
                      <a:srgbClr val="006600"/>
                    </a:gs>
                  </a:gsLst>
                  <a:lin ang="5400000" scaled="1"/>
                </a:gradFill>
                <a:latin typeface="Arial"/>
                <a:cs typeface="Arial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75015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1748932" y="4953000"/>
            <a:ext cx="9223868" cy="76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anchor="b"/>
          <a:lstStyle/>
          <a:p>
            <a:pPr eaLnBrk="1" hangingPunct="1">
              <a:defRPr/>
            </a:pPr>
            <a:r>
              <a:rPr lang="en-US" sz="39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</a:t>
            </a:r>
            <a:r>
              <a:rPr lang="en-US" sz="3900" i="1" dirty="0" err="1">
                <a:solidFill>
                  <a:srgbClr val="0000FF"/>
                </a:solidFill>
                <a:latin typeface="Times New Roman" pitchFamily="18" charset="0"/>
              </a:rPr>
              <a:t>lạc</a:t>
            </a:r>
            <a:r>
              <a:rPr lang="en-US" sz="39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900" i="1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3900" i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900" i="1" dirty="0" err="1">
                <a:solidFill>
                  <a:srgbClr val="0000FF"/>
                </a:solidFill>
                <a:latin typeface="Times New Roman" pitchFamily="18" charset="0"/>
              </a:rPr>
              <a:t>lạc</a:t>
            </a:r>
            <a:r>
              <a:rPr lang="en-US" sz="39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900" i="1" dirty="0" err="1">
                <a:solidFill>
                  <a:srgbClr val="0000FF"/>
                </a:solidFill>
                <a:latin typeface="Times New Roman" pitchFamily="18" charset="0"/>
              </a:rPr>
              <a:t>hậu</a:t>
            </a:r>
            <a:r>
              <a:rPr lang="en-US" sz="3900" i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900" i="1" dirty="0" err="1">
                <a:solidFill>
                  <a:srgbClr val="0000FF"/>
                </a:solidFill>
                <a:latin typeface="Times New Roman" pitchFamily="18" charset="0"/>
              </a:rPr>
              <a:t>lạc</a:t>
            </a:r>
            <a:r>
              <a:rPr lang="en-US" sz="39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900" i="1" dirty="0" err="1">
                <a:solidFill>
                  <a:srgbClr val="0000FF"/>
                </a:solidFill>
                <a:latin typeface="Times New Roman" pitchFamily="18" charset="0"/>
              </a:rPr>
              <a:t>điệu</a:t>
            </a:r>
            <a:r>
              <a:rPr lang="en-US" sz="3900" i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900" i="1" dirty="0" err="1">
                <a:solidFill>
                  <a:srgbClr val="0000FF"/>
                </a:solidFill>
                <a:latin typeface="Times New Roman" pitchFamily="18" charset="0"/>
              </a:rPr>
              <a:t>lạc</a:t>
            </a:r>
            <a:r>
              <a:rPr lang="en-US" sz="39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900" i="1" dirty="0" err="1">
                <a:solidFill>
                  <a:srgbClr val="0000FF"/>
                </a:solidFill>
                <a:latin typeface="Times New Roman" pitchFamily="18" charset="0"/>
              </a:rPr>
              <a:t>đề</a:t>
            </a:r>
            <a:r>
              <a:rPr lang="en-US" sz="3900" i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900" i="1" dirty="0" err="1">
                <a:solidFill>
                  <a:srgbClr val="0000FF"/>
                </a:solidFill>
                <a:latin typeface="Times New Roman" pitchFamily="18" charset="0"/>
              </a:rPr>
              <a:t>lạc</a:t>
            </a:r>
            <a:r>
              <a:rPr lang="en-US" sz="39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900" i="1" dirty="0" err="1">
                <a:solidFill>
                  <a:srgbClr val="0000FF"/>
                </a:solidFill>
                <a:latin typeface="Times New Roman" pitchFamily="18" charset="0"/>
              </a:rPr>
              <a:t>thú</a:t>
            </a:r>
            <a:r>
              <a:rPr lang="en-US" sz="3900" i="1" dirty="0">
                <a:solidFill>
                  <a:srgbClr val="0000FF"/>
                </a:solidFill>
                <a:latin typeface="Times New Roman" pitchFamily="18" charset="0"/>
              </a:rPr>
              <a:t>.)</a:t>
            </a:r>
          </a:p>
        </p:txBody>
      </p:sp>
      <p:sp>
        <p:nvSpPr>
          <p:cNvPr id="8195" name="Rectangle 12"/>
          <p:cNvSpPr>
            <a:spLocks noChangeArrowheads="1"/>
          </p:cNvSpPr>
          <p:nvPr/>
        </p:nvSpPr>
        <p:spPr bwMode="auto">
          <a:xfrm>
            <a:off x="1752600" y="1752599"/>
            <a:ext cx="9142936" cy="129735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 a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36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36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mừng</a:t>
            </a:r>
            <a:r>
              <a:rPr lang="en-US" altLang="en-US" sz="36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”</a:t>
            </a:r>
            <a:endParaRPr lang="en-US" altLang="en-US" sz="360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Rectangle 13"/>
          <p:cNvSpPr>
            <a:spLocks noChangeArrowheads="1"/>
          </p:cNvSpPr>
          <p:nvPr/>
        </p:nvSpPr>
        <p:spPr bwMode="auto">
          <a:xfrm>
            <a:off x="1748933" y="3352800"/>
            <a:ext cx="9147668" cy="12863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 b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36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rớt</a:t>
            </a:r>
            <a:r>
              <a:rPr lang="en-US" altLang="en-US" sz="36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6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sai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”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83028" y="350156"/>
            <a:ext cx="10613572" cy="1326244"/>
            <a:chOff x="-1240972" y="350155"/>
            <a:chExt cx="10613572" cy="1162759"/>
          </a:xfrm>
        </p:grpSpPr>
        <p:grpSp>
          <p:nvGrpSpPr>
            <p:cNvPr id="12" name="Group 11"/>
            <p:cNvGrpSpPr/>
            <p:nvPr/>
          </p:nvGrpSpPr>
          <p:grpSpPr>
            <a:xfrm>
              <a:off x="-1240972" y="350155"/>
              <a:ext cx="10613572" cy="1162759"/>
              <a:chOff x="-1240972" y="350155"/>
              <a:chExt cx="10613572" cy="1162759"/>
            </a:xfrm>
          </p:grpSpPr>
          <p:sp>
            <p:nvSpPr>
              <p:cNvPr id="14" name="Rectangle 13"/>
              <p:cNvSpPr/>
              <p:nvPr/>
            </p:nvSpPr>
            <p:spPr bwMode="auto">
              <a:xfrm>
                <a:off x="228600" y="350155"/>
                <a:ext cx="9144000" cy="114662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526736" y="377197"/>
                <a:ext cx="8726716" cy="1066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anchor="b"/>
              <a:lstStyle/>
              <a:p>
                <a:pPr eaLnBrk="1" hangingPunct="1">
                  <a:defRPr/>
                </a:pP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Xếp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các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từ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có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tiếng</a:t>
                </a:r>
                <a:r>
                  <a:rPr lang="en-US" sz="3600" dirty="0">
                    <a:solidFill>
                      <a:srgbClr val="000099"/>
                    </a:solidFill>
                    <a:latin typeface="Times New Roman" pitchFamily="18" charset="0"/>
                  </a:rPr>
                  <a:t> </a:t>
                </a:r>
                <a:r>
                  <a:rPr lang="en-US" sz="3600" i="1" dirty="0" err="1">
                    <a:solidFill>
                      <a:srgbClr val="000099"/>
                    </a:solidFill>
                    <a:latin typeface="Times New Roman" pitchFamily="18" charset="0"/>
                  </a:rPr>
                  <a:t>lạc</a:t>
                </a:r>
                <a:r>
                  <a:rPr lang="en-US" sz="3600" dirty="0">
                    <a:solidFill>
                      <a:srgbClr val="000099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cho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trong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ngoặc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đơn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thành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hai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nhóm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:</a:t>
                </a:r>
                <a:endParaRPr lang="en-US" sz="3600" u="sng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-1240972" y="369914"/>
                <a:ext cx="1596571" cy="1143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-885372" y="679804"/>
              <a:ext cx="13353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Bài</a:t>
              </a:r>
              <a:r>
                <a:rPr lang="en-US" sz="2800" dirty="0"/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426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6989" y="1126283"/>
            <a:ext cx="22860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99"/>
                </a:solidFill>
              </a:rPr>
              <a:t>lạc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quan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71800" y="1126283"/>
            <a:ext cx="2078182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99"/>
                </a:solidFill>
              </a:rPr>
              <a:t>lạc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hậu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17057" y="1117970"/>
            <a:ext cx="2078182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99"/>
                </a:solidFill>
              </a:rPr>
              <a:t>lạc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điệu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467600" y="1126283"/>
            <a:ext cx="2078182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99"/>
                </a:solidFill>
              </a:rPr>
              <a:t>lạc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đề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602124" y="1117970"/>
            <a:ext cx="2078182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99"/>
                </a:solidFill>
              </a:rPr>
              <a:t>lạc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thú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542935" y="2088060"/>
            <a:ext cx="4470400" cy="16764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TextBox 19"/>
          <p:cNvSpPr txBox="1"/>
          <p:nvPr/>
        </p:nvSpPr>
        <p:spPr>
          <a:xfrm>
            <a:off x="1945124" y="2350757"/>
            <a:ext cx="3617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40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4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mừng</a:t>
            </a:r>
            <a:r>
              <a:rPr lang="en-US" altLang="en-US" sz="4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”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045200" y="2116974"/>
            <a:ext cx="4470400" cy="16764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TextBox 27"/>
          <p:cNvSpPr txBox="1"/>
          <p:nvPr/>
        </p:nvSpPr>
        <p:spPr>
          <a:xfrm>
            <a:off x="6517124" y="2378737"/>
            <a:ext cx="3617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40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rớt</a:t>
            </a:r>
            <a:r>
              <a:rPr lang="en-US" altLang="en-US" sz="4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4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sai</a:t>
            </a:r>
            <a:r>
              <a:rPr lang="en-US" altLang="en-US" sz="4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”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4294" y="278171"/>
            <a:ext cx="3592218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i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Cho </a:t>
            </a:r>
            <a:r>
              <a:rPr lang="en-US" altLang="en-US" sz="4000" i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i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000" i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000" i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sz="4000" u="sng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84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431 0.4247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48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0.36263 0.4358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17852 0.5592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19" y="2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00391 0.6692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3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-0.59154 0.5481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83" y="2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9" grpId="0" animBg="1"/>
      <p:bldP spid="20" grpId="0"/>
      <p:bldP spid="27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1752600" y="1719349"/>
            <a:ext cx="8998857" cy="1212075"/>
          </a:xfrm>
          <a:prstGeom prst="rect">
            <a:avLst/>
          </a:prstGeom>
          <a:solidFill>
            <a:schemeClr val="tx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 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”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1752600" y="3048000"/>
            <a:ext cx="8998857" cy="1212076"/>
          </a:xfrm>
          <a:prstGeom prst="rect">
            <a:avLst/>
          </a:prstGeom>
          <a:solidFill>
            <a:schemeClr val="tx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 b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”</a:t>
            </a:r>
            <a:endParaRPr lang="en-US" altLang="en-US" sz="40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1754271" y="4367523"/>
            <a:ext cx="8997185" cy="1264153"/>
          </a:xfrm>
          <a:prstGeom prst="rect">
            <a:avLst/>
          </a:prstGeom>
          <a:solidFill>
            <a:schemeClr val="tx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  c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gắn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bó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”</a:t>
            </a:r>
            <a:endParaRPr lang="en-US" altLang="en-US" sz="40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7" name="Rectangle 15"/>
          <p:cNvSpPr>
            <a:spLocks noChangeArrowheads="1"/>
          </p:cNvSpPr>
          <p:nvPr/>
        </p:nvSpPr>
        <p:spPr bwMode="auto">
          <a:xfrm>
            <a:off x="1752600" y="5867400"/>
            <a:ext cx="9166292" cy="707886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40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40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40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40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40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40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40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40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21656" y="382220"/>
            <a:ext cx="9829800" cy="1146629"/>
            <a:chOff x="-685800" y="0"/>
            <a:chExt cx="9829800" cy="1146629"/>
          </a:xfrm>
        </p:grpSpPr>
        <p:grpSp>
          <p:nvGrpSpPr>
            <p:cNvPr id="11" name="Group 10"/>
            <p:cNvGrpSpPr/>
            <p:nvPr/>
          </p:nvGrpSpPr>
          <p:grpSpPr>
            <a:xfrm>
              <a:off x="-685800" y="0"/>
              <a:ext cx="9829800" cy="1146629"/>
              <a:chOff x="-685800" y="0"/>
              <a:chExt cx="9829800" cy="1146629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0" y="0"/>
                <a:ext cx="9144000" cy="114662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just"/>
                <a:endParaRPr lang="en-US" sz="20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1070429" y="29029"/>
                <a:ext cx="7772400" cy="1066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anchor="b"/>
              <a:lstStyle/>
              <a:p>
                <a:pPr algn="just" eaLnBrk="1" hangingPunct="1">
                  <a:defRPr/>
                </a:pP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Xếp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các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từ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có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tiếng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2"/>
                    </a:solidFill>
                    <a:latin typeface="Times New Roman" pitchFamily="18" charset="0"/>
                  </a:rPr>
                  <a:t>quan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cho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trong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ngoặc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đơn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thành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ba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</a:rPr>
                  <a:t>nhóm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</a:rPr>
                  <a:t>:</a:t>
                </a:r>
                <a:endParaRPr lang="en-US" sz="32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-685800" y="0"/>
                <a:ext cx="1596571" cy="1143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just"/>
                <a:endParaRPr lang="en-US" sz="200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-425929" y="267652"/>
              <a:ext cx="13353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/>
                <a:t>Bài </a:t>
              </a:r>
              <a:r>
                <a:rPr lang="en-US" sz="3200" dirty="0" smtClean="0"/>
                <a:t>3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1810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2" grpId="0" animBg="1"/>
      <p:bldP spid="46093" grpId="0" animBg="1"/>
      <p:bldP spid="4609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95400" y="1193379"/>
            <a:ext cx="2093699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99"/>
                </a:solidFill>
              </a:rPr>
              <a:t>lạc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quan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81400" y="1205592"/>
            <a:ext cx="2476637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99"/>
                </a:solidFill>
              </a:rPr>
              <a:t>quan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quân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48400" y="1205592"/>
            <a:ext cx="2093699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99"/>
                </a:solidFill>
              </a:rPr>
              <a:t>quan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hệ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574301" y="1197279"/>
            <a:ext cx="2093699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99"/>
                </a:solidFill>
              </a:rPr>
              <a:t>quan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tâm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35782" y="1928105"/>
            <a:ext cx="3831418" cy="1624265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38200" y="2150501"/>
            <a:ext cx="3079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200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”</a:t>
            </a:r>
            <a:endParaRPr lang="en-US" altLang="en-US" sz="320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04172" y="304800"/>
            <a:ext cx="325120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Cho </a:t>
            </a:r>
            <a:r>
              <a:rPr lang="en-US" altLang="en-US" sz="3600" i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  <a:endParaRPr lang="en-US" altLang="en-US" sz="3600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82409" y="1928105"/>
            <a:ext cx="3831418" cy="1624265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67855" y="2150500"/>
            <a:ext cx="2847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3200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3200" i="1" dirty="0">
                <a:solidFill>
                  <a:srgbClr val="00B05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”</a:t>
            </a:r>
            <a:endParaRPr lang="en-US" altLang="en-US" sz="320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26432" y="1957134"/>
            <a:ext cx="4384568" cy="1624265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027647" y="2133600"/>
            <a:ext cx="3249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gắn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bó</a:t>
            </a:r>
            <a:r>
              <a:rPr lang="en-US" altLang="en-US" sz="3200" i="1" dirty="0">
                <a:solidFill>
                  <a:srgbClr val="000099"/>
                </a:solidFill>
                <a:latin typeface="Times New Roman" panose="02020603050405020304" pitchFamily="18" charset="0"/>
              </a:rPr>
              <a:t>”</a:t>
            </a:r>
            <a:endParaRPr lang="en-US" altLang="en-US" sz="320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2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78 0.06157 L 0.29323 0.4027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94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2 0.0412 L -0.19817 0.391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9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0.04444 L 0.19401 0.3951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6 0.06111 L 0.00469 0.5476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9" grpId="0" animBg="1"/>
      <p:bldP spid="20" grpId="0"/>
      <p:bldP spid="12" grpId="0" animBg="1"/>
      <p:bldP spid="13" grpId="0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ChangeArrowheads="1"/>
          </p:cNvSpPr>
          <p:nvPr/>
        </p:nvSpPr>
        <p:spPr bwMode="auto">
          <a:xfrm>
            <a:off x="2743200" y="2057400"/>
            <a:ext cx="7010400" cy="169744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khúc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lâu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tổ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38200" y="533400"/>
            <a:ext cx="10515600" cy="1146629"/>
            <a:chOff x="-685800" y="0"/>
            <a:chExt cx="9829800" cy="1146629"/>
          </a:xfrm>
        </p:grpSpPr>
        <p:grpSp>
          <p:nvGrpSpPr>
            <p:cNvPr id="4" name="Group 3"/>
            <p:cNvGrpSpPr/>
            <p:nvPr/>
          </p:nvGrpSpPr>
          <p:grpSpPr>
            <a:xfrm>
              <a:off x="-685800" y="0"/>
              <a:ext cx="9829800" cy="1146629"/>
              <a:chOff x="-685800" y="0"/>
              <a:chExt cx="9829800" cy="1146629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0" y="0"/>
                <a:ext cx="9144000" cy="114662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7" name="Rectangle 7"/>
              <p:cNvSpPr>
                <a:spLocks noChangeArrowheads="1"/>
              </p:cNvSpPr>
              <p:nvPr/>
            </p:nvSpPr>
            <p:spPr bwMode="auto">
              <a:xfrm>
                <a:off x="1023257" y="152400"/>
                <a:ext cx="7819572" cy="75076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anchor="b"/>
              <a:lstStyle/>
              <a:p>
                <a:r>
                  <a:rPr lang="en-US" altLang="en-US" sz="3600" dirty="0" err="1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Các</a:t>
                </a:r>
                <a:r>
                  <a:rPr lang="en-US" altLang="en-US" sz="3600" dirty="0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câu</a:t>
                </a:r>
                <a:r>
                  <a:rPr lang="en-US" altLang="en-US" sz="3600" dirty="0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tục</a:t>
                </a:r>
                <a:r>
                  <a:rPr lang="en-US" altLang="en-US" sz="3600" dirty="0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ngữ</a:t>
                </a:r>
                <a:r>
                  <a:rPr lang="en-US" altLang="en-US" sz="3600" dirty="0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sau</a:t>
                </a:r>
                <a:r>
                  <a:rPr lang="en-US" altLang="en-US" sz="3600" dirty="0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khuyên</a:t>
                </a:r>
                <a:r>
                  <a:rPr lang="en-US" altLang="en-US" sz="3600" dirty="0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 ta </a:t>
                </a:r>
                <a:r>
                  <a:rPr lang="en-US" altLang="en-US" sz="3600" dirty="0" err="1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điều</a:t>
                </a:r>
                <a:r>
                  <a:rPr lang="en-US" altLang="en-US" sz="3600" dirty="0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600" dirty="0" err="1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gì</a:t>
                </a:r>
                <a:r>
                  <a:rPr lang="en-US" altLang="en-US" sz="3600" dirty="0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-685800" y="0"/>
                <a:ext cx="1596571" cy="1143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-424544" y="283751"/>
              <a:ext cx="13353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/>
                <a:t>Bài</a:t>
              </a:r>
              <a:r>
                <a:rPr lang="en-US" sz="3200" dirty="0"/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231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ãy tả khúc sông chạy qua làng em | Slovenia, Tours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"/>
            <a:ext cx="5918198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Oval 3"/>
          <p:cNvSpPr/>
          <p:nvPr/>
        </p:nvSpPr>
        <p:spPr bwMode="auto">
          <a:xfrm>
            <a:off x="177803" y="5400864"/>
            <a:ext cx="25146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0552" y="5558354"/>
            <a:ext cx="2311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khúc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756183" y="5377190"/>
            <a:ext cx="9283417" cy="10772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32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khúc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khúc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khúc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khúc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hẹp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,…</a:t>
            </a:r>
            <a:endParaRPr lang="en-US" sz="3200" dirty="0">
              <a:solidFill>
                <a:srgbClr val="000099"/>
              </a:solidFill>
            </a:endParaRPr>
          </a:p>
        </p:txBody>
      </p:sp>
      <p:pic>
        <p:nvPicPr>
          <p:cNvPr id="7" name="Picture 2" descr="Đau thương một khúc sông Cầ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57912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2324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3800" y="4057471"/>
            <a:ext cx="7924800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sướng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khổ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buồn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.,…</a:t>
            </a:r>
            <a:endParaRPr lang="en-US" sz="3600" dirty="0">
              <a:solidFill>
                <a:srgbClr val="000099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40220" y="4032410"/>
            <a:ext cx="2864979" cy="10904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3278" y="4252842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lúc</a:t>
            </a:r>
            <a:endParaRPr lang="en-US" sz="3200" dirty="0"/>
          </a:p>
        </p:txBody>
      </p:sp>
      <p:pic>
        <p:nvPicPr>
          <p:cNvPr id="20486" name="Picture 6" descr="Vui - Buồ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46" b="89024" l="0" r="504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21" y="-3313"/>
            <a:ext cx="7094079" cy="378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Vui - Buồ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46" b="89024" l="5146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-3313"/>
            <a:ext cx="7094079" cy="378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34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1524000" y="1295399"/>
            <a:ext cx="9448800" cy="1447801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Gặp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khăn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buồn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phiền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nản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2" descr="Tục ngữ “Sông có khúc, người có lúc” - Gõ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27209"/>
            <a:ext cx="5832464" cy="3639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1"/>
          <p:cNvSpPr/>
          <p:nvPr/>
        </p:nvSpPr>
        <p:spPr>
          <a:xfrm>
            <a:off x="1905000" y="400733"/>
            <a:ext cx="3296095" cy="707886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khuyên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endParaRPr lang="en-US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4400" y="228600"/>
            <a:ext cx="10515600" cy="132343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tha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ít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mồi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tha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tổ</a:t>
            </a:r>
            <a:r>
              <a:rPr lang="en-US" altLang="en-US" sz="40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altLang="en-US" sz="4000" dirty="0">
              <a:solidFill>
                <a:srgbClr val="0000CC"/>
              </a:solidFill>
              <a:latin typeface="Tahoma" panose="020B0604030504040204" pitchFamily="34" charset="0"/>
            </a:endParaRPr>
          </a:p>
        </p:txBody>
      </p:sp>
      <p:pic>
        <p:nvPicPr>
          <p:cNvPr id="5126" name="Picture 6" descr="Kiến tha lâu cũng đầy tổ-Vietnamese Proverb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8534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33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990600" y="914400"/>
            <a:ext cx="10668000" cy="14097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40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dồn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góp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kiên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trì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nhẫn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nại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ắt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222804"/>
            <a:ext cx="2670924" cy="58477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khuyên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endParaRPr lang="en-US" sz="3200" i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405983"/>
            <a:ext cx="7543800" cy="4381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6920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3886202" y="4343401"/>
            <a:ext cx="6324599" cy="741747"/>
          </a:xfrm>
          <a:prstGeom prst="wedgeRectCallout">
            <a:avLst>
              <a:gd name="adj1" fmla="val -56166"/>
              <a:gd name="adj2" fmla="val -3023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038600" y="4423050"/>
            <a:ext cx="601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990000"/>
                </a:solidFill>
              </a:rPr>
              <a:t>Tìm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trạng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ngữ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trong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câu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sau</a:t>
            </a:r>
            <a:r>
              <a:rPr lang="en-US" sz="3200" dirty="0">
                <a:solidFill>
                  <a:srgbClr val="990000"/>
                </a:solidFill>
              </a:rPr>
              <a:t>?</a:t>
            </a:r>
          </a:p>
        </p:txBody>
      </p:sp>
      <p:pic>
        <p:nvPicPr>
          <p:cNvPr id="1026" name="Picture 2" descr="Cấu trúc I think và cách dùng trong tiếng Anh - Step Up Englis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48" b="89881" l="48703" r="70293">
                        <a14:foregroundMark x1="57238" y1="45833" x2="58326" y2="52232"/>
                        <a14:foregroundMark x1="63933" y1="44196" x2="63682" y2="48661"/>
                        <a14:foregroundMark x1="60335" y1="49554" x2="61423" y2="51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72" t="25348" r="23710" b="6795"/>
          <a:stretch/>
        </p:blipFill>
        <p:spPr bwMode="auto">
          <a:xfrm>
            <a:off x="8451273" y="-102261"/>
            <a:ext cx="3200400" cy="4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ấu trúc I think và cách dùng trong tiếng Anh - Step Up Englis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190" b="92113" l="25858" r="43515">
                        <a14:foregroundMark x1="40418" y1="29911" x2="41674" y2="30357"/>
                        <a14:foregroundMark x1="40669" y1="35714" x2="40418" y2="36905"/>
                        <a14:foregroundMark x1="32301" y1="45833" x2="32301" y2="50000"/>
                        <a14:foregroundMark x1="37490" y1="43304" x2="37490" y2="4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09" t="26619" r="56485" b="7906"/>
          <a:stretch/>
        </p:blipFill>
        <p:spPr bwMode="auto">
          <a:xfrm>
            <a:off x="470532" y="2375197"/>
            <a:ext cx="198120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6793231" y="2801520"/>
            <a:ext cx="1280160" cy="1143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48790" y="5169814"/>
            <a:ext cx="8462010" cy="10023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77389" y="5381662"/>
            <a:ext cx="82334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</a:rPr>
              <a:t>Tôi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không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thể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ra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sân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đá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bóng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vì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trời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đang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mưa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162800" y="5867400"/>
            <a:ext cx="27851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ular Callout 15"/>
          <p:cNvSpPr/>
          <p:nvPr/>
        </p:nvSpPr>
        <p:spPr>
          <a:xfrm>
            <a:off x="1672592" y="295960"/>
            <a:ext cx="6324599" cy="1300620"/>
          </a:xfrm>
          <a:prstGeom prst="wedgeRectCallout">
            <a:avLst>
              <a:gd name="adj1" fmla="val 53955"/>
              <a:gd name="adj2" fmla="val 402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824991" y="382096"/>
            <a:ext cx="61721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990000"/>
                </a:solidFill>
              </a:rPr>
              <a:t>Trạng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ngữ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trong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câu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bên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dưới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bổ</a:t>
            </a:r>
            <a:r>
              <a:rPr lang="en-US" sz="3200" dirty="0">
                <a:solidFill>
                  <a:srgbClr val="990000"/>
                </a:solidFill>
              </a:rPr>
              <a:t> sung ý </a:t>
            </a:r>
            <a:r>
              <a:rPr lang="en-US" sz="3200" dirty="0" err="1">
                <a:solidFill>
                  <a:srgbClr val="990000"/>
                </a:solidFill>
              </a:rPr>
              <a:t>nghĩa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gì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cho</a:t>
            </a:r>
            <a:r>
              <a:rPr lang="en-US" sz="3200" dirty="0">
                <a:solidFill>
                  <a:srgbClr val="990000"/>
                </a:solidFill>
              </a:rPr>
              <a:t> </a:t>
            </a:r>
            <a:r>
              <a:rPr lang="en-US" sz="3200" dirty="0" err="1">
                <a:solidFill>
                  <a:srgbClr val="990000"/>
                </a:solidFill>
              </a:rPr>
              <a:t>câu</a:t>
            </a:r>
            <a:r>
              <a:rPr lang="en-US" sz="3200" dirty="0">
                <a:solidFill>
                  <a:srgbClr val="990000"/>
                </a:solidFill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554604" y="1682717"/>
            <a:ext cx="5903596" cy="93605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737483" y="1828800"/>
            <a:ext cx="56445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00"/>
                </a:solidFill>
              </a:rPr>
              <a:t>Trạng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ngữ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chỉ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nguyên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nhân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7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4" grpId="0" animBg="1"/>
      <p:bldP spid="13" grpId="0"/>
      <p:bldP spid="16" grpId="0" animBg="1"/>
      <p:bldP spid="17" grpId="0"/>
      <p:bldP spid="18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3451678" y="1905000"/>
            <a:ext cx="6965043" cy="4116868"/>
          </a:xfrm>
          <a:prstGeom prst="star24">
            <a:avLst>
              <a:gd name="adj" fmla="val 3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4419600" y="3124200"/>
            <a:ext cx="502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nhà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2" name="WordArt 20"/>
          <p:cNvSpPr>
            <a:spLocks noChangeArrowheads="1" noChangeShapeType="1" noTextEdit="1"/>
          </p:cNvSpPr>
          <p:nvPr/>
        </p:nvSpPr>
        <p:spPr bwMode="auto">
          <a:xfrm>
            <a:off x="1295400" y="675044"/>
            <a:ext cx="3829637" cy="18139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9" grpId="0" animBg="1"/>
      <p:bldP spid="18450" grpId="0"/>
      <p:bldP spid="184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4026265" y="4495593"/>
            <a:ext cx="6934200" cy="1828800"/>
          </a:xfrm>
          <a:prstGeom prst="wedgeRectCallout">
            <a:avLst>
              <a:gd name="adj1" fmla="val -59780"/>
              <a:gd name="adj2" fmla="val -4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042890" y="4694665"/>
            <a:ext cx="67437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130D65"/>
                </a:solidFill>
              </a:rPr>
              <a:t>Trạng</a:t>
            </a:r>
            <a:r>
              <a:rPr lang="en-US" sz="3600" dirty="0">
                <a:solidFill>
                  <a:srgbClr val="130D65"/>
                </a:solidFill>
              </a:rPr>
              <a:t> </a:t>
            </a:r>
            <a:r>
              <a:rPr lang="en-US" sz="3600" dirty="0" err="1">
                <a:solidFill>
                  <a:srgbClr val="130D65"/>
                </a:solidFill>
              </a:rPr>
              <a:t>ngữ</a:t>
            </a:r>
            <a:r>
              <a:rPr lang="en-US" sz="3600" dirty="0">
                <a:solidFill>
                  <a:srgbClr val="130D65"/>
                </a:solidFill>
              </a:rPr>
              <a:t> </a:t>
            </a:r>
            <a:r>
              <a:rPr lang="en-US" sz="3600" dirty="0" err="1">
                <a:solidFill>
                  <a:srgbClr val="130D65"/>
                </a:solidFill>
              </a:rPr>
              <a:t>chỉ</a:t>
            </a:r>
            <a:r>
              <a:rPr lang="en-US" sz="3600" dirty="0">
                <a:solidFill>
                  <a:srgbClr val="130D65"/>
                </a:solidFill>
              </a:rPr>
              <a:t> </a:t>
            </a:r>
            <a:r>
              <a:rPr lang="en-US" sz="3600" dirty="0" err="1">
                <a:solidFill>
                  <a:srgbClr val="130D65"/>
                </a:solidFill>
              </a:rPr>
              <a:t>nguyên</a:t>
            </a:r>
            <a:r>
              <a:rPr lang="en-US" sz="3600" dirty="0">
                <a:solidFill>
                  <a:srgbClr val="130D65"/>
                </a:solidFill>
              </a:rPr>
              <a:t> </a:t>
            </a:r>
            <a:r>
              <a:rPr lang="en-US" sz="3600" dirty="0" err="1">
                <a:solidFill>
                  <a:srgbClr val="130D65"/>
                </a:solidFill>
              </a:rPr>
              <a:t>nhân</a:t>
            </a:r>
            <a:endParaRPr lang="en-US" sz="3600" dirty="0">
              <a:solidFill>
                <a:srgbClr val="130D65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130D65"/>
                </a:solidFill>
              </a:rPr>
              <a:t>trả</a:t>
            </a:r>
            <a:r>
              <a:rPr lang="en-US" sz="3600" dirty="0">
                <a:solidFill>
                  <a:srgbClr val="130D65"/>
                </a:solidFill>
              </a:rPr>
              <a:t> </a:t>
            </a:r>
            <a:r>
              <a:rPr lang="en-US" sz="3600" dirty="0" err="1">
                <a:solidFill>
                  <a:srgbClr val="130D65"/>
                </a:solidFill>
              </a:rPr>
              <a:t>lời</a:t>
            </a:r>
            <a:r>
              <a:rPr lang="en-US" sz="3600" dirty="0">
                <a:solidFill>
                  <a:srgbClr val="130D65"/>
                </a:solidFill>
              </a:rPr>
              <a:t> </a:t>
            </a:r>
            <a:r>
              <a:rPr lang="en-US" sz="3600" dirty="0" err="1">
                <a:solidFill>
                  <a:srgbClr val="130D65"/>
                </a:solidFill>
              </a:rPr>
              <a:t>cho</a:t>
            </a:r>
            <a:r>
              <a:rPr lang="en-US" sz="3600" dirty="0">
                <a:solidFill>
                  <a:srgbClr val="130D65"/>
                </a:solidFill>
              </a:rPr>
              <a:t> </a:t>
            </a:r>
            <a:r>
              <a:rPr lang="en-US" sz="3600" dirty="0" err="1">
                <a:solidFill>
                  <a:srgbClr val="130D65"/>
                </a:solidFill>
              </a:rPr>
              <a:t>các</a:t>
            </a:r>
            <a:r>
              <a:rPr lang="en-US" sz="3600" dirty="0">
                <a:solidFill>
                  <a:srgbClr val="130D65"/>
                </a:solidFill>
              </a:rPr>
              <a:t> </a:t>
            </a:r>
            <a:r>
              <a:rPr lang="en-US" sz="3600" dirty="0" err="1">
                <a:solidFill>
                  <a:srgbClr val="130D65"/>
                </a:solidFill>
              </a:rPr>
              <a:t>câu</a:t>
            </a:r>
            <a:r>
              <a:rPr lang="en-US" sz="3600" dirty="0">
                <a:solidFill>
                  <a:srgbClr val="130D65"/>
                </a:solidFill>
              </a:rPr>
              <a:t> </a:t>
            </a:r>
            <a:r>
              <a:rPr lang="en-US" sz="3600" dirty="0" err="1">
                <a:solidFill>
                  <a:srgbClr val="130D65"/>
                </a:solidFill>
              </a:rPr>
              <a:t>hỏi</a:t>
            </a:r>
            <a:r>
              <a:rPr lang="en-US" sz="3600" dirty="0">
                <a:solidFill>
                  <a:srgbClr val="130D65"/>
                </a:solidFill>
              </a:rPr>
              <a:t> </a:t>
            </a:r>
            <a:r>
              <a:rPr lang="en-US" sz="3600" dirty="0" err="1">
                <a:solidFill>
                  <a:srgbClr val="130D65"/>
                </a:solidFill>
              </a:rPr>
              <a:t>nào</a:t>
            </a:r>
            <a:r>
              <a:rPr lang="en-US" sz="3600" dirty="0">
                <a:solidFill>
                  <a:srgbClr val="130D65"/>
                </a:solidFill>
              </a:rPr>
              <a:t>?</a:t>
            </a:r>
          </a:p>
        </p:txBody>
      </p:sp>
      <p:pic>
        <p:nvPicPr>
          <p:cNvPr id="1026" name="Picture 2" descr="Cấu trúc I think và cách dùng trong tiếng Anh - Step Up Englis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48" b="89881" l="48703" r="70293">
                        <a14:foregroundMark x1="57238" y1="45833" x2="58326" y2="52232"/>
                        <a14:foregroundMark x1="63933" y1="44196" x2="63682" y2="48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72" t="25348" r="23710" b="6795"/>
          <a:stretch/>
        </p:blipFill>
        <p:spPr bwMode="auto">
          <a:xfrm>
            <a:off x="8186306" y="144493"/>
            <a:ext cx="3200400" cy="4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ấu trúc I think và cách dùng trong tiếng Anh - Step Up Englis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190" b="92113" l="25858" r="43515">
                        <a14:foregroundMark x1="40418" y1="29911" x2="41674" y2="30357"/>
                        <a14:foregroundMark x1="40669" y1="35714" x2="40418" y2="36905"/>
                        <a14:foregroundMark x1="32301" y1="45833" x2="32301" y2="50000"/>
                        <a14:foregroundMark x1="37490" y1="43304" x2="37490" y2="4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09" t="26619" r="56485" b="7906"/>
          <a:stretch/>
        </p:blipFill>
        <p:spPr bwMode="auto">
          <a:xfrm>
            <a:off x="1573357" y="2590800"/>
            <a:ext cx="198120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3369946" y="108441"/>
            <a:ext cx="4541520" cy="2823307"/>
          </a:xfrm>
          <a:prstGeom prst="cloudCallout">
            <a:avLst>
              <a:gd name="adj1" fmla="val 59330"/>
              <a:gd name="adj2" fmla="val 110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419600" y="1825130"/>
            <a:ext cx="3314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</a:rPr>
              <a:t>- </a:t>
            </a:r>
            <a:r>
              <a:rPr lang="en-US" sz="3600" dirty="0" err="1">
                <a:solidFill>
                  <a:srgbClr val="FF0000"/>
                </a:solidFill>
              </a:rPr>
              <a:t>Tại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đâu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400552" y="1187431"/>
            <a:ext cx="3092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</a:rPr>
              <a:t>- </a:t>
            </a:r>
            <a:r>
              <a:rPr lang="en-US" sz="3600" dirty="0" err="1">
                <a:solidFill>
                  <a:srgbClr val="FF0000"/>
                </a:solidFill>
              </a:rPr>
              <a:t>Nhờ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đâu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381500" y="533401"/>
            <a:ext cx="3314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</a:rPr>
              <a:t>- </a:t>
            </a:r>
            <a:r>
              <a:rPr lang="en-US" sz="3600" dirty="0" err="1">
                <a:solidFill>
                  <a:srgbClr val="FF0000"/>
                </a:solidFill>
              </a:rPr>
              <a:t>Vì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sao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Oval 11"/>
          <p:cNvSpPr/>
          <p:nvPr/>
        </p:nvSpPr>
        <p:spPr>
          <a:xfrm>
            <a:off x="1821181" y="286940"/>
            <a:ext cx="1280160" cy="1143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011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" grpId="0" animBg="1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133600" y="381000"/>
            <a:ext cx="7261860" cy="1981201"/>
          </a:xfrm>
          <a:prstGeom prst="cloudCallout">
            <a:avLst>
              <a:gd name="adj1" fmla="val 35679"/>
              <a:gd name="adj2" fmla="val 715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23210" y="791289"/>
            <a:ext cx="58826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27279D"/>
                </a:solidFill>
              </a:rPr>
              <a:t>Đặt</a:t>
            </a:r>
            <a:r>
              <a:rPr lang="en-US" sz="3600" dirty="0">
                <a:solidFill>
                  <a:srgbClr val="27279D"/>
                </a:solidFill>
              </a:rPr>
              <a:t> 1 </a:t>
            </a:r>
            <a:r>
              <a:rPr lang="en-US" sz="3600" dirty="0" err="1">
                <a:solidFill>
                  <a:srgbClr val="27279D"/>
                </a:solidFill>
              </a:rPr>
              <a:t>câu</a:t>
            </a:r>
            <a:r>
              <a:rPr lang="en-US" sz="3600" dirty="0">
                <a:solidFill>
                  <a:srgbClr val="27279D"/>
                </a:solidFill>
              </a:rPr>
              <a:t> </a:t>
            </a:r>
            <a:r>
              <a:rPr lang="en-US" sz="3600" dirty="0" err="1">
                <a:solidFill>
                  <a:srgbClr val="27279D"/>
                </a:solidFill>
              </a:rPr>
              <a:t>có</a:t>
            </a:r>
            <a:r>
              <a:rPr lang="en-US" sz="3600" dirty="0">
                <a:solidFill>
                  <a:srgbClr val="27279D"/>
                </a:solidFill>
              </a:rPr>
              <a:t> </a:t>
            </a:r>
            <a:r>
              <a:rPr lang="en-US" sz="3600" dirty="0" err="1">
                <a:solidFill>
                  <a:srgbClr val="27279D"/>
                </a:solidFill>
              </a:rPr>
              <a:t>trạng</a:t>
            </a:r>
            <a:r>
              <a:rPr lang="en-US" sz="3600" dirty="0">
                <a:solidFill>
                  <a:srgbClr val="27279D"/>
                </a:solidFill>
              </a:rPr>
              <a:t> </a:t>
            </a:r>
            <a:r>
              <a:rPr lang="en-US" sz="3600" dirty="0" err="1">
                <a:solidFill>
                  <a:srgbClr val="27279D"/>
                </a:solidFill>
              </a:rPr>
              <a:t>ngữ</a:t>
            </a:r>
            <a:r>
              <a:rPr lang="en-US" sz="3600" dirty="0">
                <a:solidFill>
                  <a:srgbClr val="27279D"/>
                </a:solidFill>
              </a:rPr>
              <a:t> </a:t>
            </a:r>
            <a:r>
              <a:rPr lang="en-US" sz="3600" dirty="0" err="1">
                <a:solidFill>
                  <a:srgbClr val="27279D"/>
                </a:solidFill>
              </a:rPr>
              <a:t>chỉ</a:t>
            </a:r>
            <a:r>
              <a:rPr lang="en-US" sz="3600" dirty="0">
                <a:solidFill>
                  <a:srgbClr val="27279D"/>
                </a:solidFill>
              </a:rPr>
              <a:t> </a:t>
            </a:r>
            <a:r>
              <a:rPr lang="en-US" sz="3600" dirty="0" err="1">
                <a:solidFill>
                  <a:srgbClr val="27279D"/>
                </a:solidFill>
              </a:rPr>
              <a:t>nguyên</a:t>
            </a:r>
            <a:r>
              <a:rPr lang="en-US" sz="3600" dirty="0">
                <a:solidFill>
                  <a:srgbClr val="27279D"/>
                </a:solidFill>
              </a:rPr>
              <a:t> </a:t>
            </a:r>
            <a:r>
              <a:rPr lang="en-US" sz="3600" dirty="0" err="1">
                <a:solidFill>
                  <a:srgbClr val="27279D"/>
                </a:solidFill>
              </a:rPr>
              <a:t>nhân</a:t>
            </a:r>
            <a:endParaRPr lang="en-US" sz="3600" dirty="0">
              <a:solidFill>
                <a:srgbClr val="27279D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493520" y="5105400"/>
            <a:ext cx="1280160" cy="1143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3200400"/>
            <a:ext cx="9144000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M: </a:t>
            </a:r>
            <a:r>
              <a:rPr lang="en-US" sz="4000" i="1" dirty="0">
                <a:solidFill>
                  <a:srgbClr val="000000"/>
                </a:solidFill>
              </a:rPr>
              <a:t>Mai </a:t>
            </a:r>
            <a:r>
              <a:rPr lang="en-US" sz="4000" i="1" dirty="0" err="1">
                <a:solidFill>
                  <a:srgbClr val="000000"/>
                </a:solidFill>
              </a:rPr>
              <a:t>đã</a:t>
            </a:r>
            <a:r>
              <a:rPr lang="en-US" sz="4000" i="1" dirty="0">
                <a:solidFill>
                  <a:srgbClr val="000000"/>
                </a:solidFill>
              </a:rPr>
              <a:t> </a:t>
            </a:r>
            <a:r>
              <a:rPr lang="en-US" sz="4000" i="1" dirty="0" err="1">
                <a:solidFill>
                  <a:srgbClr val="000000"/>
                </a:solidFill>
              </a:rPr>
              <a:t>vượt</a:t>
            </a:r>
            <a:r>
              <a:rPr lang="en-US" sz="4000" i="1" dirty="0">
                <a:solidFill>
                  <a:srgbClr val="000000"/>
                </a:solidFill>
              </a:rPr>
              <a:t> qua </a:t>
            </a:r>
            <a:r>
              <a:rPr lang="en-US" sz="4000" i="1" dirty="0" err="1">
                <a:solidFill>
                  <a:srgbClr val="000000"/>
                </a:solidFill>
              </a:rPr>
              <a:t>khó</a:t>
            </a:r>
            <a:r>
              <a:rPr lang="en-US" sz="4000" i="1" dirty="0">
                <a:solidFill>
                  <a:srgbClr val="000000"/>
                </a:solidFill>
              </a:rPr>
              <a:t> </a:t>
            </a:r>
            <a:r>
              <a:rPr lang="en-US" sz="4000" i="1" dirty="0" err="1">
                <a:solidFill>
                  <a:srgbClr val="000000"/>
                </a:solidFill>
              </a:rPr>
              <a:t>khăn</a:t>
            </a:r>
            <a:r>
              <a:rPr lang="en-US" sz="4000" i="1" dirty="0">
                <a:solidFill>
                  <a:srgbClr val="000000"/>
                </a:solidFill>
              </a:rPr>
              <a:t> </a:t>
            </a:r>
            <a:r>
              <a:rPr lang="en-US" sz="4000" i="1" dirty="0" err="1">
                <a:solidFill>
                  <a:srgbClr val="000000"/>
                </a:solidFill>
              </a:rPr>
              <a:t>nhờ</a:t>
            </a:r>
            <a:r>
              <a:rPr lang="en-US" sz="4000" i="1" dirty="0">
                <a:solidFill>
                  <a:srgbClr val="000000"/>
                </a:solidFill>
              </a:rPr>
              <a:t> </a:t>
            </a:r>
            <a:r>
              <a:rPr lang="en-US" sz="4000" i="1" dirty="0" err="1">
                <a:solidFill>
                  <a:srgbClr val="000000"/>
                </a:solidFill>
              </a:rPr>
              <a:t>sự</a:t>
            </a:r>
            <a:r>
              <a:rPr lang="en-US" sz="4000" i="1" dirty="0">
                <a:solidFill>
                  <a:srgbClr val="000000"/>
                </a:solidFill>
              </a:rPr>
              <a:t> </a:t>
            </a:r>
            <a:r>
              <a:rPr lang="en-US" sz="4000" i="1" dirty="0" err="1">
                <a:solidFill>
                  <a:srgbClr val="000000"/>
                </a:solidFill>
              </a:rPr>
              <a:t>giúp</a:t>
            </a:r>
            <a:r>
              <a:rPr lang="en-US" sz="4000" i="1" dirty="0">
                <a:solidFill>
                  <a:srgbClr val="000000"/>
                </a:solidFill>
              </a:rPr>
              <a:t> </a:t>
            </a:r>
            <a:r>
              <a:rPr lang="en-US" sz="4000" i="1" dirty="0" err="1">
                <a:solidFill>
                  <a:srgbClr val="000000"/>
                </a:solidFill>
              </a:rPr>
              <a:t>đỡ</a:t>
            </a:r>
            <a:r>
              <a:rPr lang="en-US" sz="4000" i="1" dirty="0">
                <a:solidFill>
                  <a:srgbClr val="000000"/>
                </a:solidFill>
              </a:rPr>
              <a:t> </a:t>
            </a:r>
            <a:r>
              <a:rPr lang="en-US" sz="4000" i="1" dirty="0" err="1">
                <a:solidFill>
                  <a:srgbClr val="000000"/>
                </a:solidFill>
              </a:rPr>
              <a:t>của</a:t>
            </a:r>
            <a:r>
              <a:rPr lang="en-US" sz="4000" i="1" dirty="0">
                <a:solidFill>
                  <a:srgbClr val="000000"/>
                </a:solidFill>
              </a:rPr>
              <a:t> </a:t>
            </a:r>
            <a:r>
              <a:rPr lang="en-US" sz="4000" i="1" dirty="0" err="1">
                <a:solidFill>
                  <a:srgbClr val="000000"/>
                </a:solidFill>
              </a:rPr>
              <a:t>thầy</a:t>
            </a:r>
            <a:r>
              <a:rPr lang="en-US" sz="4000" i="1" dirty="0">
                <a:solidFill>
                  <a:srgbClr val="000000"/>
                </a:solidFill>
              </a:rPr>
              <a:t> </a:t>
            </a:r>
            <a:r>
              <a:rPr lang="en-US" sz="4000" i="1" dirty="0" err="1">
                <a:solidFill>
                  <a:srgbClr val="000000"/>
                </a:solidFill>
              </a:rPr>
              <a:t>cô</a:t>
            </a:r>
            <a:r>
              <a:rPr lang="en-US" sz="4000" i="1" dirty="0">
                <a:solidFill>
                  <a:srgbClr val="000000"/>
                </a:solidFill>
              </a:rPr>
              <a:t> </a:t>
            </a:r>
            <a:r>
              <a:rPr lang="en-US" sz="4000" i="1" dirty="0" err="1">
                <a:solidFill>
                  <a:srgbClr val="000000"/>
                </a:solidFill>
              </a:rPr>
              <a:t>và</a:t>
            </a:r>
            <a:r>
              <a:rPr lang="en-US" sz="4000" i="1" dirty="0">
                <a:solidFill>
                  <a:srgbClr val="000000"/>
                </a:solidFill>
              </a:rPr>
              <a:t> </a:t>
            </a:r>
            <a:r>
              <a:rPr lang="en-US" sz="4000" i="1" dirty="0" err="1">
                <a:solidFill>
                  <a:srgbClr val="000000"/>
                </a:solidFill>
              </a:rPr>
              <a:t>bạn</a:t>
            </a:r>
            <a:r>
              <a:rPr lang="en-US" sz="4000" i="1" dirty="0">
                <a:solidFill>
                  <a:srgbClr val="000000"/>
                </a:solidFill>
              </a:rPr>
              <a:t> </a:t>
            </a:r>
            <a:r>
              <a:rPr lang="en-US" sz="4000" i="1" dirty="0" err="1">
                <a:solidFill>
                  <a:srgbClr val="000000"/>
                </a:solidFill>
              </a:rPr>
              <a:t>bè</a:t>
            </a:r>
            <a:r>
              <a:rPr lang="en-US" sz="4000" i="1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0339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447800" y="685800"/>
            <a:ext cx="967740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dirty="0" err="1">
                <a:solidFill>
                  <a:srgbClr val="990000"/>
                </a:solidFill>
              </a:rPr>
              <a:t>Thêm</a:t>
            </a:r>
            <a:r>
              <a:rPr lang="en-US" sz="3600" dirty="0">
                <a:solidFill>
                  <a:srgbClr val="990000"/>
                </a:solidFill>
              </a:rPr>
              <a:t> </a:t>
            </a:r>
            <a:r>
              <a:rPr lang="en-US" sz="3600" dirty="0" err="1">
                <a:solidFill>
                  <a:srgbClr val="990000"/>
                </a:solidFill>
              </a:rPr>
              <a:t>chủ</a:t>
            </a:r>
            <a:r>
              <a:rPr lang="en-US" sz="3600" dirty="0">
                <a:solidFill>
                  <a:srgbClr val="990000"/>
                </a:solidFill>
              </a:rPr>
              <a:t> </a:t>
            </a:r>
            <a:r>
              <a:rPr lang="en-US" sz="3600" dirty="0" err="1">
                <a:solidFill>
                  <a:srgbClr val="990000"/>
                </a:solidFill>
              </a:rPr>
              <a:t>ngữ</a:t>
            </a:r>
            <a:r>
              <a:rPr lang="en-US" sz="3600" dirty="0">
                <a:solidFill>
                  <a:srgbClr val="990000"/>
                </a:solidFill>
              </a:rPr>
              <a:t>, </a:t>
            </a:r>
            <a:r>
              <a:rPr lang="en-US" sz="3600" dirty="0" err="1">
                <a:solidFill>
                  <a:srgbClr val="990000"/>
                </a:solidFill>
              </a:rPr>
              <a:t>vị</a:t>
            </a:r>
            <a:r>
              <a:rPr lang="en-US" sz="3600" dirty="0">
                <a:solidFill>
                  <a:srgbClr val="990000"/>
                </a:solidFill>
              </a:rPr>
              <a:t> </a:t>
            </a:r>
            <a:r>
              <a:rPr lang="en-US" sz="3600" dirty="0" err="1">
                <a:solidFill>
                  <a:srgbClr val="990000"/>
                </a:solidFill>
              </a:rPr>
              <a:t>ngữ</a:t>
            </a:r>
            <a:r>
              <a:rPr lang="en-US" sz="3600" dirty="0">
                <a:solidFill>
                  <a:srgbClr val="990000"/>
                </a:solidFill>
              </a:rPr>
              <a:t> </a:t>
            </a:r>
            <a:r>
              <a:rPr lang="en-US" sz="3600" dirty="0" err="1">
                <a:solidFill>
                  <a:srgbClr val="990000"/>
                </a:solidFill>
              </a:rPr>
              <a:t>vào</a:t>
            </a:r>
            <a:r>
              <a:rPr lang="en-US" sz="3600" dirty="0">
                <a:solidFill>
                  <a:srgbClr val="990000"/>
                </a:solidFill>
              </a:rPr>
              <a:t> </a:t>
            </a:r>
            <a:r>
              <a:rPr lang="en-US" sz="3600" dirty="0" err="1">
                <a:solidFill>
                  <a:srgbClr val="990000"/>
                </a:solidFill>
              </a:rPr>
              <a:t>chỗ</a:t>
            </a:r>
            <a:r>
              <a:rPr lang="en-US" sz="3600" dirty="0">
                <a:solidFill>
                  <a:srgbClr val="990000"/>
                </a:solidFill>
              </a:rPr>
              <a:t> </a:t>
            </a:r>
            <a:r>
              <a:rPr lang="en-US" sz="3600" dirty="0" err="1">
                <a:solidFill>
                  <a:srgbClr val="990000"/>
                </a:solidFill>
              </a:rPr>
              <a:t>trống</a:t>
            </a:r>
            <a:r>
              <a:rPr lang="en-US" sz="3600" dirty="0">
                <a:solidFill>
                  <a:srgbClr val="990000"/>
                </a:solidFill>
              </a:rPr>
              <a:t> </a:t>
            </a:r>
            <a:r>
              <a:rPr lang="vi-VN" sz="3600" dirty="0">
                <a:solidFill>
                  <a:srgbClr val="990000"/>
                </a:solidFill>
              </a:rPr>
              <a:t>đ</a:t>
            </a:r>
            <a:r>
              <a:rPr lang="en-US" sz="3600" dirty="0">
                <a:solidFill>
                  <a:srgbClr val="990000"/>
                </a:solidFill>
              </a:rPr>
              <a:t>ể </a:t>
            </a:r>
            <a:r>
              <a:rPr lang="en-US" sz="3600" dirty="0" err="1">
                <a:solidFill>
                  <a:srgbClr val="990000"/>
                </a:solidFill>
              </a:rPr>
              <a:t>có</a:t>
            </a:r>
            <a:r>
              <a:rPr lang="en-US" sz="3600" dirty="0">
                <a:solidFill>
                  <a:srgbClr val="990000"/>
                </a:solidFill>
              </a:rPr>
              <a:t> </a:t>
            </a:r>
            <a:r>
              <a:rPr lang="en-US" sz="3600" dirty="0" err="1">
                <a:solidFill>
                  <a:srgbClr val="990000"/>
                </a:solidFill>
              </a:rPr>
              <a:t>câu</a:t>
            </a:r>
            <a:r>
              <a:rPr lang="en-US" sz="3600" dirty="0">
                <a:solidFill>
                  <a:srgbClr val="990000"/>
                </a:solidFill>
              </a:rPr>
              <a:t> </a:t>
            </a:r>
            <a:r>
              <a:rPr lang="en-US" sz="3600" dirty="0" err="1">
                <a:solidFill>
                  <a:srgbClr val="990000"/>
                </a:solidFill>
              </a:rPr>
              <a:t>hoàn</a:t>
            </a:r>
            <a:r>
              <a:rPr lang="en-US" sz="3600" dirty="0">
                <a:solidFill>
                  <a:srgbClr val="990000"/>
                </a:solidFill>
              </a:rPr>
              <a:t> </a:t>
            </a:r>
            <a:r>
              <a:rPr lang="en-US" sz="3600" dirty="0" err="1">
                <a:solidFill>
                  <a:srgbClr val="990000"/>
                </a:solidFill>
              </a:rPr>
              <a:t>chỉnh</a:t>
            </a:r>
            <a:r>
              <a:rPr lang="en-US" sz="3600" dirty="0">
                <a:solidFill>
                  <a:srgbClr val="990000"/>
                </a:solidFill>
              </a:rPr>
              <a:t>:</a:t>
            </a:r>
          </a:p>
        </p:txBody>
      </p:sp>
      <p:sp>
        <p:nvSpPr>
          <p:cNvPr id="3" name="Oval 2"/>
          <p:cNvSpPr/>
          <p:nvPr/>
        </p:nvSpPr>
        <p:spPr>
          <a:xfrm>
            <a:off x="1504604" y="5257800"/>
            <a:ext cx="1280160" cy="1143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4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139142" y="2303993"/>
            <a:ext cx="7879080" cy="990600"/>
          </a:xfrm>
          <a:prstGeom prst="wedgeRoundRectCallout">
            <a:avLst>
              <a:gd name="adj1" fmla="val -53224"/>
              <a:gd name="adj2" fmla="val 3634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39340" y="2476127"/>
            <a:ext cx="7894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dirty="0" err="1">
                <a:solidFill>
                  <a:schemeClr val="bg2"/>
                </a:solidFill>
              </a:rPr>
              <a:t>Vì</a:t>
            </a:r>
            <a:r>
              <a:rPr lang="en-US" sz="3600" dirty="0">
                <a:solidFill>
                  <a:schemeClr val="bg2"/>
                </a:solidFill>
              </a:rPr>
              <a:t> </a:t>
            </a:r>
            <a:r>
              <a:rPr lang="en-US" sz="3600" dirty="0" err="1">
                <a:solidFill>
                  <a:schemeClr val="bg2"/>
                </a:solidFill>
              </a:rPr>
              <a:t>mùa</a:t>
            </a:r>
            <a:r>
              <a:rPr lang="en-US" sz="3600" dirty="0">
                <a:solidFill>
                  <a:schemeClr val="bg2"/>
                </a:solidFill>
              </a:rPr>
              <a:t> </a:t>
            </a:r>
            <a:r>
              <a:rPr lang="en-US" sz="3600" dirty="0" err="1">
                <a:solidFill>
                  <a:schemeClr val="bg2"/>
                </a:solidFill>
              </a:rPr>
              <a:t>đông</a:t>
            </a:r>
            <a:r>
              <a:rPr lang="en-US" sz="3600" dirty="0">
                <a:solidFill>
                  <a:schemeClr val="bg2"/>
                </a:solidFill>
              </a:rPr>
              <a:t> </a:t>
            </a:r>
            <a:r>
              <a:rPr lang="en-US" sz="3600" dirty="0" err="1">
                <a:solidFill>
                  <a:schemeClr val="bg2"/>
                </a:solidFill>
              </a:rPr>
              <a:t>đã</a:t>
            </a:r>
            <a:r>
              <a:rPr lang="en-US" sz="3600" dirty="0">
                <a:solidFill>
                  <a:schemeClr val="bg2"/>
                </a:solidFill>
              </a:rPr>
              <a:t> </a:t>
            </a:r>
            <a:r>
              <a:rPr lang="en-US" sz="3600" dirty="0" err="1">
                <a:solidFill>
                  <a:schemeClr val="bg2"/>
                </a:solidFill>
              </a:rPr>
              <a:t>đến</a:t>
            </a:r>
            <a:r>
              <a:rPr lang="en-US" sz="3600" dirty="0">
                <a:solidFill>
                  <a:schemeClr val="bg2"/>
                </a:solidFill>
              </a:rPr>
              <a:t>,………………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774767" y="3736140"/>
            <a:ext cx="8623762" cy="990600"/>
          </a:xfrm>
          <a:prstGeom prst="wedgeRoundRectCallout">
            <a:avLst>
              <a:gd name="adj1" fmla="val 53418"/>
              <a:gd name="adj2" fmla="val 96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33402" y="3939053"/>
            <a:ext cx="85537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</a:rPr>
              <a:t>chúng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tôi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không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thể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đến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bể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nữa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060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5" grpId="0" animBg="1"/>
      <p:bldP spid="7" grpId="0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381000"/>
            <a:ext cx="9220200" cy="609600"/>
          </a:xfrm>
        </p:spPr>
        <p:txBody>
          <a:bodyPr/>
          <a:lstStyle/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sz="40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19150" y="1752600"/>
            <a:ext cx="10782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1981200" y="914400"/>
            <a:ext cx="7467600" cy="3095172"/>
          </a:xfrm>
          <a:prstGeom prst="star24">
            <a:avLst>
              <a:gd name="adj" fmla="val 37500"/>
            </a:avLst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99"/>
              </a:solidFill>
            </a:endParaRPr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1143000" y="3810000"/>
            <a:ext cx="10058400" cy="2971800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3124200" y="1947028"/>
            <a:ext cx="510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000099"/>
                </a:solidFill>
              </a:rPr>
              <a:t>“</a:t>
            </a:r>
            <a:r>
              <a:rPr lang="en-US" sz="3600" dirty="0" err="1">
                <a:solidFill>
                  <a:srgbClr val="000099"/>
                </a:solidFill>
              </a:rPr>
              <a:t>lạc</a:t>
            </a:r>
            <a:r>
              <a:rPr lang="en-US" sz="3600" dirty="0">
                <a:solidFill>
                  <a:srgbClr val="000099"/>
                </a:solidFill>
              </a:rPr>
              <a:t> </a:t>
            </a:r>
            <a:r>
              <a:rPr lang="en-US" sz="3600" dirty="0" err="1">
                <a:solidFill>
                  <a:srgbClr val="000099"/>
                </a:solidFill>
              </a:rPr>
              <a:t>quan</a:t>
            </a:r>
            <a:r>
              <a:rPr lang="en-US" sz="3600" dirty="0">
                <a:solidFill>
                  <a:srgbClr val="000099"/>
                </a:solidFill>
              </a:rPr>
              <a:t>”, “</a:t>
            </a:r>
            <a:r>
              <a:rPr lang="en-US" sz="3600" dirty="0" err="1">
                <a:solidFill>
                  <a:srgbClr val="000099"/>
                </a:solidFill>
              </a:rPr>
              <a:t>yêu</a:t>
            </a:r>
            <a:r>
              <a:rPr lang="en-US" sz="3600" dirty="0">
                <a:solidFill>
                  <a:srgbClr val="000099"/>
                </a:solidFill>
              </a:rPr>
              <a:t> </a:t>
            </a:r>
            <a:r>
              <a:rPr lang="vi-VN" sz="3600" dirty="0">
                <a:solidFill>
                  <a:srgbClr val="000099"/>
                </a:solidFill>
              </a:rPr>
              <a:t>đ</a:t>
            </a:r>
            <a:r>
              <a:rPr lang="en-US" sz="3600" dirty="0" err="1">
                <a:solidFill>
                  <a:srgbClr val="000099"/>
                </a:solidFill>
              </a:rPr>
              <a:t>ời</a:t>
            </a:r>
            <a:r>
              <a:rPr lang="en-US" sz="3600" dirty="0" smtClean="0">
                <a:solidFill>
                  <a:srgbClr val="000099"/>
                </a:solidFill>
              </a:rPr>
              <a:t>” </a:t>
            </a:r>
            <a:r>
              <a:rPr lang="en-US" sz="3600" dirty="0" err="1" smtClean="0">
                <a:solidFill>
                  <a:srgbClr val="000099"/>
                </a:solidFill>
              </a:rPr>
              <a:t>nghĩa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là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gì</a:t>
            </a:r>
            <a:r>
              <a:rPr lang="en-US" sz="3600" dirty="0" smtClean="0">
                <a:solidFill>
                  <a:srgbClr val="000099"/>
                </a:solidFill>
              </a:rPr>
              <a:t>?</a:t>
            </a:r>
            <a:endParaRPr lang="en-US" sz="3600" dirty="0">
              <a:solidFill>
                <a:srgbClr val="000099"/>
              </a:solidFill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1524000" y="4373940"/>
            <a:ext cx="9220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u="sng" dirty="0" err="1">
                <a:solidFill>
                  <a:srgbClr val="0000FF"/>
                </a:solidFill>
              </a:rPr>
              <a:t>Lạc</a:t>
            </a:r>
            <a:r>
              <a:rPr lang="en-US" sz="3200" u="sng" dirty="0">
                <a:solidFill>
                  <a:srgbClr val="0000FF"/>
                </a:solidFill>
              </a:rPr>
              <a:t> </a:t>
            </a:r>
            <a:r>
              <a:rPr lang="en-US" sz="3200" u="sng" dirty="0" err="1">
                <a:solidFill>
                  <a:srgbClr val="0000FF"/>
                </a:solidFill>
              </a:rPr>
              <a:t>quan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cách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nhìn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thái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vi-VN" sz="3200" dirty="0">
                <a:solidFill>
                  <a:srgbClr val="0000FF"/>
                </a:solidFill>
              </a:rPr>
              <a:t>đ</a:t>
            </a:r>
            <a:r>
              <a:rPr lang="en-US" sz="3200" dirty="0">
                <a:solidFill>
                  <a:srgbClr val="0000FF"/>
                </a:solidFill>
              </a:rPr>
              <a:t>ộ tin t</a:t>
            </a:r>
            <a:r>
              <a:rPr lang="vi-VN" sz="3200" dirty="0">
                <a:solidFill>
                  <a:srgbClr val="0000FF"/>
                </a:solidFill>
              </a:rPr>
              <a:t>ư</a:t>
            </a:r>
            <a:r>
              <a:rPr lang="en-US" sz="3200" dirty="0" err="1">
                <a:solidFill>
                  <a:srgbClr val="0000FF"/>
                </a:solidFill>
              </a:rPr>
              <a:t>ởng</a:t>
            </a:r>
            <a:r>
              <a:rPr lang="en-US" sz="3200" dirty="0">
                <a:solidFill>
                  <a:srgbClr val="0000FF"/>
                </a:solidFill>
              </a:rPr>
              <a:t> ở t</a:t>
            </a:r>
            <a:r>
              <a:rPr lang="vi-VN" sz="3200" dirty="0">
                <a:solidFill>
                  <a:srgbClr val="0000FF"/>
                </a:solidFill>
              </a:rPr>
              <a:t>ươ</a:t>
            </a:r>
            <a:r>
              <a:rPr lang="en-US" sz="3200" dirty="0">
                <a:solidFill>
                  <a:srgbClr val="0000FF"/>
                </a:solidFill>
              </a:rPr>
              <a:t>ng </a:t>
            </a:r>
            <a:r>
              <a:rPr lang="en-US" sz="3200" dirty="0" err="1">
                <a:solidFill>
                  <a:srgbClr val="0000FF"/>
                </a:solidFill>
              </a:rPr>
              <a:t>lai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tốt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vi-VN" sz="3200" dirty="0">
                <a:solidFill>
                  <a:srgbClr val="0000FF"/>
                </a:solidFill>
              </a:rPr>
              <a:t>đ</a:t>
            </a:r>
            <a:r>
              <a:rPr lang="en-US" sz="3200" dirty="0" err="1">
                <a:solidFill>
                  <a:srgbClr val="0000FF"/>
                </a:solidFill>
              </a:rPr>
              <a:t>ẹp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nhiều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triển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vọng</a:t>
            </a:r>
            <a:r>
              <a:rPr lang="en-US" sz="3200" dirty="0">
                <a:solidFill>
                  <a:srgbClr val="0000FF"/>
                </a:solidFill>
              </a:rPr>
              <a:t>; </a:t>
            </a:r>
            <a:endParaRPr lang="en-US" sz="3200" dirty="0" smtClean="0">
              <a:solidFill>
                <a:srgbClr val="0000FF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en-US" sz="3200" u="sng" dirty="0" err="1" smtClean="0">
                <a:solidFill>
                  <a:srgbClr val="0000FF"/>
                </a:solidFill>
              </a:rPr>
              <a:t>yêu</a:t>
            </a:r>
            <a:r>
              <a:rPr lang="en-US" sz="3200" u="sng" dirty="0" smtClean="0">
                <a:solidFill>
                  <a:srgbClr val="0000FF"/>
                </a:solidFill>
              </a:rPr>
              <a:t> </a:t>
            </a:r>
            <a:r>
              <a:rPr lang="vi-VN" sz="3200" u="sng" dirty="0">
                <a:solidFill>
                  <a:srgbClr val="0000FF"/>
                </a:solidFill>
              </a:rPr>
              <a:t>đ</a:t>
            </a:r>
            <a:r>
              <a:rPr lang="en-US" sz="3200" u="sng" dirty="0" err="1">
                <a:solidFill>
                  <a:srgbClr val="0000FF"/>
                </a:solidFill>
              </a:rPr>
              <a:t>ời</a:t>
            </a:r>
            <a:r>
              <a:rPr lang="en-US" sz="3200" dirty="0">
                <a:solidFill>
                  <a:srgbClr val="0000FF"/>
                </a:solidFill>
              </a:rPr>
              <a:t>  </a:t>
            </a:r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nghĩa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yêu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cuộc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sống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918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  <p:bldP spid="17419" grpId="0" animBg="1"/>
      <p:bldP spid="17420" grpId="0"/>
      <p:bldP spid="174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5"/>
          <p:cNvSpPr>
            <a:spLocks noChangeArrowheads="1"/>
          </p:cNvSpPr>
          <p:nvPr/>
        </p:nvSpPr>
        <p:spPr bwMode="auto">
          <a:xfrm>
            <a:off x="2971234" y="1828800"/>
            <a:ext cx="167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Câu</a:t>
            </a:r>
            <a:endParaRPr lang="en-US" altLang="en-US" sz="400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" name="Rectangle 16"/>
          <p:cNvSpPr>
            <a:spLocks noChangeArrowheads="1"/>
          </p:cNvSpPr>
          <p:nvPr/>
        </p:nvSpPr>
        <p:spPr bwMode="auto">
          <a:xfrm>
            <a:off x="7848600" y="1817362"/>
            <a:ext cx="2209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Nghĩa</a:t>
            </a:r>
            <a:endParaRPr lang="en-US" altLang="en-US" sz="400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" name="Rectangle 17"/>
          <p:cNvSpPr>
            <a:spLocks noChangeArrowheads="1"/>
          </p:cNvSpPr>
          <p:nvPr/>
        </p:nvSpPr>
        <p:spPr bwMode="auto">
          <a:xfrm>
            <a:off x="7129549" y="2434495"/>
            <a:ext cx="3919451" cy="106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Luôn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tin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tưởng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lai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đẹp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102" name="Rectangle 18"/>
          <p:cNvSpPr>
            <a:spLocks noChangeArrowheads="1"/>
          </p:cNvSpPr>
          <p:nvPr/>
        </p:nvSpPr>
        <p:spPr bwMode="auto">
          <a:xfrm>
            <a:off x="1259116" y="2971800"/>
            <a:ext cx="5330371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Chú ấy sống rất lạc quan</a:t>
            </a:r>
          </a:p>
        </p:txBody>
      </p:sp>
      <p:sp>
        <p:nvSpPr>
          <p:cNvPr id="4103" name="Rectangle 19"/>
          <p:cNvSpPr>
            <a:spLocks noChangeArrowheads="1"/>
          </p:cNvSpPr>
          <p:nvPr/>
        </p:nvSpPr>
        <p:spPr bwMode="auto">
          <a:xfrm>
            <a:off x="1259116" y="3581400"/>
            <a:ext cx="5330371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liều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thuốc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bổ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4" name="Rectangle 20"/>
          <p:cNvSpPr>
            <a:spLocks noChangeArrowheads="1"/>
          </p:cNvSpPr>
          <p:nvPr/>
        </p:nvSpPr>
        <p:spPr bwMode="auto">
          <a:xfrm>
            <a:off x="1259116" y="2438400"/>
            <a:ext cx="5330371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tuyển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5" name="Rectangle 21"/>
          <p:cNvSpPr>
            <a:spLocks noChangeArrowheads="1"/>
          </p:cNvSpPr>
          <p:nvPr/>
        </p:nvSpPr>
        <p:spPr bwMode="auto">
          <a:xfrm>
            <a:off x="7129548" y="3585029"/>
            <a:ext cx="3919451" cy="605971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vọng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đẹp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1515" y="285599"/>
            <a:ext cx="1335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Bài</a:t>
            </a:r>
            <a:r>
              <a:rPr lang="en-US" sz="2800" dirty="0"/>
              <a:t> 1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38200" y="224971"/>
            <a:ext cx="9829800" cy="1375229"/>
            <a:chOff x="-685800" y="224970"/>
            <a:chExt cx="9829800" cy="1375229"/>
          </a:xfrm>
        </p:grpSpPr>
        <p:grpSp>
          <p:nvGrpSpPr>
            <p:cNvPr id="5" name="Group 4"/>
            <p:cNvGrpSpPr/>
            <p:nvPr/>
          </p:nvGrpSpPr>
          <p:grpSpPr>
            <a:xfrm>
              <a:off x="-685800" y="224970"/>
              <a:ext cx="9829800" cy="1375229"/>
              <a:chOff x="-685800" y="224970"/>
              <a:chExt cx="9829800" cy="1375229"/>
            </a:xfrm>
          </p:grpSpPr>
          <p:sp>
            <p:nvSpPr>
              <p:cNvPr id="2" name="Rectangle 1"/>
              <p:cNvSpPr/>
              <p:nvPr/>
            </p:nvSpPr>
            <p:spPr bwMode="auto">
              <a:xfrm>
                <a:off x="0" y="224970"/>
                <a:ext cx="9144000" cy="137522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37895" name="Rectangle 7"/>
              <p:cNvSpPr>
                <a:spLocks noChangeArrowheads="1"/>
              </p:cNvSpPr>
              <p:nvPr/>
            </p:nvSpPr>
            <p:spPr bwMode="auto">
              <a:xfrm>
                <a:off x="1070428" y="457199"/>
                <a:ext cx="7997371" cy="1066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anchor="b"/>
              <a:lstStyle/>
              <a:p>
                <a:pPr eaLnBrk="1" hangingPunct="1">
                  <a:defRPr/>
                </a:pPr>
                <a:r>
                  <a:rPr lang="en-US" sz="4000" dirty="0" err="1">
                    <a:solidFill>
                      <a:srgbClr val="000000"/>
                    </a:solidFill>
                    <a:latin typeface="Times New Roman" pitchFamily="18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itchFamily="18" charset="0"/>
                  </a:rPr>
                  <a:t>mỗi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itchFamily="18" charset="0"/>
                  </a:rPr>
                  <a:t>câu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itchFamily="18" charset="0"/>
                  </a:rPr>
                  <a:t>dưới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itchFamily="18" charset="0"/>
                  </a:rPr>
                  <a:t>đây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itchFamily="18" charset="0"/>
                  </a:rPr>
                  <a:t>,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itchFamily="18" charset="0"/>
                  </a:rPr>
                  <a:t>từ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itchFamily="18" charset="0"/>
                  </a:rPr>
                  <a:t>lạc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itchFamily="18" charset="0"/>
                  </a:rPr>
                  <a:t>quan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itchFamily="18" charset="0"/>
                  </a:rPr>
                  <a:t>được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itchFamily="18" charset="0"/>
                  </a:rPr>
                  <a:t>dùng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itchFamily="18" charset="0"/>
                  </a:rPr>
                  <a:t>với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itchFamily="18" charset="0"/>
                  </a:rPr>
                  <a:t>nghĩa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itchFamily="18" charset="0"/>
                  </a:rPr>
                  <a:t>nào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itchFamily="18" charset="0"/>
                  </a:rPr>
                  <a:t>?</a:t>
                </a:r>
                <a:endParaRPr lang="en-US" sz="4000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-685800" y="224970"/>
                <a:ext cx="1596571" cy="1143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-371897" y="517556"/>
              <a:ext cx="13353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Bài</a:t>
              </a:r>
              <a:r>
                <a:rPr lang="en-US" sz="2800" dirty="0"/>
                <a:t>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10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ChangeArrowheads="1"/>
          </p:cNvSpPr>
          <p:nvPr/>
        </p:nvSpPr>
        <p:spPr bwMode="auto">
          <a:xfrm>
            <a:off x="8077200" y="1295400"/>
            <a:ext cx="20574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7" name="Rectangle 19"/>
          <p:cNvSpPr>
            <a:spLocks noChangeArrowheads="1"/>
          </p:cNvSpPr>
          <p:nvPr/>
        </p:nvSpPr>
        <p:spPr bwMode="auto">
          <a:xfrm>
            <a:off x="8077200" y="3276600"/>
            <a:ext cx="20574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8" name="Rectangle 20"/>
          <p:cNvSpPr>
            <a:spLocks noChangeArrowheads="1"/>
          </p:cNvSpPr>
          <p:nvPr/>
        </p:nvSpPr>
        <p:spPr bwMode="auto">
          <a:xfrm>
            <a:off x="8077200" y="2218112"/>
            <a:ext cx="2057400" cy="10571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9" name="Rectangle 71"/>
          <p:cNvSpPr>
            <a:spLocks noChangeArrowheads="1"/>
          </p:cNvSpPr>
          <p:nvPr/>
        </p:nvSpPr>
        <p:spPr bwMode="auto">
          <a:xfrm>
            <a:off x="8077200" y="381000"/>
            <a:ext cx="2057400" cy="9144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Có triển vọng tốt đẹp.</a:t>
            </a:r>
          </a:p>
        </p:txBody>
      </p:sp>
      <p:sp>
        <p:nvSpPr>
          <p:cNvPr id="6150" name="Rectangle 72"/>
          <p:cNvSpPr>
            <a:spLocks noChangeArrowheads="1"/>
          </p:cNvSpPr>
          <p:nvPr/>
        </p:nvSpPr>
        <p:spPr bwMode="auto">
          <a:xfrm>
            <a:off x="5562600" y="3293226"/>
            <a:ext cx="25146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51" name="Rectangle 73"/>
          <p:cNvSpPr>
            <a:spLocks noChangeArrowheads="1"/>
          </p:cNvSpPr>
          <p:nvPr/>
        </p:nvSpPr>
        <p:spPr bwMode="auto">
          <a:xfrm>
            <a:off x="1905000" y="1295400"/>
            <a:ext cx="3657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8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tuyển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152" name="Rectangle 74"/>
          <p:cNvSpPr>
            <a:spLocks noChangeArrowheads="1"/>
          </p:cNvSpPr>
          <p:nvPr/>
        </p:nvSpPr>
        <p:spPr bwMode="auto">
          <a:xfrm>
            <a:off x="1905000" y="2209800"/>
            <a:ext cx="3657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8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153" name="Rectangle 75"/>
          <p:cNvSpPr>
            <a:spLocks noChangeArrowheads="1"/>
          </p:cNvSpPr>
          <p:nvPr/>
        </p:nvSpPr>
        <p:spPr bwMode="auto">
          <a:xfrm>
            <a:off x="1905000" y="3276600"/>
            <a:ext cx="3657600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28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liều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thuốc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bổ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154" name="Rectangle 76"/>
          <p:cNvSpPr>
            <a:spLocks noChangeArrowheads="1"/>
          </p:cNvSpPr>
          <p:nvPr/>
        </p:nvSpPr>
        <p:spPr bwMode="auto">
          <a:xfrm>
            <a:off x="5562600" y="381000"/>
            <a:ext cx="2514600" cy="9144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Luôn tin tưởng ở tương lai tốt đẹp.</a:t>
            </a:r>
          </a:p>
        </p:txBody>
      </p:sp>
      <p:sp>
        <p:nvSpPr>
          <p:cNvPr id="6155" name="Rectangle 77"/>
          <p:cNvSpPr>
            <a:spLocks noChangeArrowheads="1"/>
          </p:cNvSpPr>
          <p:nvPr/>
        </p:nvSpPr>
        <p:spPr bwMode="auto">
          <a:xfrm>
            <a:off x="5562600" y="2218113"/>
            <a:ext cx="2514600" cy="10571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56" name="Rectangle 78"/>
          <p:cNvSpPr>
            <a:spLocks noChangeArrowheads="1"/>
          </p:cNvSpPr>
          <p:nvPr/>
        </p:nvSpPr>
        <p:spPr bwMode="auto">
          <a:xfrm>
            <a:off x="1905000" y="381000"/>
            <a:ext cx="3657600" cy="9144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07113" y="2400301"/>
            <a:ext cx="83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ahoma" panose="020B0604030504040204" pitchFamily="34" charset="0"/>
              </a:rPr>
              <a:t>+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107113" y="3390901"/>
            <a:ext cx="83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ahoma" panose="020B0604030504040204" pitchFamily="34" charset="0"/>
              </a:rPr>
              <a:t>+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382000" y="1306514"/>
            <a:ext cx="83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ahoma" panose="020B060403050404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98226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677</Words>
  <Application>Microsoft Office PowerPoint</Application>
  <PresentationFormat>Widescreen</PresentationFormat>
  <Paragraphs>94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0962422757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HOANG Y</dc:creator>
  <cp:lastModifiedBy>Thuy Ninh</cp:lastModifiedBy>
  <cp:revision>40</cp:revision>
  <dcterms:created xsi:type="dcterms:W3CDTF">2009-04-13T06:18:36Z</dcterms:created>
  <dcterms:modified xsi:type="dcterms:W3CDTF">2023-06-05T08:26:31Z</dcterms:modified>
</cp:coreProperties>
</file>