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8" r:id="rId3"/>
    <p:sldMasterId id="2147483699" r:id="rId4"/>
    <p:sldMasterId id="2147483712" r:id="rId5"/>
  </p:sldMasterIdLst>
  <p:notesMasterIdLst>
    <p:notesMasterId r:id="rId34"/>
  </p:notesMasterIdLst>
  <p:sldIdLst>
    <p:sldId id="374" r:id="rId6"/>
    <p:sldId id="376" r:id="rId7"/>
    <p:sldId id="375" r:id="rId8"/>
    <p:sldId id="366" r:id="rId9"/>
    <p:sldId id="367" r:id="rId10"/>
    <p:sldId id="369" r:id="rId11"/>
    <p:sldId id="368" r:id="rId12"/>
    <p:sldId id="331" r:id="rId13"/>
    <p:sldId id="353" r:id="rId14"/>
    <p:sldId id="259" r:id="rId15"/>
    <p:sldId id="351" r:id="rId16"/>
    <p:sldId id="334" r:id="rId17"/>
    <p:sldId id="336" r:id="rId18"/>
    <p:sldId id="370" r:id="rId19"/>
    <p:sldId id="356" r:id="rId20"/>
    <p:sldId id="357" r:id="rId21"/>
    <p:sldId id="352" r:id="rId22"/>
    <p:sldId id="358" r:id="rId23"/>
    <p:sldId id="341" r:id="rId24"/>
    <p:sldId id="359" r:id="rId25"/>
    <p:sldId id="360" r:id="rId26"/>
    <p:sldId id="257" r:id="rId27"/>
    <p:sldId id="347" r:id="rId28"/>
    <p:sldId id="371" r:id="rId29"/>
    <p:sldId id="314" r:id="rId30"/>
    <p:sldId id="313" r:id="rId31"/>
    <p:sldId id="372" r:id="rId32"/>
    <p:sldId id="373" r:id="rId33"/>
  </p:sldIdLst>
  <p:sldSz cx="9144000" cy="5143500" type="screen16x9"/>
  <p:notesSz cx="6858000" cy="9144000"/>
  <p:custDataLst>
    <p:tags r:id="rId35"/>
  </p:custDataLst>
  <p:defaultTextStyle>
    <a:defPPr>
      <a:defRPr lang="zh-CN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3772" autoAdjust="0"/>
  </p:normalViewPr>
  <p:slideViewPr>
    <p:cSldViewPr>
      <p:cViewPr>
        <p:scale>
          <a:sx n="70" d="100"/>
          <a:sy n="70" d="100"/>
        </p:scale>
        <p:origin x="1392" y="3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F927D-97D4-4E74-AB37-997DDBB715F4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5CA27-7180-4F6B-A84E-BE3F55DF18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8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itchFamily="34" charset="0"/>
            </a:endParaRPr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C580FF0-3F46-42FA-822A-0FFDEED733F9}" type="slidenum">
              <a:rPr lang="zh-CN" altLang="en-US">
                <a:solidFill>
                  <a:srgbClr val="000000"/>
                </a:solidFill>
                <a:latin typeface="Calibri" pitchFamily="34" charset="0"/>
              </a:rPr>
              <a:pPr/>
              <a:t>3</a:t>
            </a:fld>
            <a:endParaRPr lang="zh-CN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27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>
            <a:extLst>
              <a:ext uri="{FF2B5EF4-FFF2-40B4-BE49-F238E27FC236}">
                <a16:creationId xmlns:a16="http://schemas.microsoft.com/office/drawing/2014/main" id="{2C173A3F-E3C7-4EE5-BE26-F94FC095FB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备注占位符 2">
            <a:extLst>
              <a:ext uri="{FF2B5EF4-FFF2-40B4-BE49-F238E27FC236}">
                <a16:creationId xmlns:a16="http://schemas.microsoft.com/office/drawing/2014/main" id="{79C9A9C1-3954-4042-A720-F435DA5FE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36868" name="灯片编号占位符 3">
            <a:extLst>
              <a:ext uri="{FF2B5EF4-FFF2-40B4-BE49-F238E27FC236}">
                <a16:creationId xmlns:a16="http://schemas.microsoft.com/office/drawing/2014/main" id="{5B15B8D3-A007-48D4-BB76-FB8BD902DD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E6F2A588-58CD-4085-92C5-7FC7EC290FC9}" type="slidenum">
              <a:rPr lang="zh-CN" altLang="en-US">
                <a:latin typeface="等线" panose="02010600030101010101" pitchFamily="2" charset="-122"/>
                <a:cs typeface="等线" panose="02010600030101010101" pitchFamily="2" charset="-122"/>
              </a:rPr>
              <a:pPr/>
              <a:t>14</a:t>
            </a:fld>
            <a:endParaRPr lang="zh-CN" altLang="en-US">
              <a:latin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4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562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5CA27-7180-4F6B-A84E-BE3F55DF184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56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9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3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9" tIns="34289" rIns="68579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9" tIns="34289" rIns="68579" bIns="34289"/>
          <a:lstStyle/>
          <a:p>
            <a:fld id="{7DB6A78E-A6A1-4FC7-80C7-614CA0CBECE6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9" tIns="34289" rIns="68579" bIns="3428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9" tIns="34289" rIns="68579" bIns="34289"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36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>
              <a:defRPr/>
            </a:pPr>
            <a:fld id="{EFBF85DD-4464-46D7-B47B-91BDAEE449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43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16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10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38" tIns="45719" rIns="91438" bIns="45719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>
                <a:solidFill>
                  <a:prstClr val="black"/>
                </a:solidFill>
              </a:rPr>
              <a:pPr/>
              <a:t>2023/4/5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>
                <a:solidFill>
                  <a:prstClr val="black"/>
                </a:solidFill>
              </a:rPr>
              <a:pPr/>
              <a:t>2023/4/5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>
                <a:solidFill>
                  <a:prstClr val="black"/>
                </a:solidFill>
              </a:rPr>
              <a:pPr/>
              <a:t>2023/4/5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2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>
                <a:solidFill>
                  <a:prstClr val="black"/>
                </a:solidFill>
              </a:rPr>
              <a:pPr/>
              <a:t>2023/4/5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>
                <a:solidFill>
                  <a:prstClr val="black"/>
                </a:solidFill>
              </a:rPr>
              <a:pPr/>
              <a:t>2023/4/5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1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>
                <a:solidFill>
                  <a:prstClr val="black"/>
                </a:solidFill>
              </a:rPr>
              <a:pPr/>
              <a:t>2023/4/5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>
                <a:solidFill>
                  <a:prstClr val="black"/>
                </a:solidFill>
              </a:rPr>
              <a:pPr/>
              <a:t>2023/4/5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1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>
                <a:solidFill>
                  <a:prstClr val="black"/>
                </a:solidFill>
              </a:rPr>
              <a:pPr/>
              <a:t>2023/4/5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>
                <a:solidFill>
                  <a:prstClr val="black"/>
                </a:solidFill>
              </a:rPr>
              <a:pPr/>
              <a:t>2023/4/5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5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9" tIns="34289" rIns="68579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9" tIns="34289" rIns="68579" bIns="34289"/>
          <a:lstStyle/>
          <a:p>
            <a:fld id="{7DB6A78E-A6A1-4FC7-80C7-614CA0CBECE6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9" tIns="34289" rIns="68579" bIns="34289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9" tIns="34289" rIns="68579" bIns="34289"/>
          <a:lstStyle/>
          <a:p>
            <a:fld id="{629ED7F7-A522-4CE5-B136-F2C656BEDF5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2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lIns="91438" tIns="45719" rIns="91438" bIns="45719"/>
          <a:lstStyle/>
          <a:p>
            <a:pPr>
              <a:defRPr/>
            </a:pPr>
            <a:fld id="{EFBF85DD-4464-46D7-B47B-91BDAEE449A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1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91438" tIns="45719" rIns="91438" bIns="45719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91438" tIns="45719" rIns="91438" bIns="45719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91438" tIns="45719" rIns="91438" bIns="45719"/>
          <a:lstStyle>
            <a:lvl1pPr>
              <a:defRPr/>
            </a:lvl1pPr>
          </a:lstStyle>
          <a:p>
            <a:pPr>
              <a:defRPr/>
            </a:pPr>
            <a:fld id="{728C79CC-3EDA-445D-B5CB-4D2FB83E636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86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90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2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bg1">
                    <a:lumMod val="50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3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38" tIns="45719" rIns="91438" bIns="45719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6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84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4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4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55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463889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39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463889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7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2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1" y="2288260"/>
            <a:ext cx="3829051" cy="2055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2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70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28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1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8" y="457202"/>
            <a:ext cx="4650122" cy="3886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1974640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37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57201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3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13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64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7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8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5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685783"/>
            <a:r>
              <a:rPr lang="en-US" sz="6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685783"/>
            <a:r>
              <a:rPr lang="en-US" sz="6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5093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18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1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1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1775321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3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1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52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80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2" y="3153616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2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2" y="3585812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6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2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3153616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1" y="3585810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32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81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57202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2"/>
            <a:ext cx="5744043" cy="38861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E7A89-AF84-455A-BC48-3495D68C81C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71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2F9A-D7EC-4BE7-8CD1-E1A431EA1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30233-52CF-48BE-991B-173369AFB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F1385-61DB-4709-A3B9-4E3CF10C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11DE7-2B27-45B4-9E10-36F3B0CF8B65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75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22822-6DDF-4B2B-AA02-82B1567FB0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58AAF-EB96-434D-BD9B-045E010766D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993735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9C15B-8F35-45B4-9426-7BE346179C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ADF64-54C4-4620-B257-FDD1249744C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71451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867BF-2668-40E0-9D6E-37C833EC85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CCFD6-F5C1-4166-9E80-900D603D9F0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878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64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06DC8-6DB5-4693-B0C4-FC63B602FE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0D421-C870-4987-B9CE-D840E69D43B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232363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EFEF1-1E3E-4038-A6AB-618F5917FE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D2D27-9160-47D6-BD66-22EA0683EA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406745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2680-258D-459E-8955-EE68A9C8AA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FD62C-AC9A-43DC-B66C-4D0E8F3C78C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82598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9914-FC33-434C-81ED-E94DB61FC4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B16F9-8822-4EAD-B603-5DA395C78E1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16915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D6502-8D62-48DE-8EA1-F2590380CC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95AB3-FEBE-4863-8AC1-4178ADE339E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86170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B88F4-93B2-4DBC-A283-E07B35A7BB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84A85-547B-497F-AABA-E2D24DB806B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77457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D897-24DF-4629-A1EC-40FA4FF0D7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F8117-BB81-483D-B580-30CB3D2428A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8729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35F4-75D1-49A6-95A3-A7D6DDA024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98E63-5B37-4F1D-9236-780B21CFA2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310974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874585"/>
      </p:ext>
    </p:extLst>
  </p:cSld>
  <p:clrMapOvr>
    <a:masterClrMapping/>
  </p:clrMapOvr>
  <p:transition spd="slow" advTm="300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22822-6DDF-4B2B-AA02-82B1567FB0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58AAF-EB96-434D-BD9B-045E010766D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4218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9C15B-8F35-45B4-9426-7BE346179C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ADF64-54C4-4620-B257-FDD1249744C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268222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867BF-2668-40E0-9D6E-37C833EC85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CCFD6-F5C1-4166-9E80-900D603D9F0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3842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06DC8-6DB5-4693-B0C4-FC63B602FE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0D421-C870-4987-B9CE-D840E69D43B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84243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EFEF1-1E3E-4038-A6AB-618F5917FE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D2D27-9160-47D6-BD66-22EA0683EAA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59590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2680-258D-459E-8955-EE68A9C8AA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FD62C-AC9A-43DC-B66C-4D0E8F3C78C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4543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9914-FC33-434C-81ED-E94DB61FC4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B16F9-8822-4EAD-B603-5DA395C78E1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54585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D6502-8D62-48DE-8EA1-F2590380CC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95AB3-FEBE-4863-8AC1-4178ADE339E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662779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B88F4-93B2-4DBC-A283-E07B35A7BB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84A85-547B-497F-AABA-E2D24DB806B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87412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D897-24DF-4629-A1EC-40FA4FF0D7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F8117-BB81-483D-B580-30CB3D2428A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734632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35F4-75D1-49A6-95A3-A7D6DDA024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98E63-5B37-4F1D-9236-780B21CFA2B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5101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204398"/>
      </p:ext>
    </p:extLst>
  </p:cSld>
  <p:clrMapOvr>
    <a:masterClrMapping/>
  </p:clrMapOvr>
  <p:transition spd="slow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3D34A37-F7C6-4CD6-B1EF-B622F1DA6BBD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3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"/>
            <a:ext cx="9144000" cy="51407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21006"/>
            <a:ext cx="964637" cy="5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7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"/>
            <a:ext cx="9144000" cy="51407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21006"/>
            <a:ext cx="964637" cy="5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3" y="463889"/>
            <a:ext cx="7773338" cy="1197133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685783"/>
            <a:fld id="{886C7692-EAFF-4338-BDC5-B41CF9993FC0}" type="datetimeFigureOut">
              <a:rPr lang="en-US" smtClean="0">
                <a:solidFill>
                  <a:prstClr val="black"/>
                </a:solidFill>
              </a:rPr>
              <a:pPr defTabSz="685783"/>
              <a:t>4/5/2023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2" y="4412457"/>
            <a:ext cx="5004665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68578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4412457"/>
            <a:ext cx="573161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685783"/>
            <a:fld id="{6C8E7A89-AF84-455A-BC48-3495D68C81CB}" type="slidenum">
              <a:rPr lang="en-US" smtClean="0">
                <a:solidFill>
                  <a:prstClr val="black"/>
                </a:solidFill>
              </a:rPr>
              <a:pPr defTabSz="68578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0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7" r:id="rId18"/>
  </p:sldLayoutIdLst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9889987-1471-41A6-A43A-412C22AE3A3F}" type="datetimeFigureOut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ED9FFD-B9EF-43AB-912F-3D4B3CFCD8C6}" type="slidenum">
              <a:rPr lang="en-US" altLang="vi-VN" smtClean="0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7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89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78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67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46" indent="-171446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9889987-1471-41A6-A43A-412C22AE3A3F}" type="datetimeFigureOut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4/5/2023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BEED9FFD-B9EF-43AB-912F-3D4B3CFCD8C6}" type="slidenum">
              <a:rPr lang="en-US" altLang="vi-VN" smtClean="0">
                <a:latin typeface="Times New Roman" pitchFamily="18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45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.WAV"/><Relationship Id="rId7" Type="http://schemas.openxmlformats.org/officeDocument/2006/relationships/audio" Target="../media/audio1.bin"/><Relationship Id="rId12" Type="http://schemas.openxmlformats.org/officeDocument/2006/relationships/image" Target="../media/image19.gif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8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7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gif"/><Relationship Id="rId3" Type="http://schemas.openxmlformats.org/officeDocument/2006/relationships/audio" Target="../media/audio2.bin"/><Relationship Id="rId7" Type="http://schemas.openxmlformats.org/officeDocument/2006/relationships/audio" Target="../media/audio6.bin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6" Type="http://schemas.openxmlformats.org/officeDocument/2006/relationships/audio" Target="../media/audio5.bin"/><Relationship Id="rId11" Type="http://schemas.openxmlformats.org/officeDocument/2006/relationships/image" Target="../media/image17.gif"/><Relationship Id="rId5" Type="http://schemas.openxmlformats.org/officeDocument/2006/relationships/audio" Target="../media/audio4.bin"/><Relationship Id="rId10" Type="http://schemas.openxmlformats.org/officeDocument/2006/relationships/audio" Target="../media/audio7.bin"/><Relationship Id="rId4" Type="http://schemas.openxmlformats.org/officeDocument/2006/relationships/audio" Target="../media/audio3.bin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gif"/><Relationship Id="rId3" Type="http://schemas.openxmlformats.org/officeDocument/2006/relationships/audio" Target="../media/audio2.bin"/><Relationship Id="rId7" Type="http://schemas.openxmlformats.org/officeDocument/2006/relationships/audio" Target="../media/audio6.bin"/><Relationship Id="rId12" Type="http://schemas.openxmlformats.org/officeDocument/2006/relationships/image" Target="../media/image23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6" Type="http://schemas.openxmlformats.org/officeDocument/2006/relationships/audio" Target="../media/audio5.bin"/><Relationship Id="rId11" Type="http://schemas.openxmlformats.org/officeDocument/2006/relationships/image" Target="../media/image17.gif"/><Relationship Id="rId5" Type="http://schemas.openxmlformats.org/officeDocument/2006/relationships/audio" Target="../media/audio4.bin"/><Relationship Id="rId10" Type="http://schemas.openxmlformats.org/officeDocument/2006/relationships/audio" Target="../media/audio7.bin"/><Relationship Id="rId4" Type="http://schemas.openxmlformats.org/officeDocument/2006/relationships/audio" Target="../media/audio3.bin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gif"/><Relationship Id="rId3" Type="http://schemas.openxmlformats.org/officeDocument/2006/relationships/audio" Target="../media/audio2.bin"/><Relationship Id="rId7" Type="http://schemas.openxmlformats.org/officeDocument/2006/relationships/audio" Target="../media/audio6.bin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Relationship Id="rId6" Type="http://schemas.openxmlformats.org/officeDocument/2006/relationships/audio" Target="../media/audio5.bin"/><Relationship Id="rId11" Type="http://schemas.openxmlformats.org/officeDocument/2006/relationships/image" Target="../media/image17.gif"/><Relationship Id="rId5" Type="http://schemas.openxmlformats.org/officeDocument/2006/relationships/audio" Target="../media/audio4.bin"/><Relationship Id="rId10" Type="http://schemas.openxmlformats.org/officeDocument/2006/relationships/audio" Target="../media/audio7.bin"/><Relationship Id="rId4" Type="http://schemas.openxmlformats.org/officeDocument/2006/relationships/audio" Target="../media/audio3.bin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95486"/>
            <a:ext cx="9144000" cy="191093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>
                <a:solidFill>
                  <a:srgbClr val="FFC000"/>
                </a:solidFill>
                <a:latin typeface="UTM Showcard" panose="02040603050506020204" pitchFamily="18" charset="0"/>
              </a:rPr>
              <a:t>LUYỆN TỪ VÀ CÂU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>
                <a:solidFill>
                  <a:srgbClr val="FFC000"/>
                </a:solidFill>
                <a:latin typeface="UTM Showcard" panose="02040603050506020204" pitchFamily="18" charset="0"/>
              </a:rPr>
              <a:t> LỚP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688" y="2106416"/>
            <a:ext cx="5996952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latin typeface="UTM Cookies" panose="02040603050506020204" pitchFamily="18" charset="0"/>
                <a:cs typeface="Times New Roman" pitchFamily="18" charset="0"/>
              </a:rPr>
              <a:t>   </a:t>
            </a:r>
            <a:r>
              <a:rPr lang="en-US" altLang="en-US" sz="3600" b="1" dirty="0" err="1">
                <a:latin typeface="UTM Cookies" panose="02040603050506020204" pitchFamily="18" charset="0"/>
                <a:cs typeface="Times New Roman" pitchFamily="18" charset="0"/>
              </a:rPr>
              <a:t>Giữ</a:t>
            </a:r>
            <a:r>
              <a:rPr lang="en-US" altLang="en-US" sz="3600" b="1" dirty="0"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UTM Cookies" panose="02040603050506020204" pitchFamily="18" charset="0"/>
                <a:cs typeface="Times New Roman" pitchFamily="18" charset="0"/>
              </a:rPr>
              <a:t>phép</a:t>
            </a:r>
            <a:r>
              <a:rPr lang="en-US" altLang="en-US" sz="3600" b="1" dirty="0"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UTM Cookies" panose="02040603050506020204" pitchFamily="18" charset="0"/>
                <a:cs typeface="Times New Roman" pitchFamily="18" charset="0"/>
              </a:rPr>
              <a:t>lịch</a:t>
            </a:r>
            <a:r>
              <a:rPr lang="en-US" altLang="en-US" sz="3600" b="1" dirty="0"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UTM Cookies" panose="02040603050506020204" pitchFamily="18" charset="0"/>
                <a:cs typeface="Times New Roman" pitchFamily="18" charset="0"/>
              </a:rPr>
              <a:t>sự</a:t>
            </a:r>
            <a:r>
              <a:rPr lang="en-US" altLang="en-US" sz="3600" b="1" dirty="0"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UTM Cookies" panose="02040603050506020204" pitchFamily="18" charset="0"/>
                <a:cs typeface="Times New Roman" pitchFamily="18" charset="0"/>
              </a:rPr>
              <a:t>khi</a:t>
            </a:r>
            <a:r>
              <a:rPr lang="en-US" altLang="en-US" sz="3600" b="1" dirty="0"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UTM Cookies" panose="02040603050506020204" pitchFamily="18" charset="0"/>
                <a:cs typeface="Times New Roman" pitchFamily="18" charset="0"/>
              </a:rPr>
              <a:t>bày</a:t>
            </a:r>
            <a:r>
              <a:rPr lang="en-US" altLang="en-US" sz="3600" b="1" dirty="0"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UTM Cookies" panose="02040603050506020204" pitchFamily="18" charset="0"/>
                <a:cs typeface="Times New Roman" pitchFamily="18" charset="0"/>
              </a:rPr>
              <a:t>tỏ</a:t>
            </a:r>
            <a:r>
              <a:rPr lang="en-US" altLang="en-US" sz="3600" b="1" dirty="0"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UTM Cookies" panose="02040603050506020204" pitchFamily="18" charset="0"/>
                <a:cs typeface="Times New Roman" pitchFamily="18" charset="0"/>
              </a:rPr>
              <a:t>yêu</a:t>
            </a:r>
            <a:r>
              <a:rPr lang="en-US" altLang="en-US" sz="3600" b="1" dirty="0"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UTM Cookies" panose="02040603050506020204" pitchFamily="18" charset="0"/>
                <a:cs typeface="Times New Roman" pitchFamily="18" charset="0"/>
              </a:rPr>
              <a:t>cầu</a:t>
            </a:r>
            <a:r>
              <a:rPr lang="en-US" altLang="en-US" sz="3600" b="1" dirty="0">
                <a:latin typeface="UTM Cookies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latin typeface="UTM Cookies" panose="02040603050506020204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UTM Cookies" panose="02040603050506020204" pitchFamily="18" charset="0"/>
                <a:cs typeface="Times New Roman" pitchFamily="18" charset="0"/>
              </a:rPr>
              <a:t>nghị</a:t>
            </a:r>
            <a:endParaRPr lang="en-US" altLang="en-US" sz="3600" dirty="0">
              <a:latin typeface="UTM Cookies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23528" y="133307"/>
            <a:ext cx="92170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lvl="2"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.        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7626" y="717674"/>
            <a:ext cx="9096375" cy="442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2" algn="just">
              <a:lnSpc>
                <a:spcPct val="80000"/>
              </a:lnSpc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  1.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	M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ột</a:t>
            </a: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ớm, thằng Hùng, mới “nhập cư” vào xóm tôi, dắt chiếc xe đạp gần hết hơi ra tiệm sửa xe của bác Hai. Nó hất hàm b</a:t>
            </a: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ả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o bác Hai: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- Bơm cho cái bánh trước. Nhanh lên nhé, trễ giờ học rồi.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Bác Hai nhìn thằng Hùng rồi nói: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- Tiệm của bác hổng có bơm thuê.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- Vậy cho mượn cái bơm, tôi bơm lấy vậy.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Vừa lúc ấy, cái Hoa nhà ở cuối ngõ cũng dắt xe đạp chạy vào ríu rít chào hỏi:</a:t>
            </a:r>
          </a:p>
        </p:txBody>
      </p:sp>
    </p:spTree>
    <p:extLst>
      <p:ext uri="{BB962C8B-B14F-4D97-AF65-F5344CB8AC3E}">
        <p14:creationId xmlns:p14="http://schemas.microsoft.com/office/powerpoint/2010/main" val="27143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89" y="987575"/>
            <a:ext cx="9144000" cy="32439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- Cháu chào bác Hai ạ ! Bác ơi, cho cháu mượn cái bơm nhé. Chiều nay cháu đi học về, bác coi giùm cháu nghe, hổng biết sao nó cứ xì hơi hoài.</a:t>
            </a:r>
          </a:p>
          <a:p>
            <a:pPr algn="just">
              <a:lnSpc>
                <a:spcPct val="80000"/>
              </a:lnSpc>
            </a:pP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- Được rồi. Nào để bác bơm cho. Cháu là con gái, biết bơm không mà bơm !	</a:t>
            </a:r>
            <a:endParaRPr lang="en-US" altLang="en-US" sz="3200" i="1" kern="9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- Cháu cảm ơn bác nhiều.</a:t>
            </a: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</a:p>
          <a:p>
            <a:pPr algn="r">
              <a:lnSpc>
                <a:spcPct val="80000"/>
              </a:lnSpc>
            </a:pPr>
            <a:r>
              <a:rPr lang="en-US" altLang="en-US" sz="3200" i="1" kern="9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</a:t>
            </a:r>
            <a:r>
              <a:rPr lang="vi-VN" altLang="en-US" sz="3200" i="1" kern="900" dirty="0">
                <a:latin typeface="Times New Roman" pitchFamily="18" charset="0"/>
                <a:cs typeface="Times New Roman" pitchFamily="18" charset="0"/>
              </a:rPr>
              <a:t>Theo Thành Long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90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 txBox="1">
            <a:spLocks noGrp="1" noChangeArrowheads="1"/>
          </p:cNvSpPr>
          <p:nvPr/>
        </p:nvSpPr>
        <p:spPr bwMode="auto">
          <a:xfrm>
            <a:off x="8610600" y="4812507"/>
            <a:ext cx="4572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46C5064-D161-4072-9FE9-52B34EC94528}" type="slidenum">
              <a:rPr lang="en-US" sz="1200">
                <a:solidFill>
                  <a:srgbClr val="2F5897"/>
                </a:solidFill>
              </a:rPr>
              <a:pPr eaLnBrk="1" hangingPunct="1"/>
              <a:t>12</a:t>
            </a:fld>
            <a:endParaRPr lang="en-US" sz="1200">
              <a:solidFill>
                <a:srgbClr val="2F5897"/>
              </a:solidFill>
            </a:endParaRP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6049"/>
            <a:ext cx="9144000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95536" y="1898089"/>
            <a:ext cx="8672264" cy="2737247"/>
            <a:chOff x="395536" y="1419622"/>
            <a:chExt cx="8672264" cy="2737247"/>
          </a:xfrm>
        </p:grpSpPr>
        <p:pic>
          <p:nvPicPr>
            <p:cNvPr id="14339" name="Picture 4" descr="hin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419622"/>
              <a:ext cx="8672264" cy="2737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" name="Rectangle 1"/>
            <p:cNvSpPr>
              <a:spLocks noChangeArrowheads="1"/>
            </p:cNvSpPr>
            <p:nvPr/>
          </p:nvSpPr>
          <p:spPr bwMode="auto">
            <a:xfrm>
              <a:off x="2483768" y="2219297"/>
              <a:ext cx="5112568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-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Tìm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lời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yêu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cầu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,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đề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nghị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của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bạn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Hùng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và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bạn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Hoa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.</a:t>
              </a:r>
            </a:p>
            <a:p>
              <a:pPr algn="ctr"/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-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Đó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là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lời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của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ai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nói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với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800" b="1" i="1" dirty="0" err="1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ai</a:t>
              </a:r>
              <a:r>
                <a:rPr lang="en-US" sz="2800" b="1" i="1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?</a:t>
              </a:r>
              <a:endParaRPr lang="en-US" sz="28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-612576" y="1261672"/>
            <a:ext cx="2664296" cy="46166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2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.         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305" y="-20867"/>
            <a:ext cx="3102496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62473"/>
      </p:ext>
    </p:extLst>
  </p:cSld>
  <p:clrMapOvr>
    <a:masterClrMapping/>
  </p:clrMapOvr>
  <p:transition advClick="0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53452"/>
            <a:ext cx="2304256" cy="2143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52" y="3175131"/>
            <a:ext cx="2865175" cy="191413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 flipH="1">
            <a:off x="6084169" y="261610"/>
            <a:ext cx="3888431" cy="2041310"/>
          </a:xfrm>
          <a:prstGeom prst="wedgeEllipseCallout">
            <a:avLst>
              <a:gd name="adj1" fmla="val 971"/>
              <a:gd name="adj2" fmla="val 101423"/>
            </a:avLst>
          </a:prstGeom>
          <a:solidFill>
            <a:schemeClr val="accent6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trễ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 flipH="1">
            <a:off x="3547904" y="2715766"/>
            <a:ext cx="3717823" cy="1509590"/>
          </a:xfrm>
          <a:prstGeom prst="wedgeEllipseCallout">
            <a:avLst>
              <a:gd name="adj1" fmla="val -55168"/>
              <a:gd name="adj2" fmla="val 45827"/>
            </a:avLst>
          </a:prstGeom>
          <a:solidFill>
            <a:schemeClr val="accent6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-252535" y="523221"/>
            <a:ext cx="2279052" cy="2359666"/>
          </a:xfrm>
          <a:prstGeom prst="wedgeEllipseCallout">
            <a:avLst>
              <a:gd name="adj1" fmla="val 7749"/>
              <a:gd name="adj2" fmla="val 68265"/>
            </a:avLst>
          </a:prstGeom>
          <a:solidFill>
            <a:schemeClr val="accent4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dirty="0"/>
              <a:t>.</a:t>
            </a:r>
            <a:endParaRPr lang="en-GB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2199" l="4924" r="44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599"/>
          <a:stretch/>
        </p:blipFill>
        <p:spPr>
          <a:xfrm>
            <a:off x="4948951" y="3971503"/>
            <a:ext cx="1257300" cy="12471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462"/>
          <a:stretch/>
        </p:blipFill>
        <p:spPr>
          <a:xfrm>
            <a:off x="2290605" y="3806229"/>
            <a:ext cx="1257300" cy="1276295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2026517" y="261610"/>
            <a:ext cx="3913636" cy="2621276"/>
          </a:xfrm>
          <a:prstGeom prst="wedgeEllipseCallout">
            <a:avLst>
              <a:gd name="adj1" fmla="val -65220"/>
              <a:gd name="adj2" fmla="val 50465"/>
            </a:avLst>
          </a:prstGeom>
          <a:solidFill>
            <a:schemeClr val="accent4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/>
            <a:r>
              <a:rPr lang="vi-VN" alt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 nay cháu đi học về, bác coi giùm cháu nghe, hổng biết sao nó cứ xì hơi hoài</a:t>
            </a:r>
            <a:r>
              <a:rPr lang="en-US" alt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" y="3361591"/>
            <a:ext cx="127043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58051" y="3376980"/>
            <a:ext cx="1626752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HÙNG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18626" y="0"/>
            <a:ext cx="4171260" cy="52322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2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         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6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25">
            <a:extLst>
              <a:ext uri="{FF2B5EF4-FFF2-40B4-BE49-F238E27FC236}">
                <a16:creationId xmlns:a16="http://schemas.microsoft.com/office/drawing/2014/main" id="{8EB6EE77-511E-40E0-A02A-196C386C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21" y="4619627"/>
            <a:ext cx="621268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327">
            <a:extLst>
              <a:ext uri="{FF2B5EF4-FFF2-40B4-BE49-F238E27FC236}">
                <a16:creationId xmlns:a16="http://schemas.microsoft.com/office/drawing/2014/main" id="{41A2E25C-45AC-4935-86AB-4799BAAE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19627"/>
            <a:ext cx="593645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组合 1">
            <a:extLst>
              <a:ext uri="{FF2B5EF4-FFF2-40B4-BE49-F238E27FC236}">
                <a16:creationId xmlns:a16="http://schemas.microsoft.com/office/drawing/2014/main" id="{28E6918B-04CE-4D57-A3E5-EF11C3A00C1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57150" y="1482329"/>
            <a:ext cx="4727972" cy="3399234"/>
            <a:chOff x="5888140" y="2073318"/>
            <a:chExt cx="6303860" cy="4532249"/>
          </a:xfrm>
        </p:grpSpPr>
        <p:pic>
          <p:nvPicPr>
            <p:cNvPr id="35847" name="图片 329">
              <a:extLst>
                <a:ext uri="{FF2B5EF4-FFF2-40B4-BE49-F238E27FC236}">
                  <a16:creationId xmlns:a16="http://schemas.microsoft.com/office/drawing/2014/main" id="{0545C366-E1CE-4B98-BB4C-55437C5C6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056" y="2073318"/>
              <a:ext cx="5470264" cy="43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图片 335">
              <a:extLst>
                <a:ext uri="{FF2B5EF4-FFF2-40B4-BE49-F238E27FC236}">
                  <a16:creationId xmlns:a16="http://schemas.microsoft.com/office/drawing/2014/main" id="{F973DC63-F115-4323-8B5D-F44E179B9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140" y="5619751"/>
              <a:ext cx="6303860" cy="985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534AC25-E364-45E7-909F-404901D3CEEF}"/>
              </a:ext>
            </a:extLst>
          </p:cNvPr>
          <p:cNvSpPr/>
          <p:nvPr/>
        </p:nvSpPr>
        <p:spPr>
          <a:xfrm>
            <a:off x="3779913" y="771551"/>
            <a:ext cx="4969412" cy="761747"/>
          </a:xfrm>
          <a:prstGeom prst="rect">
            <a:avLst/>
          </a:prstGeom>
          <a:noFill/>
        </p:spPr>
        <p:txBody>
          <a:bodyPr lIns="68579" tIns="34289" rIns="68579" bIns="34289">
            <a:spAutoFit/>
            <a:scene3d>
              <a:camera prst="obliqueTopLef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5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Sắm</a:t>
            </a:r>
            <a:r>
              <a:rPr lang="en-US" sz="45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vai</a:t>
            </a:r>
            <a:endParaRPr lang="en-US" sz="45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5846" name="图片 14">
            <a:extLst>
              <a:ext uri="{FF2B5EF4-FFF2-40B4-BE49-F238E27FC236}">
                <a16:creationId xmlns:a16="http://schemas.microsoft.com/office/drawing/2014/main" id="{C89BCD07-4F5A-4BA2-884E-647BB631C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2" y="3143250"/>
            <a:ext cx="35290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2400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8750" l="4296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2955" y="1809750"/>
            <a:ext cx="3505200" cy="3505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36" y="915567"/>
            <a:ext cx="8915400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9671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6052" y="1809750"/>
            <a:ext cx="3657600" cy="3657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94164" y="3077621"/>
            <a:ext cx="152400" cy="17127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14302605">
            <a:off x="2610183" y="1388511"/>
            <a:ext cx="2809613" cy="4685486"/>
          </a:xfrm>
          <a:custGeom>
            <a:avLst/>
            <a:gdLst>
              <a:gd name="connsiteX0" fmla="*/ 1264795 w 1570499"/>
              <a:gd name="connsiteY0" fmla="*/ 2035318 h 2732926"/>
              <a:gd name="connsiteX1" fmla="*/ 163484 w 1570499"/>
              <a:gd name="connsiteY1" fmla="*/ 2683527 h 2732926"/>
              <a:gd name="connsiteX2" fmla="*/ 305704 w 1570499"/>
              <a:gd name="connsiteY2" fmla="*/ 1413552 h 2732926"/>
              <a:gd name="connsiteX3" fmla="*/ 585408 w 1570499"/>
              <a:gd name="connsiteY3" fmla="*/ 1064661 h 2732926"/>
              <a:gd name="connsiteX4" fmla="*/ 695515 w 1570499"/>
              <a:gd name="connsiteY4" fmla="*/ 966002 h 2732926"/>
              <a:gd name="connsiteX5" fmla="*/ 966718 w 1570499"/>
              <a:gd name="connsiteY5" fmla="*/ 0 h 2732926"/>
              <a:gd name="connsiteX6" fmla="*/ 1168956 w 1570499"/>
              <a:gd name="connsiteY6" fmla="*/ 720355 h 2732926"/>
              <a:gd name="connsiteX7" fmla="*/ 1171493 w 1570499"/>
              <a:gd name="connsiteY7" fmla="*/ 719704 h 2732926"/>
              <a:gd name="connsiteX8" fmla="*/ 1407015 w 1570499"/>
              <a:gd name="connsiteY8" fmla="*/ 765343 h 2732926"/>
              <a:gd name="connsiteX9" fmla="*/ 1264795 w 1570499"/>
              <a:gd name="connsiteY9" fmla="*/ 2035318 h 27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0499" h="2732926">
                <a:moveTo>
                  <a:pt x="1264795" y="2035318"/>
                </a:moveTo>
                <a:cubicBezTo>
                  <a:pt x="921404" y="2565009"/>
                  <a:pt x="428330" y="2855223"/>
                  <a:pt x="163484" y="2683527"/>
                </a:cubicBezTo>
                <a:cubicBezTo>
                  <a:pt x="-101362" y="2511831"/>
                  <a:pt x="-37688" y="1943244"/>
                  <a:pt x="305704" y="1413552"/>
                </a:cubicBezTo>
                <a:cubicBezTo>
                  <a:pt x="391552" y="1281129"/>
                  <a:pt x="486755" y="1163674"/>
                  <a:pt x="585408" y="1064661"/>
                </a:cubicBezTo>
                <a:lnTo>
                  <a:pt x="695515" y="966002"/>
                </a:lnTo>
                <a:lnTo>
                  <a:pt x="966718" y="0"/>
                </a:lnTo>
                <a:lnTo>
                  <a:pt x="1168956" y="720355"/>
                </a:lnTo>
                <a:lnTo>
                  <a:pt x="1171493" y="719704"/>
                </a:lnTo>
                <a:cubicBezTo>
                  <a:pt x="1260328" y="708365"/>
                  <a:pt x="1340804" y="722419"/>
                  <a:pt x="1407015" y="765343"/>
                </a:cubicBezTo>
                <a:cubicBezTo>
                  <a:pt x="1671861" y="937039"/>
                  <a:pt x="1608187" y="1505626"/>
                  <a:pt x="1264795" y="2035318"/>
                </a:cubicBezTo>
                <a:close/>
              </a:path>
            </a:pathLst>
          </a:custGeom>
          <a:solidFill>
            <a:srgbClr val="7AE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32245" y="2800351"/>
            <a:ext cx="3908110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03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426498"/>
              </p:ext>
            </p:extLst>
          </p:nvPr>
        </p:nvGraphicFramePr>
        <p:xfrm>
          <a:off x="-108519" y="-33050"/>
          <a:ext cx="9252520" cy="5197089"/>
        </p:xfrm>
        <a:graphic>
          <a:graphicData uri="http://schemas.openxmlformats.org/drawingml/2006/table">
            <a:tbl>
              <a:tblPr/>
              <a:tblGrid>
                <a:gridCol w="453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9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20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+mj-lt"/>
                          <a:cs typeface="Arial" charset="0"/>
                        </a:rPr>
                        <a:t>Câu nêu yêu cầu, đề nghị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</a:t>
                      </a:r>
                      <a:endParaRPr kumimoji="0" lang="vi-VN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00823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823B"/>
                          </a:solidFill>
                          <a:effectLst/>
                          <a:latin typeface="+mj-lt"/>
                          <a:cs typeface="Arial" charset="0"/>
                        </a:rPr>
                        <a:t>Nhận xét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50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Hùng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7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Hùng</a:t>
                      </a:r>
                      <a:r>
                        <a:rPr kumimoji="0" lang="en-US" sz="27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nói</a:t>
                      </a:r>
                      <a:r>
                        <a:rPr kumimoji="0" lang="en-US" sz="27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sz="27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Hai</a:t>
                      </a:r>
                      <a:endParaRPr kumimoji="0" lang="en-US" sz="2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7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Hoa</a:t>
                      </a:r>
                      <a:r>
                        <a:rPr kumimoji="0" lang="en-US" sz="27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nói</a:t>
                      </a:r>
                      <a:r>
                        <a:rPr kumimoji="0" lang="en-US" sz="27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7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sz="27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7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Hai</a:t>
                      </a:r>
                      <a:endParaRPr kumimoji="0" lang="en-US" sz="2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457200" marR="0" lvl="0" indent="-4572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85430" y="2476376"/>
            <a:ext cx="455857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8" name="Rectangle 20"/>
          <p:cNvSpPr>
            <a:spLocks noChangeArrowheads="1"/>
          </p:cNvSpPr>
          <p:nvPr/>
        </p:nvSpPr>
        <p:spPr bwMode="auto">
          <a:xfrm>
            <a:off x="6505327" y="909598"/>
            <a:ext cx="263867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Yêu cầu bất lịch sự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249435" y="4424231"/>
            <a:ext cx="455857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20000"/>
              </a:spcBef>
            </a:pP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91" name="Rectangle 23"/>
          <p:cNvSpPr>
            <a:spLocks noChangeArrowheads="1"/>
          </p:cNvSpPr>
          <p:nvPr/>
        </p:nvSpPr>
        <p:spPr bwMode="auto">
          <a:xfrm>
            <a:off x="6505326" y="2723024"/>
            <a:ext cx="256160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Yêu cầu lịch sự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giùm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coi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68" name="Rectangle 24"/>
          <p:cNvSpPr>
            <a:spLocks noChangeArrowheads="1"/>
          </p:cNvSpPr>
          <p:nvPr/>
        </p:nvSpPr>
        <p:spPr bwMode="auto">
          <a:xfrm>
            <a:off x="-73682" y="1004240"/>
            <a:ext cx="4501666" cy="481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Bơm cho cái bánh trước. Nhanh lên nhé, trễ giờ học rồi.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Vậy cho mượn cái bơm, tôi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bơm lấy vậy.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Bác ơi, cho cháu mượn cái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bơm nhé.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 nay cháu đi học về, bác coi giùm cháu nghe, hổng biết sao nó cứ xì hơi hoài</a:t>
            </a:r>
            <a:r>
              <a:rPr lang="en-US" alt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 algn="just">
              <a:spcBef>
                <a:spcPct val="20000"/>
              </a:spcBef>
              <a:buFontTx/>
              <a:buChar char="-"/>
            </a:pP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 algn="just">
              <a:spcBef>
                <a:spcPct val="20000"/>
              </a:spcBef>
              <a:buFontTx/>
              <a:buChar char="-"/>
            </a:pP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276746" y="1004240"/>
            <a:ext cx="457162" cy="1639518"/>
          </a:xfrm>
          <a:prstGeom prst="rightBrace">
            <a:avLst>
              <a:gd name="adj1" fmla="val 8333"/>
              <a:gd name="adj2" fmla="val 47523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600"/>
          </a:p>
        </p:txBody>
      </p:sp>
      <p:sp>
        <p:nvSpPr>
          <p:cNvPr id="14" name="TextBox 13"/>
          <p:cNvSpPr txBox="1"/>
          <p:nvPr/>
        </p:nvSpPr>
        <p:spPr>
          <a:xfrm>
            <a:off x="21663" y="2714903"/>
            <a:ext cx="948040" cy="5078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58940" y="3153190"/>
            <a:ext cx="948040" cy="5078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84921" y="3507854"/>
            <a:ext cx="948040" cy="5078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giùm</a:t>
            </a:r>
            <a:endParaRPr lang="en-US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9974" y="1830215"/>
            <a:ext cx="948040" cy="5078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270734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8" grpId="0"/>
      <p:bldP spid="58391" grpId="0"/>
      <p:bldP spid="2" grpId="0" animBg="1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8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23907" y="915566"/>
            <a:ext cx="9217024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dirty="0">
                <a:latin typeface="Times New Roman" pitchFamily="18" charset="0"/>
              </a:rPr>
              <a:t>4. Theo </a:t>
            </a:r>
            <a:r>
              <a:rPr lang="en-US" sz="3600" b="1" dirty="0" err="1">
                <a:latin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như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lịch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khi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yêu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cầu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đề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nghị</a:t>
            </a:r>
            <a:r>
              <a:rPr lang="en-US" sz="3600" b="1" dirty="0">
                <a:latin typeface="Times New Roman" pitchFamily="18" charset="0"/>
              </a:rPr>
              <a:t>?</a:t>
            </a:r>
          </a:p>
        </p:txBody>
      </p:sp>
      <p:sp>
        <p:nvSpPr>
          <p:cNvPr id="5" name="Text Box 39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251520" y="2283719"/>
            <a:ext cx="8892480" cy="173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</a:rPr>
              <a:t>Lịch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khi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yêu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cầu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đề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nghị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yêu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cầu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phù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hợp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với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quan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hệ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giữa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nghe</a:t>
            </a:r>
            <a:r>
              <a:rPr lang="en-US" sz="3600" b="1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4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737272"/>
            <a:ext cx="2627784" cy="33727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6305" y="674634"/>
            <a:ext cx="5153782" cy="584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282" y="2392686"/>
            <a:ext cx="6174181" cy="1197988"/>
            <a:chOff x="776099" y="2351481"/>
            <a:chExt cx="5189825" cy="602313"/>
          </a:xfrm>
        </p:grpSpPr>
        <p:sp>
          <p:nvSpPr>
            <p:cNvPr id="12" name="Rectangular Callout 11"/>
            <p:cNvSpPr/>
            <p:nvPr/>
          </p:nvSpPr>
          <p:spPr>
            <a:xfrm rot="5400000" flipV="1">
              <a:off x="3107613" y="19967"/>
              <a:ext cx="521547" cy="5184576"/>
            </a:xfrm>
            <a:prstGeom prst="wedgeRectCallout">
              <a:avLst>
                <a:gd name="adj1" fmla="val -19602"/>
                <a:gd name="adj2" fmla="val 6639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79901" y="2412200"/>
              <a:ext cx="5086023" cy="54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bơm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cháu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ạ!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1520" y="1209122"/>
            <a:ext cx="6264696" cy="1187890"/>
            <a:chOff x="489912" y="2324368"/>
            <a:chExt cx="5184576" cy="945924"/>
          </a:xfrm>
        </p:grpSpPr>
        <p:sp>
          <p:nvSpPr>
            <p:cNvPr id="16" name="Rectangular Callout 15"/>
            <p:cNvSpPr/>
            <p:nvPr/>
          </p:nvSpPr>
          <p:spPr>
            <a:xfrm rot="5400000" flipV="1">
              <a:off x="2650152" y="164128"/>
              <a:ext cx="864096" cy="5184576"/>
            </a:xfrm>
            <a:prstGeom prst="wedgeRectCallout">
              <a:avLst>
                <a:gd name="adj1" fmla="val -19602"/>
                <a:gd name="adj2" fmla="val 6639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3286" y="2412496"/>
              <a:ext cx="5054276" cy="857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bơm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cháu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1521" y="3651872"/>
            <a:ext cx="6256327" cy="1077218"/>
            <a:chOff x="710913" y="2289480"/>
            <a:chExt cx="5204706" cy="964821"/>
          </a:xfrm>
        </p:grpSpPr>
        <p:sp>
          <p:nvSpPr>
            <p:cNvPr id="19" name="Rectangular Callout 18"/>
            <p:cNvSpPr/>
            <p:nvPr/>
          </p:nvSpPr>
          <p:spPr>
            <a:xfrm rot="5400000" flipV="1">
              <a:off x="2871153" y="202143"/>
              <a:ext cx="864096" cy="5184576"/>
            </a:xfrm>
            <a:prstGeom prst="wedgeRectCallout">
              <a:avLst>
                <a:gd name="adj1" fmla="val -19602"/>
                <a:gd name="adj2" fmla="val 6639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7588" y="2289480"/>
              <a:ext cx="5158031" cy="964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bơm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cháu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ạ?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40349" y="195487"/>
            <a:ext cx="4083169" cy="58477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2"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       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42420" y="1459299"/>
            <a:ext cx="1511873" cy="584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9758" y="3620809"/>
            <a:ext cx="6097705" cy="1077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50111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11510"/>
            <a:ext cx="932452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80962"/>
            <a:ext cx="6480720" cy="40318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giùm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5" y="-50154"/>
            <a:ext cx="3324949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lvl="2">
              <a:spcBef>
                <a:spcPct val="50000"/>
              </a:spcBef>
            </a:pP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3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186" y="1347614"/>
            <a:ext cx="6696745" cy="92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5400" b="1">
                <a:solidFill>
                  <a:srgbClr val="FFC000"/>
                </a:solidFill>
                <a:latin typeface="UTM Cookies" panose="02040603050506020204" pitchFamily="18" charset="0"/>
                <a:cs typeface="Times New Roman" pitchFamily="18" charset="0"/>
              </a:rPr>
              <a:t>Luyện </a:t>
            </a:r>
            <a:r>
              <a:rPr lang="en-US" altLang="en-US" sz="5400" b="1" dirty="0" err="1">
                <a:solidFill>
                  <a:srgbClr val="FFC000"/>
                </a:solidFill>
                <a:latin typeface="UTM Cookies" panose="02040603050506020204" pitchFamily="18" charset="0"/>
                <a:cs typeface="Times New Roman" pitchFamily="18" charset="0"/>
              </a:rPr>
              <a:t>từ</a:t>
            </a:r>
            <a:r>
              <a:rPr lang="en-US" altLang="en-US" sz="5400" b="1" dirty="0">
                <a:solidFill>
                  <a:srgbClr val="FFC000"/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C000"/>
                </a:solidFill>
                <a:latin typeface="UTM Cookies" panose="02040603050506020204" pitchFamily="18" charset="0"/>
                <a:cs typeface="Times New Roman" pitchFamily="18" charset="0"/>
              </a:rPr>
              <a:t>và</a:t>
            </a:r>
            <a:r>
              <a:rPr lang="en-US" altLang="en-US" sz="5400" b="1" dirty="0">
                <a:solidFill>
                  <a:srgbClr val="FFC000"/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C000"/>
                </a:solidFill>
                <a:latin typeface="UTM Cookies" panose="02040603050506020204" pitchFamily="18" charset="0"/>
                <a:cs typeface="Times New Roman" pitchFamily="18" charset="0"/>
              </a:rPr>
              <a:t>câu</a:t>
            </a:r>
            <a:endParaRPr lang="en-US" altLang="en-US" sz="5400" b="1" dirty="0">
              <a:solidFill>
                <a:srgbClr val="FFC000"/>
              </a:solidFill>
              <a:latin typeface="UTM Cookies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2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9">
            <a:extLst>
              <a:ext uri="{FF2B5EF4-FFF2-40B4-BE49-F238E27FC236}">
                <a16:creationId xmlns:a16="http://schemas.microsoft.com/office/drawing/2014/main" id="{4FA2B1FD-418F-437A-9218-AE21A29545E3}"/>
              </a:ext>
            </a:extLst>
          </p:cNvPr>
          <p:cNvGrpSpPr/>
          <p:nvPr/>
        </p:nvGrpSpPr>
        <p:grpSpPr>
          <a:xfrm>
            <a:off x="0" y="-11005"/>
            <a:ext cx="9144000" cy="5087394"/>
            <a:chOff x="-14514" y="-36198"/>
            <a:chExt cx="12249265" cy="6981372"/>
          </a:xfrm>
        </p:grpSpPr>
        <p:pic>
          <p:nvPicPr>
            <p:cNvPr id="5" name="图片 48">
              <a:extLst>
                <a:ext uri="{FF2B5EF4-FFF2-40B4-BE49-F238E27FC236}">
                  <a16:creationId xmlns:a16="http://schemas.microsoft.com/office/drawing/2014/main" id="{11583DCE-035E-4D76-B3D0-172B030E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6" name="矩形 49">
              <a:extLst>
                <a:ext uri="{FF2B5EF4-FFF2-40B4-BE49-F238E27FC236}">
                  <a16:creationId xmlns:a16="http://schemas.microsoft.com/office/drawing/2014/main" id="{EEF01D96-BEFE-4628-A97F-F618023A96AD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7" name="图片 50">
              <a:extLst>
                <a:ext uri="{FF2B5EF4-FFF2-40B4-BE49-F238E27FC236}">
                  <a16:creationId xmlns:a16="http://schemas.microsoft.com/office/drawing/2014/main" id="{A49E56B7-6D70-4FE3-879D-0575A931E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8" name="图片 51">
              <a:extLst>
                <a:ext uri="{FF2B5EF4-FFF2-40B4-BE49-F238E27FC236}">
                  <a16:creationId xmlns:a16="http://schemas.microsoft.com/office/drawing/2014/main" id="{A40D96F7-79BA-4114-BFA2-6652B9537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9" name="图片 52">
              <a:extLst>
                <a:ext uri="{FF2B5EF4-FFF2-40B4-BE49-F238E27FC236}">
                  <a16:creationId xmlns:a16="http://schemas.microsoft.com/office/drawing/2014/main" id="{192DECFB-39F7-40EA-A29A-E9FB57FE1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10" name="图片 53">
              <a:extLst>
                <a:ext uri="{FF2B5EF4-FFF2-40B4-BE49-F238E27FC236}">
                  <a16:creationId xmlns:a16="http://schemas.microsoft.com/office/drawing/2014/main" id="{4249F02F-1DCB-468D-AB5C-C5F538445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11" name="图片 54">
              <a:extLst>
                <a:ext uri="{FF2B5EF4-FFF2-40B4-BE49-F238E27FC236}">
                  <a16:creationId xmlns:a16="http://schemas.microsoft.com/office/drawing/2014/main" id="{D663F689-BA8E-45C4-9859-F96ACBA9E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12" name="图片 55">
              <a:extLst>
                <a:ext uri="{FF2B5EF4-FFF2-40B4-BE49-F238E27FC236}">
                  <a16:creationId xmlns:a16="http://schemas.microsoft.com/office/drawing/2014/main" id="{527257CF-24F8-4914-81E9-5EF8000D7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13" name="图片 56">
              <a:extLst>
                <a:ext uri="{FF2B5EF4-FFF2-40B4-BE49-F238E27FC236}">
                  <a16:creationId xmlns:a16="http://schemas.microsoft.com/office/drawing/2014/main" id="{E640B610-850E-454C-931E-37D20369E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14" name="图片 57">
              <a:extLst>
                <a:ext uri="{FF2B5EF4-FFF2-40B4-BE49-F238E27FC236}">
                  <a16:creationId xmlns:a16="http://schemas.microsoft.com/office/drawing/2014/main" id="{333226D3-4331-4D41-B8DF-488191CD2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15" name="图片 58">
              <a:extLst>
                <a:ext uri="{FF2B5EF4-FFF2-40B4-BE49-F238E27FC236}">
                  <a16:creationId xmlns:a16="http://schemas.microsoft.com/office/drawing/2014/main" id="{92DB5E08-B822-45A3-BE4A-6F0278EDF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16" name="图片 59">
              <a:extLst>
                <a:ext uri="{FF2B5EF4-FFF2-40B4-BE49-F238E27FC236}">
                  <a16:creationId xmlns:a16="http://schemas.microsoft.com/office/drawing/2014/main" id="{A52E6984-03FE-448B-B8B5-41B16DB5F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17" name="图片 60">
              <a:extLst>
                <a:ext uri="{FF2B5EF4-FFF2-40B4-BE49-F238E27FC236}">
                  <a16:creationId xmlns:a16="http://schemas.microsoft.com/office/drawing/2014/main" id="{9208556C-A3E3-4C08-A72A-E9CAE68AE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18" name="图片 61">
              <a:extLst>
                <a:ext uri="{FF2B5EF4-FFF2-40B4-BE49-F238E27FC236}">
                  <a16:creationId xmlns:a16="http://schemas.microsoft.com/office/drawing/2014/main" id="{2B05A2AF-C0DB-473C-A5AB-717E7F5D0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19" name="图片 62">
              <a:extLst>
                <a:ext uri="{FF2B5EF4-FFF2-40B4-BE49-F238E27FC236}">
                  <a16:creationId xmlns:a16="http://schemas.microsoft.com/office/drawing/2014/main" id="{1CD4B1D7-60CA-43C3-9625-215D1454B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20" name="图片 63">
              <a:extLst>
                <a:ext uri="{FF2B5EF4-FFF2-40B4-BE49-F238E27FC236}">
                  <a16:creationId xmlns:a16="http://schemas.microsoft.com/office/drawing/2014/main" id="{3D24C132-C68E-4A27-BC85-54F396B0B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21" name="图片 64">
              <a:extLst>
                <a:ext uri="{FF2B5EF4-FFF2-40B4-BE49-F238E27FC236}">
                  <a16:creationId xmlns:a16="http://schemas.microsoft.com/office/drawing/2014/main" id="{3FD09E3E-D308-41CD-9708-E546F17BE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22" name="组合 85">
              <a:extLst>
                <a:ext uri="{FF2B5EF4-FFF2-40B4-BE49-F238E27FC236}">
                  <a16:creationId xmlns:a16="http://schemas.microsoft.com/office/drawing/2014/main" id="{F49C7088-6717-4FD5-A643-4B4B3D1EF2F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31" name="任意多边形 38">
                <a:extLst>
                  <a:ext uri="{FF2B5EF4-FFF2-40B4-BE49-F238E27FC236}">
                    <a16:creationId xmlns:a16="http://schemas.microsoft.com/office/drawing/2014/main" id="{DBD34ACA-9020-4AF2-A9D2-8BFC10E9D0AD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任意多边形 80">
                <a:extLst>
                  <a:ext uri="{FF2B5EF4-FFF2-40B4-BE49-F238E27FC236}">
                    <a16:creationId xmlns:a16="http://schemas.microsoft.com/office/drawing/2014/main" id="{7215041E-4F05-4EAD-AB60-A0E39CC0486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95">
              <a:extLst>
                <a:ext uri="{FF2B5EF4-FFF2-40B4-BE49-F238E27FC236}">
                  <a16:creationId xmlns:a16="http://schemas.microsoft.com/office/drawing/2014/main" id="{74AC5814-9F20-4DD6-A841-1657DA834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24" name="图片 96">
              <a:extLst>
                <a:ext uri="{FF2B5EF4-FFF2-40B4-BE49-F238E27FC236}">
                  <a16:creationId xmlns:a16="http://schemas.microsoft.com/office/drawing/2014/main" id="{2BAFEF11-A39E-465A-BA5C-C64A4554C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25" name="图片 97">
              <a:extLst>
                <a:ext uri="{FF2B5EF4-FFF2-40B4-BE49-F238E27FC236}">
                  <a16:creationId xmlns:a16="http://schemas.microsoft.com/office/drawing/2014/main" id="{96BFA62E-44EB-4CB4-8777-86172FD76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26" name="图片 98">
              <a:extLst>
                <a:ext uri="{FF2B5EF4-FFF2-40B4-BE49-F238E27FC236}">
                  <a16:creationId xmlns:a16="http://schemas.microsoft.com/office/drawing/2014/main" id="{28A05EE3-B1FC-4FC9-B0B4-FE01CE129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27" name="图片 102">
              <a:extLst>
                <a:ext uri="{FF2B5EF4-FFF2-40B4-BE49-F238E27FC236}">
                  <a16:creationId xmlns:a16="http://schemas.microsoft.com/office/drawing/2014/main" id="{0C09BB72-E555-4564-AAF3-8D55296AA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28" name="图片 103">
              <a:extLst>
                <a:ext uri="{FF2B5EF4-FFF2-40B4-BE49-F238E27FC236}">
                  <a16:creationId xmlns:a16="http://schemas.microsoft.com/office/drawing/2014/main" id="{7591A223-95E8-4FA9-B034-9B5B3A295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29" name="图片 107">
              <a:extLst>
                <a:ext uri="{FF2B5EF4-FFF2-40B4-BE49-F238E27FC236}">
                  <a16:creationId xmlns:a16="http://schemas.microsoft.com/office/drawing/2014/main" id="{06F65321-7DBF-412A-97D3-2DA2D6748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30" name="图片 108">
              <a:extLst>
                <a:ext uri="{FF2B5EF4-FFF2-40B4-BE49-F238E27FC236}">
                  <a16:creationId xmlns:a16="http://schemas.microsoft.com/office/drawing/2014/main" id="{76CC49EC-7641-4F87-ABF3-1BFE7A67F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>
            <a:fillRect/>
          </a:stretch>
        </p:blipFill>
        <p:spPr>
          <a:xfrm>
            <a:off x="3090988" y="-29956"/>
            <a:ext cx="6358733" cy="5072283"/>
          </a:xfrm>
          <a:prstGeom prst="rect">
            <a:avLst/>
          </a:prstGeom>
        </p:spPr>
      </p:pic>
      <p:pic>
        <p:nvPicPr>
          <p:cNvPr id="34" name="图片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>
            <a:fillRect/>
          </a:stretch>
        </p:blipFill>
        <p:spPr>
          <a:xfrm>
            <a:off x="4052746" y="-131777"/>
            <a:ext cx="5441895" cy="2740191"/>
          </a:xfrm>
          <a:prstGeom prst="rect">
            <a:avLst/>
          </a:prstGeom>
        </p:spPr>
      </p:pic>
      <p:sp>
        <p:nvSpPr>
          <p:cNvPr id="35" name="TextBox 11"/>
          <p:cNvSpPr txBox="1"/>
          <p:nvPr/>
        </p:nvSpPr>
        <p:spPr>
          <a:xfrm>
            <a:off x="3118662" y="1583924"/>
            <a:ext cx="6025339" cy="279461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88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LUYỆN </a:t>
            </a:r>
          </a:p>
          <a:p>
            <a:pPr algn="ctr"/>
            <a:r>
              <a:rPr lang="en-US" sz="88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TẬP</a:t>
            </a: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578" y="147283"/>
            <a:ext cx="4974472" cy="536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2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558E5F6F-F4AA-4278-92A2-1CF54B441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5FE616-0715-4468-A623-A91236C4C3F7}"/>
              </a:ext>
            </a:extLst>
          </p:cNvPr>
          <p:cNvGrpSpPr/>
          <p:nvPr/>
        </p:nvGrpSpPr>
        <p:grpSpPr>
          <a:xfrm>
            <a:off x="2972423" y="1"/>
            <a:ext cx="3383757" cy="1574601"/>
            <a:chOff x="345281" y="146248"/>
            <a:chExt cx="3383757" cy="1574601"/>
          </a:xfrm>
        </p:grpSpPr>
        <p:grpSp>
          <p:nvGrpSpPr>
            <p:cNvPr id="3" name="组合 11">
              <a:extLst>
                <a:ext uri="{FF2B5EF4-FFF2-40B4-BE49-F238E27FC236}">
                  <a16:creationId xmlns:a16="http://schemas.microsoft.com/office/drawing/2014/main" id="{B4FBC743-0291-40FC-8E6E-4F0430034A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281" y="146248"/>
              <a:ext cx="3383757" cy="1574601"/>
              <a:chOff x="-558688" y="0"/>
              <a:chExt cx="9107943" cy="6858000"/>
            </a:xfrm>
          </p:grpSpPr>
          <p:pic>
            <p:nvPicPr>
              <p:cNvPr id="4" name="图片 10">
                <a:extLst>
                  <a:ext uri="{FF2B5EF4-FFF2-40B4-BE49-F238E27FC236}">
                    <a16:creationId xmlns:a16="http://schemas.microsoft.com/office/drawing/2014/main" id="{2360D443-5085-490D-B66E-B29D0672F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58688" y="0"/>
                <a:ext cx="9107943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图片 9">
                <a:extLst>
                  <a:ext uri="{FF2B5EF4-FFF2-40B4-BE49-F238E27FC236}">
                    <a16:creationId xmlns:a16="http://schemas.microsoft.com/office/drawing/2014/main" id="{D3349807-066D-4D8D-8757-3D5DEA111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  <p:sp>
          <p:nvSpPr>
            <p:cNvPr id="6" name="文本框 15">
              <a:extLst>
                <a:ext uri="{FF2B5EF4-FFF2-40B4-BE49-F238E27FC236}">
                  <a16:creationId xmlns:a16="http://schemas.microsoft.com/office/drawing/2014/main" id="{551C81B4-C308-4669-97CE-C884F7B0F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590550"/>
              <a:ext cx="22428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b="1" dirty="0">
                  <a:solidFill>
                    <a:srgbClr val="5F91B0"/>
                  </a:solidFill>
                  <a:latin typeface="Times New Roman" panose="02020603050405020304" pitchFamily="18" charset="0"/>
                  <a:ea typeface="inpin heiti"/>
                  <a:cs typeface="Times New Roman" panose="02020603050405020304" pitchFamily="18" charset="0"/>
                  <a:sym typeface="inpin heiti"/>
                </a:rPr>
                <a:t>LUYỆN TẬP</a:t>
              </a:r>
              <a:endParaRPr lang="zh-CN" altLang="en-US" b="1" dirty="0">
                <a:solidFill>
                  <a:srgbClr val="5F91B0"/>
                </a:solidFill>
                <a:latin typeface="Times New Roman" panose="02020603050405020304" pitchFamily="18" charset="0"/>
                <a:ea typeface="inpin heiti"/>
                <a:cs typeface="Times New Roman" panose="02020603050405020304" pitchFamily="18" charset="0"/>
                <a:sym typeface="inpin heit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313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59"/>
          <p:cNvSpPr>
            <a:spLocks noChangeArrowheads="1"/>
          </p:cNvSpPr>
          <p:nvPr/>
        </p:nvSpPr>
        <p:spPr bwMode="auto">
          <a:xfrm>
            <a:off x="108700" y="787747"/>
            <a:ext cx="903530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muốn mượn bạn cái bút, em có thể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vi-VN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 những cách nói nào ?</a:t>
            </a:r>
            <a:endParaRPr lang="zh-CN" altLang="en-US" sz="3600" dirty="0">
              <a:solidFill>
                <a:srgbClr val="00B050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28795" y="2009193"/>
            <a:ext cx="51632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en-US" sz="3600" b="1" dirty="0">
                <a:latin typeface="Times New Roman" pitchFamily="18" charset="0"/>
                <a:cs typeface="Times New Roman" pitchFamily="18" charset="0"/>
              </a:rPr>
              <a:t>  Cho mượn cái bút !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40383" y="2811582"/>
            <a:ext cx="66638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600" b="1" dirty="0">
                <a:latin typeface="Times New Roman" pitchFamily="18" charset="0"/>
                <a:cs typeface="Times New Roman" pitchFamily="18" charset="0"/>
              </a:rPr>
              <a:t>b,  Lan ơi, cho tớ mượn cái bút ! 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08700" y="3795887"/>
            <a:ext cx="87129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6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en-US" sz="3600" b="1" dirty="0">
                <a:latin typeface="Times New Roman" pitchFamily="18" charset="0"/>
                <a:cs typeface="Times New Roman" pitchFamily="18" charset="0"/>
              </a:rPr>
              <a:t>  Lan ơi, cậu có thể cho tớ mượn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600" b="1" dirty="0">
                <a:latin typeface="Times New Roman" pitchFamily="18" charset="0"/>
                <a:cs typeface="Times New Roman" pitchFamily="18" charset="0"/>
              </a:rPr>
              <a:t>cái bút được không ?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95047" y="3895277"/>
            <a:ext cx="533400" cy="524008"/>
          </a:xfrm>
          <a:prstGeom prst="ellips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 eaLnBrk="1" hangingPunct="1"/>
            <a:endParaRPr lang="en-US" alt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100218" y="2842627"/>
            <a:ext cx="533400" cy="569119"/>
          </a:xfrm>
          <a:prstGeom prst="ellips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 eaLnBrk="1" hangingPunct="1"/>
            <a:endParaRPr lang="en-US" altLang="en-US" sz="3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48875" r="50213"/>
          <a:stretch/>
        </p:blipFill>
        <p:spPr>
          <a:xfrm>
            <a:off x="6804249" y="1453984"/>
            <a:ext cx="2214188" cy="189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5" grpId="0"/>
      <p:bldP spid="26" grpId="0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59"/>
          <p:cNvSpPr>
            <a:spLocks noChangeArrowheads="1"/>
          </p:cNvSpPr>
          <p:nvPr/>
        </p:nvSpPr>
        <p:spPr bwMode="auto">
          <a:xfrm>
            <a:off x="57118" y="694716"/>
            <a:ext cx="9087841" cy="115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just">
              <a:spcBef>
                <a:spcPts val="600"/>
              </a:spcBef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muốn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vi-VN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None/>
            </a:pPr>
            <a:r>
              <a:rPr lang="vi-VN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có thể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vi-VN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những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nói nào ?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344860" y="2517776"/>
            <a:ext cx="586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en-US" sz="3200" b="1" dirty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31638" y="3142320"/>
            <a:ext cx="66006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en-US" sz="3200" b="1" dirty="0"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!</a:t>
            </a:r>
            <a:endParaRPr lang="vi-V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189736" y="3203087"/>
            <a:ext cx="533400" cy="524008"/>
          </a:xfrm>
          <a:prstGeom prst="ellips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 eaLnBrk="1" hangingPunct="1"/>
            <a:endParaRPr lang="en-US" alt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165880" y="2525604"/>
            <a:ext cx="533400" cy="569119"/>
          </a:xfrm>
          <a:prstGeom prst="ellips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 eaLnBrk="1" hangingPunct="1"/>
            <a:endParaRPr lang="en-US" alt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44860" y="1908989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200" b="1" dirty="0">
                <a:latin typeface="Times New Roman" pitchFamily="18" charset="0"/>
                <a:cs typeface="Times New Roman" pitchFamily="18" charset="0"/>
              </a:rPr>
              <a:t>a, 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35151" y="4222858"/>
            <a:ext cx="81092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altLang="en-US" sz="32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ạ!</a:t>
            </a:r>
            <a:endParaRPr lang="vi-V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78160" y="4299942"/>
            <a:ext cx="533400" cy="524008"/>
          </a:xfrm>
          <a:prstGeom prst="ellipse">
            <a:avLst/>
          </a:prstGeom>
          <a:noFill/>
          <a:ln w="381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 eaLnBrk="1" hangingPunct="1"/>
            <a:endParaRPr lang="en-US" alt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tt\Desktop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92" y="1271797"/>
            <a:ext cx="2160240" cy="242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1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7" grpId="0" animBg="1"/>
      <p:bldP spid="27" grpId="1" animBg="1"/>
      <p:bldP spid="28" grpId="0" animBg="1"/>
      <p:bldP spid="28" grpId="1" animBg="1"/>
      <p:bldP spid="12" grpId="0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9361"/>
              </p:ext>
            </p:extLst>
          </p:nvPr>
        </p:nvGraphicFramePr>
        <p:xfrm>
          <a:off x="35496" y="843559"/>
          <a:ext cx="9108504" cy="4304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2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5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5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5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a) </a:t>
                      </a: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Lan ơi, cho tớ về</a:t>
                      </a: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với !</a:t>
                      </a:r>
                      <a:endParaRPr lang="en-US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0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Cho đi nhờ một cái </a:t>
                      </a: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b) </a:t>
                      </a: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Chiều nay, chị đón em nhé ! </a:t>
                      </a:r>
                      <a:endParaRPr lang="en-US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Chiều nay, chị phải đón em đấy !</a:t>
                      </a:r>
                      <a:endParaRPr lang="en-US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Theo tớ, cậu không nên nói như thế </a:t>
                      </a: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Đừng có mà nói như thế !</a:t>
                      </a:r>
                      <a:endParaRPr lang="en-US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d) </a:t>
                      </a: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Bác mở giúp cháu cái cửa này với !</a:t>
                      </a:r>
                      <a:endParaRPr lang="en-US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Mở hộ cháu cái cửa </a:t>
                      </a:r>
                      <a:r>
                        <a:rPr lang="en-US" altLang="en-US" sz="2500" b="1" dirty="0" err="1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  <a:endParaRPr lang="vi-VN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501865" y="0"/>
            <a:ext cx="9411020" cy="87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zh-CN" sz="2000" b="1" i="1" dirty="0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PHIẾU THẢO LUẬN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altLang="zh-CN" sz="2000" b="1" i="1" dirty="0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000" b="1" i="1" dirty="0" err="1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Nhóm</a:t>
            </a:r>
            <a:r>
              <a:rPr lang="en-US" altLang="zh-CN" sz="2000" b="1" i="1" dirty="0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: …………….. ……. </a:t>
            </a:r>
            <a:r>
              <a:rPr lang="en-US" altLang="zh-CN" sz="2000" b="1" i="1" dirty="0" err="1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Lớp</a:t>
            </a:r>
            <a:r>
              <a:rPr lang="en-US" altLang="zh-CN" sz="2000" b="1" i="1" dirty="0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: 4/1</a:t>
            </a:r>
          </a:p>
        </p:txBody>
      </p:sp>
    </p:spTree>
    <p:extLst>
      <p:ext uri="{BB962C8B-B14F-4D97-AF65-F5344CB8AC3E}">
        <p14:creationId xmlns:p14="http://schemas.microsoft.com/office/powerpoint/2010/main" val="16679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335269"/>
              </p:ext>
            </p:extLst>
          </p:nvPr>
        </p:nvGraphicFramePr>
        <p:xfrm>
          <a:off x="35496" y="843559"/>
          <a:ext cx="9108504" cy="4304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2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5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5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5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a) </a:t>
                      </a: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Lan ơi, cho tớ về</a:t>
                      </a: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với !</a:t>
                      </a:r>
                      <a:endParaRPr lang="en-US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0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Cho đi nhờ một cái </a:t>
                      </a: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b) </a:t>
                      </a: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Chiều nay, chị đón em nhé ! </a:t>
                      </a:r>
                      <a:endParaRPr lang="en-US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Chiều nay, chị phải đón em đấy !</a:t>
                      </a:r>
                      <a:endParaRPr lang="en-US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Theo tớ, cậu không nên nói như thế </a:t>
                      </a: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Đừng có mà nói như thế !</a:t>
                      </a:r>
                      <a:endParaRPr lang="en-US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d) </a:t>
                      </a: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Bác mở giúp cháu cái cửa này với !</a:t>
                      </a:r>
                      <a:endParaRPr lang="en-US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Mở hộ cháu cái cửa </a:t>
                      </a:r>
                      <a:r>
                        <a:rPr lang="en-US" altLang="en-US" sz="2500" b="1" dirty="0" err="1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altLang="en-US" sz="2500" b="1" dirty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  <a:endParaRPr lang="vi-VN" altLang="en-US" sz="2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501865" y="0"/>
            <a:ext cx="9411020" cy="87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zh-CN" sz="2000" b="1" i="1" dirty="0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PHIẾU THẢO LUẬN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altLang="zh-CN" sz="2000" b="1" i="1" dirty="0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000" b="1" i="1" dirty="0" err="1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Nhóm</a:t>
            </a:r>
            <a:r>
              <a:rPr lang="en-US" altLang="zh-CN" sz="2000" b="1" i="1" dirty="0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: …………….. ……. </a:t>
            </a:r>
            <a:r>
              <a:rPr lang="en-US" altLang="zh-CN" sz="2000" b="1" i="1" dirty="0" err="1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Lớp</a:t>
            </a:r>
            <a:r>
              <a:rPr lang="en-US" altLang="zh-CN" sz="2000" b="1" i="1" dirty="0">
                <a:solidFill>
                  <a:srgbClr val="00206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: 4/1</a:t>
            </a:r>
          </a:p>
        </p:txBody>
      </p:sp>
    </p:spTree>
    <p:extLst>
      <p:ext uri="{BB962C8B-B14F-4D97-AF65-F5344CB8AC3E}">
        <p14:creationId xmlns:p14="http://schemas.microsoft.com/office/powerpoint/2010/main" val="2118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491630"/>
            <a:ext cx="2267744" cy="1669907"/>
          </a:xfrm>
          <a:prstGeom prst="rect">
            <a:avLst/>
          </a:prstGeom>
        </p:spPr>
      </p:pic>
      <p:pic>
        <p:nvPicPr>
          <p:cNvPr id="5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520" y="645196"/>
            <a:ext cx="1331640" cy="931610"/>
          </a:xfrm>
          <a:prstGeom prst="rect">
            <a:avLst/>
          </a:prstGeom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565820" y="0"/>
            <a:ext cx="8287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vi-VN" alt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 câu khiến phù hợp với các tình huống sau: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565819" y="850574"/>
            <a:ext cx="722214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a, Em muốn xin tiền bố mẹ để mua một quyển 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ghi chép.</a:t>
            </a: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565820" y="2211710"/>
            <a:ext cx="64087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b,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Em đi học về nhà, nhưng nhà em chưa có ai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về, em muốn ngồi nhờ bên nhà hàng xóm để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dirty="0">
                <a:latin typeface="Times New Roman" pitchFamily="18" charset="0"/>
                <a:cs typeface="Times New Roman" pitchFamily="18" charset="0"/>
              </a:rPr>
              <a:t>chờ bố mẹ về.</a:t>
            </a:r>
          </a:p>
        </p:txBody>
      </p:sp>
      <p:pic>
        <p:nvPicPr>
          <p:cNvPr id="1026" name="Picture 2" descr="C:\Users\tt\Desktop\LTVC 4- giữ phép LS tỉnh\ảnh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335" y="3291830"/>
            <a:ext cx="168558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5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2495551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ạ!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>
              <a:spcBef>
                <a:spcPct val="50000"/>
              </a:spcBef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14156" y="1491631"/>
            <a:ext cx="7006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vi-VN" alt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 câu khiến phù hợp với các tình huống sau:</a:t>
            </a: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07505" y="1983246"/>
            <a:ext cx="88840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Em muốn xin tiền bố mẹ để mua một quyển sổ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chép.</a:t>
            </a:r>
          </a:p>
        </p:txBody>
      </p:sp>
    </p:spTree>
    <p:extLst>
      <p:ext uri="{BB962C8B-B14F-4D97-AF65-F5344CB8AC3E}">
        <p14:creationId xmlns:p14="http://schemas.microsoft.com/office/powerpoint/2010/main" val="69107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0" y="1200151"/>
            <a:ext cx="7006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vi-VN" alt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 câu khiến phù hợp với các tình huống sau:</a:t>
            </a: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228600" y="1657351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b,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đi học về nhà, nhưng nhà em chưa có ai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về, em muốn ngồi nhờ bên nhà hàng xóm để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chờ bố mẹ về.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2400" y="2571750"/>
            <a:ext cx="8839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ạ! 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42892" indent="-342892">
              <a:spcBef>
                <a:spcPct val="50000"/>
              </a:spcBef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ạ! </a:t>
            </a:r>
          </a:p>
          <a:p>
            <a:pPr marL="342892" indent="-342892">
              <a:spcBef>
                <a:spcPct val="50000"/>
              </a:spcBef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4501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0" r="22876" b="725"/>
          <a:stretch>
            <a:fillRect/>
          </a:stretch>
        </p:blipFill>
        <p:spPr bwMode="auto">
          <a:xfrm rot="21228105">
            <a:off x="4448181" y="4142193"/>
            <a:ext cx="3738563" cy="100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 bwMode="auto">
          <a:xfrm>
            <a:off x="2191942" y="971551"/>
            <a:ext cx="482322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>
            <a:fillRect/>
          </a:stretch>
        </p:blipFill>
        <p:spPr bwMode="auto">
          <a:xfrm>
            <a:off x="971556" y="3829051"/>
            <a:ext cx="1387079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6"/>
          <p:cNvSpPr txBox="1"/>
          <p:nvPr/>
        </p:nvSpPr>
        <p:spPr>
          <a:xfrm>
            <a:off x="2693194" y="1644254"/>
            <a:ext cx="3820716" cy="608409"/>
          </a:xfrm>
          <a:prstGeom prst="rect">
            <a:avLst/>
          </a:prstGeom>
          <a:noFill/>
        </p:spPr>
        <p:txBody>
          <a:bodyPr lIns="36574" tIns="18287" rIns="36574" bIns="18287">
            <a:spAutoFit/>
          </a:bodyPr>
          <a:lstStyle>
            <a:lvl1pPr defTabSz="6858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6858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6858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6858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6858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6858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700" b="1">
                <a:solidFill>
                  <a:srgbClr val="595959"/>
                </a:solidFill>
                <a:latin typeface="chàArial (Body)"/>
                <a:ea typeface="宋体" pitchFamily="2" charset="-122"/>
                <a:cs typeface="Arial" pitchFamily="34" charset="0"/>
              </a:rPr>
              <a:t>KHỞI ĐỘNG</a:t>
            </a:r>
            <a:endParaRPr lang="zh-CN" altLang="en-US" sz="3700" b="1">
              <a:solidFill>
                <a:srgbClr val="595959"/>
              </a:solidFill>
              <a:latin typeface="chàArial (Body)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47531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140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9150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43450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629150"/>
            <a:ext cx="1524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087542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-125016"/>
            <a:ext cx="4724400" cy="305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6153150" y="914400"/>
            <a:ext cx="2743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2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71450" y="914400"/>
            <a:ext cx="2971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143000" y="2661047"/>
            <a:ext cx="7086600" cy="9144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</p:spTree>
    <p:extLst>
      <p:ext uri="{BB962C8B-B14F-4D97-AF65-F5344CB8AC3E}">
        <p14:creationId xmlns:p14="http://schemas.microsoft.com/office/powerpoint/2010/main" val="29103604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676400" y="857250"/>
            <a:ext cx="6096000" cy="10287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</a:p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khiến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57177" y="1071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27746" y="1947268"/>
            <a:ext cx="6523037" cy="1170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defTabSz="685766">
              <a:spcBef>
                <a:spcPct val="0"/>
              </a:spcBef>
              <a:spcAft>
                <a:spcPts val="450"/>
              </a:spcAft>
            </a:pP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685766">
              <a:spcBef>
                <a:spcPct val="0"/>
              </a:spcBef>
              <a:spcAft>
                <a:spcPts val="450"/>
              </a:spcAft>
            </a:pP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5" y="2203848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6" y="2037161"/>
            <a:ext cx="1068386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4" y="2091930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90" y="2176463"/>
            <a:ext cx="460375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74759" y="3209926"/>
            <a:ext cx="5449887" cy="72747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defTabSz="685766">
              <a:spcBef>
                <a:spcPct val="0"/>
              </a:spcBef>
              <a:spcAft>
                <a:spcPts val="450"/>
              </a:spcAft>
            </a:pPr>
            <a:endParaRPr lang="en-US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766">
              <a:spcBef>
                <a:spcPct val="0"/>
              </a:spcBef>
              <a:spcAft>
                <a:spcPts val="450"/>
              </a:spcAft>
            </a:pP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alt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3381376"/>
            <a:ext cx="593725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119438"/>
            <a:ext cx="1122363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4" y="3209926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40" y="3236120"/>
            <a:ext cx="460375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676400" y="4171951"/>
            <a:ext cx="5791200" cy="695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defTabSz="685766">
              <a:spcBef>
                <a:spcPct val="0"/>
              </a:spcBef>
              <a:spcAft>
                <a:spcPts val="450"/>
              </a:spcAft>
            </a:pPr>
            <a:r>
              <a:rPr lang="en-US" sz="2800" b="1" dirty="0">
                <a:solidFill>
                  <a:schemeClr val="bg1"/>
                </a:solidFill>
                <a:latin typeface="VNI-Times" pitchFamily="2" charset="0"/>
              </a:rPr>
              <a:t>    </a:t>
            </a:r>
          </a:p>
          <a:p>
            <a:pPr defTabSz="685766">
              <a:spcBef>
                <a:spcPct val="0"/>
              </a:spcBef>
              <a:spcAft>
                <a:spcPts val="450"/>
              </a:spcAft>
            </a:pP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4432698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5" y="4266011"/>
            <a:ext cx="1239835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4" y="4320780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871540" y="4405313"/>
            <a:ext cx="460375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455613" y="942976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939800" y="1214438"/>
            <a:ext cx="674688" cy="4429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 1</a:t>
            </a: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77454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1698627" y="9525"/>
            <a:ext cx="5973763" cy="5715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28625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17871"/>
            <a:ext cx="1652588" cy="12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7391400" y="1085850"/>
            <a:ext cx="1752600" cy="1314450"/>
            <a:chOff x="4320" y="2928"/>
            <a:chExt cx="1104" cy="1104"/>
          </a:xfrm>
        </p:grpSpPr>
        <p:sp>
          <p:nvSpPr>
            <p:cNvPr id="311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11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958138" y="2532461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958138" y="2532461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962900" y="2511029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958138" y="2532461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8005763" y="2532461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972425" y="2532461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958138" y="2532461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958138" y="2532461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962900" y="2521743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958138" y="2532461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958138" y="2532461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20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295400" y="800101"/>
            <a:ext cx="7467600" cy="103465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-3174" y="-3571"/>
            <a:ext cx="320675" cy="51435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6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43052" y="2181226"/>
            <a:ext cx="5578475" cy="6762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algn="ctr" eaLnBrk="0" hangingPunct="0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than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9" y="244197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5" y="2293144"/>
            <a:ext cx="1500187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63540" y="2343152"/>
            <a:ext cx="815975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506415" y="2449117"/>
            <a:ext cx="460375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682752" y="3200401"/>
            <a:ext cx="5578475" cy="6762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algn="ctr" eaLnBrk="0" hangingPunct="0"/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en-US" sz="4000" dirty="0">
              <a:solidFill>
                <a:schemeClr val="bg1"/>
              </a:solidFill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3689748"/>
            <a:ext cx="593726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0" y="3277793"/>
            <a:ext cx="1500187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9577" y="3336133"/>
            <a:ext cx="817563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582615" y="3517107"/>
            <a:ext cx="460375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628777" y="4227911"/>
            <a:ext cx="5686425" cy="6762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algn="ctr"/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4432698"/>
            <a:ext cx="593726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40" y="4266011"/>
            <a:ext cx="1500187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76239" y="4320780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582615" y="4405313"/>
            <a:ext cx="460375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9144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366713" y="1210866"/>
            <a:ext cx="781050" cy="40005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pic>
        <p:nvPicPr>
          <p:cNvPr id="5141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556023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2" name="WordArt 30"/>
          <p:cNvSpPr>
            <a:spLocks noChangeArrowheads="1" noChangeShapeType="1" noTextEdit="1"/>
          </p:cNvSpPr>
          <p:nvPr/>
        </p:nvSpPr>
        <p:spPr bwMode="auto">
          <a:xfrm>
            <a:off x="2038352" y="20241"/>
            <a:ext cx="5973763" cy="5715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5143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-107156"/>
            <a:ext cx="16525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7858125" y="333613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7858125" y="333613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7862888" y="3314701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7858125" y="333613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7905750" y="333613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7872413" y="333613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7858125" y="333613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7858125" y="333613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7862888" y="3325417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7858125" y="333613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7858125" y="333613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10</a:t>
            </a:r>
          </a:p>
        </p:txBody>
      </p: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7391400" y="1885950"/>
            <a:ext cx="1752600" cy="1314450"/>
            <a:chOff x="4320" y="2928"/>
            <a:chExt cx="1104" cy="1104"/>
          </a:xfrm>
        </p:grpSpPr>
        <p:sp>
          <p:nvSpPr>
            <p:cNvPr id="516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6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161" name="Picture 5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739878"/>
            <a:ext cx="457200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33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8230" grpId="0" animBg="1"/>
      <p:bldP spid="8230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600200" y="773908"/>
            <a:ext cx="7543800" cy="96440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Câu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ạ!”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196852" y="1071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747840" y="2009776"/>
            <a:ext cx="5030787" cy="5048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algn="ctr" eaLnBrk="0" hangingPunct="0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0" y="2203848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0" y="2037161"/>
            <a:ext cx="1500187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9" y="2091930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30265" y="2176463"/>
            <a:ext cx="460375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28790" y="3008710"/>
            <a:ext cx="5045075" cy="5048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algn="ctr" eaLnBrk="0" hangingPunct="0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7" y="3077766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90" y="2961085"/>
            <a:ext cx="1500187" cy="6000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9" y="3053955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49315" y="3077767"/>
            <a:ext cx="460375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28790" y="3992167"/>
            <a:ext cx="5045075" cy="5048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algn="ctr" eaLnBrk="0" hangingPunct="0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/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0" y="4121945"/>
            <a:ext cx="593725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0" y="3952875"/>
            <a:ext cx="1500187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9" y="4037411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30265" y="4094561"/>
            <a:ext cx="460375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544513" y="773906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963612" y="1036930"/>
            <a:ext cx="685800" cy="4572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Caâu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566739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WordArt 30"/>
          <p:cNvSpPr>
            <a:spLocks noChangeArrowheads="1" noChangeShapeType="1" noTextEdit="1"/>
          </p:cNvSpPr>
          <p:nvPr/>
        </p:nvSpPr>
        <p:spPr bwMode="auto">
          <a:xfrm>
            <a:off x="1638302" y="20241"/>
            <a:ext cx="5973763" cy="5715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4119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4286250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39302"/>
            <a:ext cx="1652588" cy="12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7743825" y="225028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7743825" y="225028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7748588" y="2228851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7743825" y="225028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7791450" y="225028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7758113" y="225028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7743825" y="225028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7743825" y="225028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7748588" y="2239567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7743825" y="225028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7743825" y="2250282"/>
            <a:ext cx="66675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10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7034213" y="2827706"/>
            <a:ext cx="1752600" cy="1314450"/>
            <a:chOff x="4320" y="2928"/>
            <a:chExt cx="1104" cy="1104"/>
          </a:xfrm>
        </p:grpSpPr>
        <p:sp>
          <p:nvSpPr>
            <p:cNvPr id="4138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47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1520" y="843559"/>
            <a:ext cx="6696745" cy="70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FFC000"/>
                </a:solidFill>
                <a:latin typeface="UTM Showcard" panose="02040603050506020204" pitchFamily="18" charset="0"/>
                <a:cs typeface="Times New Roman" pitchFamily="18" charset="0"/>
              </a:rPr>
              <a:t>Luyện </a:t>
            </a:r>
            <a:r>
              <a:rPr lang="en-US" altLang="en-US" sz="4000" b="1" dirty="0" err="1">
                <a:solidFill>
                  <a:srgbClr val="FFC000"/>
                </a:solidFill>
                <a:latin typeface="UTM Showcard" panose="02040603050506020204" pitchFamily="18" charset="0"/>
                <a:cs typeface="Times New Roman" pitchFamily="18" charset="0"/>
              </a:rPr>
              <a:t>từ</a:t>
            </a:r>
            <a:r>
              <a:rPr lang="en-US" altLang="en-US" sz="4000" b="1" dirty="0">
                <a:solidFill>
                  <a:srgbClr val="FFC000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latin typeface="UTM Showcard" panose="02040603050506020204" pitchFamily="18" charset="0"/>
                <a:cs typeface="Times New Roman" pitchFamily="18" charset="0"/>
              </a:rPr>
              <a:t>và</a:t>
            </a:r>
            <a:r>
              <a:rPr lang="en-US" altLang="en-US" sz="4000" b="1" dirty="0">
                <a:solidFill>
                  <a:srgbClr val="FFC000"/>
                </a:solidFill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latin typeface="UTM Showcard" panose="02040603050506020204" pitchFamily="18" charset="0"/>
                <a:cs typeface="Times New Roman" pitchFamily="18" charset="0"/>
              </a:rPr>
              <a:t>câu</a:t>
            </a:r>
            <a:endParaRPr lang="en-US" altLang="en-US" sz="4000" b="1" dirty="0">
              <a:solidFill>
                <a:srgbClr val="FFC000"/>
              </a:solidFill>
              <a:latin typeface="UTM Showcard" panose="020406030505060202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415" y="1779663"/>
            <a:ext cx="5996952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Cookies" panose="02040603050506020204" pitchFamily="18" charset="0"/>
                <a:cs typeface="Times New Roman" pitchFamily="18" charset="0"/>
              </a:rPr>
              <a:t>   </a:t>
            </a:r>
            <a:r>
              <a:rPr lang="en-US" alt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Giữ</a:t>
            </a: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phép</a:t>
            </a: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lịch</a:t>
            </a: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sự</a:t>
            </a: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khi</a:t>
            </a: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bày</a:t>
            </a: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tỏ</a:t>
            </a: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yêu</a:t>
            </a: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cầu</a:t>
            </a: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UTM Cookies" panose="02040603050506020204" pitchFamily="18" charset="0"/>
                <a:cs typeface="Times New Roman" pitchFamily="18" charset="0"/>
              </a:rPr>
              <a:t>nghị</a:t>
            </a:r>
            <a:endParaRPr lang="en-US" altLang="en-US" sz="3600" dirty="0">
              <a:solidFill>
                <a:schemeClr val="accent3">
                  <a:lumMod val="20000"/>
                  <a:lumOff val="80000"/>
                </a:schemeClr>
              </a:solidFill>
              <a:latin typeface="UTM Cookies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0" y="819150"/>
            <a:ext cx="5321665" cy="32575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71801" y="22515"/>
            <a:ext cx="23775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98307" y="1109098"/>
            <a:ext cx="3203864" cy="1384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34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幼儿教育教学卡通培训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4920</TotalTime>
  <Words>1411</Words>
  <Application>Microsoft Office PowerPoint</Application>
  <PresentationFormat>On-screen Show (16:9)</PresentationFormat>
  <Paragraphs>204</Paragraphs>
  <Slides>28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54" baseType="lpstr">
      <vt:lpstr>等线</vt:lpstr>
      <vt:lpstr>微软雅黑</vt:lpstr>
      <vt:lpstr>宋体</vt:lpstr>
      <vt:lpstr>.VnBahamasBH</vt:lpstr>
      <vt:lpstr>.VnHelvetInsH</vt:lpstr>
      <vt:lpstr>.VnTime</vt:lpstr>
      <vt:lpstr>.VnTimeH</vt:lpstr>
      <vt:lpstr>Arial</vt:lpstr>
      <vt:lpstr>Calibri</vt:lpstr>
      <vt:lpstr>Calibri Light</vt:lpstr>
      <vt:lpstr>chàArial (Body)</vt:lpstr>
      <vt:lpstr>Impact</vt:lpstr>
      <vt:lpstr>inpin heiti</vt:lpstr>
      <vt:lpstr>Times</vt:lpstr>
      <vt:lpstr>Times New Roman</vt:lpstr>
      <vt:lpstr>Tw Cen MT</vt:lpstr>
      <vt:lpstr>UTM Cookies</vt:lpstr>
      <vt:lpstr>UTM Showcard</vt:lpstr>
      <vt:lpstr>VNI-Times</vt:lpstr>
      <vt:lpstr>Wingdings</vt:lpstr>
      <vt:lpstr>方正稚艺简体</vt:lpstr>
      <vt:lpstr>Office 主题​​</vt:lpstr>
      <vt:lpstr>1_Office 主题​​</vt:lpstr>
      <vt:lpstr>Droplet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Theo em, như thế nào là lịch sự khi yêu cầu, đề nghị?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儿童幼儿教育教学卡通培训PPT</dc:title>
  <dc:creator>Administrator</dc:creator>
  <cp:lastModifiedBy>Admin</cp:lastModifiedBy>
  <cp:revision>396</cp:revision>
  <dcterms:created xsi:type="dcterms:W3CDTF">2014-04-26T02:40:12Z</dcterms:created>
  <dcterms:modified xsi:type="dcterms:W3CDTF">2023-04-05T13:33:05Z</dcterms:modified>
</cp:coreProperties>
</file>