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5"/>
  </p:notesMasterIdLst>
  <p:sldIdLst>
    <p:sldId id="445" r:id="rId3"/>
    <p:sldId id="280" r:id="rId4"/>
    <p:sldId id="464" r:id="rId5"/>
    <p:sldId id="577" r:id="rId6"/>
    <p:sldId id="578" r:id="rId7"/>
    <p:sldId id="283" r:id="rId8"/>
    <p:sldId id="278" r:id="rId9"/>
    <p:sldId id="416" r:id="rId10"/>
    <p:sldId id="537" r:id="rId11"/>
    <p:sldId id="538" r:id="rId12"/>
    <p:sldId id="579" r:id="rId13"/>
    <p:sldId id="580" r:id="rId14"/>
    <p:sldId id="548" r:id="rId15"/>
    <p:sldId id="581" r:id="rId16"/>
    <p:sldId id="582" r:id="rId17"/>
    <p:sldId id="562" r:id="rId18"/>
    <p:sldId id="583" r:id="rId19"/>
    <p:sldId id="584" r:id="rId20"/>
    <p:sldId id="585" r:id="rId21"/>
    <p:sldId id="587" r:id="rId22"/>
    <p:sldId id="588" r:id="rId23"/>
    <p:sldId id="589" r:id="rId24"/>
    <p:sldId id="590" r:id="rId25"/>
    <p:sldId id="591" r:id="rId26"/>
    <p:sldId id="592" r:id="rId27"/>
    <p:sldId id="593" r:id="rId28"/>
    <p:sldId id="594" r:id="rId29"/>
    <p:sldId id="595" r:id="rId30"/>
    <p:sldId id="596" r:id="rId31"/>
    <p:sldId id="292" r:id="rId32"/>
    <p:sldId id="293"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FFFF99"/>
    <a:srgbClr val="66FFFF"/>
    <a:srgbClr val="FFCCCC"/>
    <a:srgbClr val="CCFF99"/>
    <a:srgbClr val="FF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63" d="100"/>
          <a:sy n="63" d="100"/>
        </p:scale>
        <p:origin x="93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31</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5977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Box 124"/>
          <p:cNvSpPr txBox="1">
            <a:spLocks noChangeArrowheads="1"/>
          </p:cNvSpPr>
          <p:nvPr/>
        </p:nvSpPr>
        <p:spPr bwMode="auto">
          <a:xfrm>
            <a:off x="1593622" y="1748064"/>
            <a:ext cx="919049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là có dũng khí, dám đương đầu với khó khăn nguy hiểm.</a:t>
            </a:r>
          </a:p>
        </p:txBody>
      </p:sp>
      <p:sp>
        <p:nvSpPr>
          <p:cNvPr id="19" name="Rectangle 18"/>
          <p:cNvSpPr>
            <a:spLocks noChangeArrowheads="1"/>
          </p:cNvSpPr>
          <p:nvPr/>
        </p:nvSpPr>
        <p:spPr bwMode="auto">
          <a:xfrm>
            <a:off x="1588860" y="1748064"/>
            <a:ext cx="21435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r>
              <a:rPr lang="en-US" altLang="en-US" sz="3200" b="1">
                <a:latin typeface="Times New Roman" panose="02020603050405020304" pitchFamily="18" charset="0"/>
                <a:cs typeface="Times New Roman" panose="02020603050405020304" pitchFamily="18" charset="0"/>
              </a:rPr>
              <a:t>dũng cảm: </a:t>
            </a:r>
            <a:endParaRPr lang="en-US" altLang="en-US" sz="3200">
              <a:latin typeface="Times New Roman" panose="02020603050405020304" pitchFamily="18" charset="0"/>
              <a:cs typeface="Times New Roman" panose="02020603050405020304" pitchFamily="18" charset="0"/>
            </a:endParaRPr>
          </a:p>
        </p:txBody>
      </p:sp>
      <p:sp>
        <p:nvSpPr>
          <p:cNvPr id="20" name="Text Box 65"/>
          <p:cNvSpPr txBox="1">
            <a:spLocks noChangeArrowheads="1"/>
          </p:cNvSpPr>
          <p:nvPr/>
        </p:nvSpPr>
        <p:spPr bwMode="auto">
          <a:xfrm>
            <a:off x="1663472" y="3214914"/>
            <a:ext cx="94254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3200" b="1">
                <a:latin typeface="Times New Roman" panose="02020603050405020304" pitchFamily="18" charset="0"/>
                <a:cs typeface="Times New Roman" panose="02020603050405020304" pitchFamily="18" charset="0"/>
              </a:rPr>
              <a:t>                          là những từ có nghĩa gần giống nhau.</a:t>
            </a:r>
          </a:p>
        </p:txBody>
      </p:sp>
      <p:sp>
        <p:nvSpPr>
          <p:cNvPr id="21" name="Text Box 66"/>
          <p:cNvSpPr txBox="1">
            <a:spLocks noChangeArrowheads="1"/>
          </p:cNvSpPr>
          <p:nvPr/>
        </p:nvSpPr>
        <p:spPr bwMode="auto">
          <a:xfrm>
            <a:off x="1806573" y="3891865"/>
            <a:ext cx="95000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3200" b="1">
                <a:latin typeface="Times New Roman" panose="02020603050405020304" pitchFamily="18" charset="0"/>
                <a:cs typeface="Times New Roman" panose="02020603050405020304" pitchFamily="18" charset="0"/>
              </a:rPr>
              <a:t>                      là những từ có nghĩa trái ngược nhau.</a:t>
            </a:r>
          </a:p>
        </p:txBody>
      </p:sp>
      <p:sp>
        <p:nvSpPr>
          <p:cNvPr id="22" name="Rectangle 21"/>
          <p:cNvSpPr>
            <a:spLocks noChangeArrowheads="1"/>
          </p:cNvSpPr>
          <p:nvPr/>
        </p:nvSpPr>
        <p:spPr bwMode="auto">
          <a:xfrm>
            <a:off x="1284060" y="3168877"/>
            <a:ext cx="31854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r>
              <a:rPr lang="en-US" altLang="en-US" sz="3200" b="1">
                <a:latin typeface="Times New Roman" panose="02020603050405020304" pitchFamily="18" charset="0"/>
                <a:cs typeface="Times New Roman" panose="02020603050405020304" pitchFamily="18" charset="0"/>
              </a:rPr>
              <a:t>- </a:t>
            </a:r>
            <a:r>
              <a:rPr lang="en-US" altLang="en-US" sz="3200" b="1" i="1">
                <a:solidFill>
                  <a:srgbClr val="FF3300"/>
                </a:solidFill>
                <a:latin typeface="Times New Roman" panose="02020603050405020304" pitchFamily="18" charset="0"/>
                <a:cs typeface="Times New Roman" panose="02020603050405020304" pitchFamily="18" charset="0"/>
              </a:rPr>
              <a:t>Từ cùng nghĩa</a:t>
            </a:r>
            <a:r>
              <a:rPr lang="en-US" altLang="en-US" sz="3200" b="1">
                <a:solidFill>
                  <a:srgbClr val="FF3300"/>
                </a:solidFill>
                <a:latin typeface="Times New Roman" panose="02020603050405020304" pitchFamily="18" charset="0"/>
                <a:cs typeface="Times New Roman" panose="02020603050405020304" pitchFamily="18" charset="0"/>
              </a:rPr>
              <a:t>: </a:t>
            </a:r>
            <a:endParaRPr lang="en-US" altLang="en-US" sz="3200">
              <a:latin typeface="Times New Roman" panose="02020603050405020304" pitchFamily="18" charset="0"/>
              <a:cs typeface="Times New Roman" panose="02020603050405020304" pitchFamily="18" charset="0"/>
            </a:endParaRPr>
          </a:p>
        </p:txBody>
      </p:sp>
      <p:sp>
        <p:nvSpPr>
          <p:cNvPr id="23" name="Rectangle 22"/>
          <p:cNvSpPr>
            <a:spLocks noChangeArrowheads="1"/>
          </p:cNvSpPr>
          <p:nvPr/>
        </p:nvSpPr>
        <p:spPr bwMode="auto">
          <a:xfrm>
            <a:off x="1284060" y="3896933"/>
            <a:ext cx="2832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r>
              <a:rPr lang="en-US" altLang="en-US" sz="3200" b="1">
                <a:latin typeface="Times New Roman" panose="02020603050405020304" pitchFamily="18" charset="0"/>
                <a:cs typeface="Times New Roman" panose="02020603050405020304" pitchFamily="18" charset="0"/>
              </a:rPr>
              <a:t>- </a:t>
            </a:r>
            <a:r>
              <a:rPr lang="en-US" altLang="en-US" sz="3200" b="1" i="1">
                <a:solidFill>
                  <a:srgbClr val="FF3300"/>
                </a:solidFill>
                <a:latin typeface="Times New Roman" panose="02020603050405020304" pitchFamily="18" charset="0"/>
                <a:cs typeface="Times New Roman" panose="02020603050405020304" pitchFamily="18" charset="0"/>
              </a:rPr>
              <a:t>Từ trái nghĩa</a:t>
            </a:r>
            <a:r>
              <a:rPr lang="en-US" altLang="en-US" sz="3200" b="1">
                <a:solidFill>
                  <a:srgbClr val="FF3300"/>
                </a:solidFill>
                <a:latin typeface="Times New Roman" panose="02020603050405020304" pitchFamily="18" charset="0"/>
                <a:cs typeface="Times New Roman" panose="02020603050405020304" pitchFamily="18" charset="0"/>
              </a:rPr>
              <a:t>:</a:t>
            </a:r>
            <a:endParaRPr lang="en-US" alt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196059"/>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71"/>
          <p:cNvGraphicFramePr>
            <a:graphicFrameLocks/>
          </p:cNvGraphicFramePr>
          <p:nvPr>
            <p:extLst>
              <p:ext uri="{D42A27DB-BD31-4B8C-83A1-F6EECF244321}">
                <p14:modId xmlns:p14="http://schemas.microsoft.com/office/powerpoint/2010/main" val="2255265489"/>
              </p:ext>
            </p:extLst>
          </p:nvPr>
        </p:nvGraphicFramePr>
        <p:xfrm>
          <a:off x="1604056" y="899886"/>
          <a:ext cx="8555943" cy="4397828"/>
        </p:xfrm>
        <a:graphic>
          <a:graphicData uri="http://schemas.openxmlformats.org/drawingml/2006/table">
            <a:tbl>
              <a:tblPr/>
              <a:tblGrid>
                <a:gridCol w="4146475">
                  <a:extLst>
                    <a:ext uri="{9D8B030D-6E8A-4147-A177-3AD203B41FA5}">
                      <a16:colId xmlns:a16="http://schemas.microsoft.com/office/drawing/2014/main" xmlns="" val="20000"/>
                    </a:ext>
                  </a:extLst>
                </a:gridCol>
                <a:gridCol w="4409468">
                  <a:extLst>
                    <a:ext uri="{9D8B030D-6E8A-4147-A177-3AD203B41FA5}">
                      <a16:colId xmlns:a16="http://schemas.microsoft.com/office/drawing/2014/main" xmlns="" val="20001"/>
                    </a:ext>
                  </a:extLst>
                </a:gridCol>
              </a:tblGrid>
              <a:tr h="58206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cùng</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nghĩa</a:t>
                      </a:r>
                      <a:endParaRPr kumimoji="0" lang="vi-VN"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trái</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vi-VN"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815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 name="Text Box 68"/>
          <p:cNvSpPr txBox="1">
            <a:spLocks noChangeArrowheads="1"/>
          </p:cNvSpPr>
          <p:nvPr/>
        </p:nvSpPr>
        <p:spPr bwMode="auto">
          <a:xfrm>
            <a:off x="1696130" y="1572986"/>
            <a:ext cx="393541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 gan, can trường, gan dạ, gan góc, bạo gan, táo bạo, anh hùng, anh dũng, quả cảm, …</a:t>
            </a:r>
          </a:p>
        </p:txBody>
      </p:sp>
      <p:sp>
        <p:nvSpPr>
          <p:cNvPr id="4" name="Text Box 123"/>
          <p:cNvSpPr txBox="1">
            <a:spLocks noChangeArrowheads="1"/>
          </p:cNvSpPr>
          <p:nvPr/>
        </p:nvSpPr>
        <p:spPr bwMode="auto">
          <a:xfrm>
            <a:off x="5958569" y="1566636"/>
            <a:ext cx="380954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smtClean="0">
                <a:solidFill>
                  <a:srgbClr val="FF0000"/>
                </a:solidFill>
                <a:latin typeface="Times New Roman" panose="02020603050405020304" pitchFamily="18" charset="0"/>
                <a:cs typeface="Times New Roman" panose="02020603050405020304" pitchFamily="18" charset="0"/>
              </a:rPr>
              <a:t>   , nhát </a:t>
            </a:r>
            <a:r>
              <a:rPr lang="en-US" altLang="en-US" sz="3200" b="1">
                <a:solidFill>
                  <a:srgbClr val="FF0000"/>
                </a:solidFill>
                <a:latin typeface="Times New Roman" panose="02020603050405020304" pitchFamily="18" charset="0"/>
                <a:cs typeface="Times New Roman" panose="02020603050405020304" pitchFamily="18" charset="0"/>
              </a:rPr>
              <a:t>gan, nhát, nhút nhát, đớn hèn, hèn mạt, hèn hạ, bạc nhược, nhu nhược</a:t>
            </a:r>
            <a:r>
              <a:rPr lang="en-US" altLang="en-US" sz="3200" b="1" smtClean="0">
                <a:solidFill>
                  <a:srgbClr val="FF0000"/>
                </a:solidFill>
                <a:latin typeface="Times New Roman" panose="02020603050405020304" pitchFamily="18" charset="0"/>
                <a:cs typeface="Times New Roman" panose="02020603050405020304" pitchFamily="18" charset="0"/>
              </a:rPr>
              <a:t>, khiếp </a:t>
            </a:r>
            <a:r>
              <a:rPr lang="en-US" altLang="en-US" sz="3200" b="1">
                <a:solidFill>
                  <a:srgbClr val="FF0000"/>
                </a:solidFill>
                <a:latin typeface="Times New Roman" panose="02020603050405020304" pitchFamily="18" charset="0"/>
                <a:cs typeface="Times New Roman" panose="02020603050405020304" pitchFamily="18" charset="0"/>
              </a:rPr>
              <a:t>nhược, …</a:t>
            </a:r>
          </a:p>
        </p:txBody>
      </p:sp>
      <p:sp>
        <p:nvSpPr>
          <p:cNvPr id="5" name="Rectangle 4"/>
          <p:cNvSpPr/>
          <p:nvPr/>
        </p:nvSpPr>
        <p:spPr>
          <a:xfrm>
            <a:off x="1696129" y="1582513"/>
            <a:ext cx="2008187" cy="585787"/>
          </a:xfrm>
          <a:prstGeom prst="rect">
            <a:avLst/>
          </a:prstGeom>
        </p:spPr>
        <p:txBody>
          <a:bodyPr>
            <a:spAutoFit/>
          </a:bodyPr>
          <a:lstStyle/>
          <a:p>
            <a:pPr eaLnBrk="1" hangingPunct="1">
              <a:spcBef>
                <a:spcPct val="20000"/>
              </a:spcBef>
              <a:buClr>
                <a:schemeClr val="hlink"/>
              </a:buClr>
              <a:buSzPct val="70000"/>
              <a:defRPr/>
            </a:pPr>
            <a:r>
              <a:rPr lang="en-US" sz="3200" b="1" dirty="0">
                <a:solidFill>
                  <a:srgbClr val="0000FF"/>
                </a:solidFill>
                <a:latin typeface="Times New Roman" pitchFamily="18" charset="0"/>
                <a:cs typeface="Times New Roman" pitchFamily="18" charset="0"/>
              </a:rPr>
              <a:t>can </a:t>
            </a:r>
            <a:r>
              <a:rPr lang="en-US" sz="3200" b="1" dirty="0" err="1">
                <a:solidFill>
                  <a:srgbClr val="0000FF"/>
                </a:solidFill>
                <a:latin typeface="Times New Roman" pitchFamily="18" charset="0"/>
                <a:cs typeface="Times New Roman" pitchFamily="18" charset="0"/>
              </a:rPr>
              <a:t>đảm</a:t>
            </a:r>
            <a:r>
              <a:rPr lang="en-US" sz="3200" b="1" dirty="0">
                <a:solidFill>
                  <a:srgbClr val="0000FF"/>
                </a:solidFill>
                <a:latin typeface="Times New Roman" pitchFamily="18" charset="0"/>
                <a:cs typeface="Times New Roman" pitchFamily="18" charset="0"/>
              </a:rPr>
              <a:t> </a:t>
            </a:r>
            <a:endParaRPr lang="en-US" sz="3200" b="1" dirty="0">
              <a:effectLst>
                <a:outerShdw blurRad="38100" dist="38100" dir="2700000" algn="tl">
                  <a:srgbClr val="000000"/>
                </a:outerShdw>
              </a:effectLst>
              <a:latin typeface="Times New Roman" pitchFamily="18" charset="0"/>
              <a:cs typeface="Times New Roman" pitchFamily="18" charset="0"/>
            </a:endParaRPr>
          </a:p>
        </p:txBody>
      </p:sp>
      <p:sp>
        <p:nvSpPr>
          <p:cNvPr id="6" name="Rectangle 2"/>
          <p:cNvSpPr>
            <a:spLocks noChangeArrowheads="1"/>
          </p:cNvSpPr>
          <p:nvPr/>
        </p:nvSpPr>
        <p:spPr bwMode="auto">
          <a:xfrm>
            <a:off x="5963331" y="1622199"/>
            <a:ext cx="1722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0000FF"/>
                </a:solidFill>
                <a:latin typeface="Times New Roman" panose="02020603050405020304" pitchFamily="18" charset="0"/>
                <a:cs typeface="Times New Roman" panose="02020603050405020304" pitchFamily="18" charset="0"/>
              </a:rPr>
              <a:t>hèn nhát</a:t>
            </a:r>
            <a:endParaRPr lang="en-US"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19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Dũng cảm</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các từ ngữ trong chủ điểm để đặt câu.</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2"/>
            <a:ext cx="10715804" cy="1158998"/>
            <a:chOff x="-8052" y="1747251"/>
            <a:chExt cx="8976506" cy="1159663"/>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1"/>
              <a:ext cx="8310555" cy="1159663"/>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thành ngữ thuộc chủ điểm và biết cách sử dụng chung trong các tình huống cụ thể.</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038786"/>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1687" y="338920"/>
            <a:ext cx="6003834" cy="825939"/>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89565" y="844604"/>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107738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Group 71"/>
          <p:cNvGraphicFramePr>
            <a:graphicFrameLocks/>
          </p:cNvGraphicFramePr>
          <p:nvPr>
            <p:extLst>
              <p:ext uri="{D42A27DB-BD31-4B8C-83A1-F6EECF244321}">
                <p14:modId xmlns:p14="http://schemas.microsoft.com/office/powerpoint/2010/main" val="1245568450"/>
              </p:ext>
            </p:extLst>
          </p:nvPr>
        </p:nvGraphicFramePr>
        <p:xfrm>
          <a:off x="1235756" y="605972"/>
          <a:ext cx="9519330" cy="3200400"/>
        </p:xfrm>
        <a:graphic>
          <a:graphicData uri="http://schemas.openxmlformats.org/drawingml/2006/table">
            <a:tbl>
              <a:tblPr/>
              <a:tblGrid>
                <a:gridCol w="4555444">
                  <a:extLst>
                    <a:ext uri="{9D8B030D-6E8A-4147-A177-3AD203B41FA5}">
                      <a16:colId xmlns:a16="http://schemas.microsoft.com/office/drawing/2014/main" xmlns="" val="20000"/>
                    </a:ext>
                  </a:extLst>
                </a:gridCol>
                <a:gridCol w="4963886">
                  <a:extLst>
                    <a:ext uri="{9D8B030D-6E8A-4147-A177-3AD203B41FA5}">
                      <a16:colId xmlns:a16="http://schemas.microsoft.com/office/drawing/2014/main" xmlns="" val="20001"/>
                    </a:ext>
                  </a:extLst>
                </a:gridCol>
              </a:tblGrid>
              <a:tr h="56113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Từ</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cùng</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nghĩa</a:t>
                      </a:r>
                      <a:endParaRPr kumimoji="0" lang="vi-VN"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Từ</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trái</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nghĩa</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vi-VN"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6392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51" name="Text Box 68"/>
          <p:cNvSpPr txBox="1">
            <a:spLocks noChangeArrowheads="1"/>
          </p:cNvSpPr>
          <p:nvPr/>
        </p:nvSpPr>
        <p:spPr bwMode="auto">
          <a:xfrm>
            <a:off x="1406526" y="1663023"/>
            <a:ext cx="42672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can trường, gan, gan dạ, gan góc, bạo gan, táo bạo, anh hùng, anh dũng, quả cảm, …</a:t>
            </a:r>
          </a:p>
        </p:txBody>
      </p:sp>
      <p:sp>
        <p:nvSpPr>
          <p:cNvPr id="52" name="Text Box 123"/>
          <p:cNvSpPr txBox="1">
            <a:spLocks noChangeArrowheads="1"/>
          </p:cNvSpPr>
          <p:nvPr/>
        </p:nvSpPr>
        <p:spPr bwMode="auto">
          <a:xfrm>
            <a:off x="6080806" y="1647373"/>
            <a:ext cx="42672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nhát, nhát gan, nhút nhát, đớn hèn, hèn mạt, hèn hạ, bạc nhược, nhu nhược, khiếp nhược, …</a:t>
            </a:r>
          </a:p>
        </p:txBody>
      </p:sp>
      <p:sp>
        <p:nvSpPr>
          <p:cNvPr id="53" name="Rectangle 52"/>
          <p:cNvSpPr/>
          <p:nvPr/>
        </p:nvSpPr>
        <p:spPr>
          <a:xfrm>
            <a:off x="1406526" y="1172485"/>
            <a:ext cx="2041525" cy="523875"/>
          </a:xfrm>
          <a:prstGeom prst="rect">
            <a:avLst/>
          </a:prstGeom>
        </p:spPr>
        <p:txBody>
          <a:bodyPr wrap="none">
            <a:spAutoFit/>
          </a:bodyPr>
          <a:lstStyle/>
          <a:p>
            <a:pPr eaLnBrk="1" hangingPunct="1">
              <a:spcBef>
                <a:spcPct val="20000"/>
              </a:spcBef>
              <a:buClr>
                <a:schemeClr val="hlink"/>
              </a:buClr>
              <a:buSzPct val="70000"/>
              <a:defRPr/>
            </a:pPr>
            <a:r>
              <a:rPr lang="en-US" sz="2800" b="1" dirty="0">
                <a:solidFill>
                  <a:srgbClr val="0000FF"/>
                </a:solidFill>
                <a:latin typeface="Times New Roman" pitchFamily="18" charset="0"/>
                <a:cs typeface="Times New Roman" pitchFamily="18" charset="0"/>
              </a:rPr>
              <a:t>M: can </a:t>
            </a:r>
            <a:r>
              <a:rPr lang="en-US" sz="2800" b="1" dirty="0" err="1">
                <a:solidFill>
                  <a:srgbClr val="0000FF"/>
                </a:solidFill>
                <a:latin typeface="Times New Roman" pitchFamily="18" charset="0"/>
                <a:cs typeface="Times New Roman" pitchFamily="18" charset="0"/>
              </a:rPr>
              <a:t>đảm</a:t>
            </a:r>
            <a:endParaRPr lang="en-US" sz="2800" b="1" dirty="0">
              <a:effectLst>
                <a:outerShdw blurRad="38100" dist="38100" dir="2700000" algn="tl">
                  <a:srgbClr val="000000"/>
                </a:outerShdw>
              </a:effectLst>
              <a:latin typeface="Times New Roman" pitchFamily="18" charset="0"/>
              <a:cs typeface="Times New Roman" pitchFamily="18" charset="0"/>
            </a:endParaRPr>
          </a:p>
        </p:txBody>
      </p:sp>
      <p:sp>
        <p:nvSpPr>
          <p:cNvPr id="54" name="Rectangle 2"/>
          <p:cNvSpPr>
            <a:spLocks noChangeArrowheads="1"/>
          </p:cNvSpPr>
          <p:nvPr/>
        </p:nvSpPr>
        <p:spPr bwMode="auto">
          <a:xfrm>
            <a:off x="6080806" y="1155249"/>
            <a:ext cx="208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M: hèn nhát</a:t>
            </a:r>
            <a:endParaRPr lang="en-US" altLang="en-US" sz="2800" b="1">
              <a:latin typeface="Times New Roman" panose="02020603050405020304" pitchFamily="18" charset="0"/>
              <a:cs typeface="Times New Roman" panose="02020603050405020304" pitchFamily="18" charset="0"/>
            </a:endParaRPr>
          </a:p>
        </p:txBody>
      </p:sp>
      <p:sp>
        <p:nvSpPr>
          <p:cNvPr id="55" name="Text Box 107"/>
          <p:cNvSpPr txBox="1">
            <a:spLocks noChangeArrowheads="1"/>
          </p:cNvSpPr>
          <p:nvPr/>
        </p:nvSpPr>
        <p:spPr bwMode="auto">
          <a:xfrm>
            <a:off x="1177018" y="4034972"/>
            <a:ext cx="87264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50000"/>
              </a:spcBef>
            </a:pPr>
            <a:r>
              <a:rPr lang="en-US" altLang="en-US" sz="2800" b="1" smtClean="0">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 Đặt câu với những từ vừa tìm được.</a:t>
            </a:r>
            <a:endParaRPr lang="vi-VN" altLang="en-US" sz="2800" b="1">
              <a:latin typeface="Times New Roman" panose="02020603050405020304" pitchFamily="18" charset="0"/>
              <a:cs typeface="Times New Roman" panose="02020603050405020304" pitchFamily="18" charset="0"/>
            </a:endParaRPr>
          </a:p>
        </p:txBody>
      </p:sp>
      <p:sp>
        <p:nvSpPr>
          <p:cNvPr id="56" name="Text Box 108"/>
          <p:cNvSpPr txBox="1">
            <a:spLocks noChangeArrowheads="1"/>
          </p:cNvSpPr>
          <p:nvPr/>
        </p:nvSpPr>
        <p:spPr bwMode="auto">
          <a:xfrm>
            <a:off x="1256393" y="4720772"/>
            <a:ext cx="949869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50000"/>
              </a:spcBef>
            </a:pPr>
            <a:r>
              <a:rPr lang="en-US" altLang="en-US" sz="2800" b="1">
                <a:solidFill>
                  <a:srgbClr val="004DE6"/>
                </a:solidFill>
                <a:latin typeface="Times New Roman" panose="02020603050405020304" pitchFamily="18" charset="0"/>
                <a:cs typeface="Times New Roman" panose="02020603050405020304" pitchFamily="18" charset="0"/>
              </a:rPr>
              <a:t>Muốn đặt câu đúng, các em phải nắm được nghĩa của từ, xem từ ấy được sử dụng trong trường hợp nào, nói về phẩm chất gì? của ai?</a:t>
            </a:r>
            <a:endParaRPr lang="vi-VN" altLang="en-US" sz="2800" b="1">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72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8"/>
          <p:cNvSpPr txBox="1">
            <a:spLocks noChangeArrowheads="1"/>
          </p:cNvSpPr>
          <p:nvPr/>
        </p:nvSpPr>
        <p:spPr bwMode="auto">
          <a:xfrm>
            <a:off x="2272394" y="1600201"/>
            <a:ext cx="9498693"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50000"/>
              </a:spcBef>
            </a:pPr>
            <a:r>
              <a:rPr lang="en-US" altLang="en-US" sz="2800" b="1" smtClean="0">
                <a:solidFill>
                  <a:srgbClr val="004DE6"/>
                </a:solidFill>
                <a:latin typeface="Times New Roman" panose="02020603050405020304" pitchFamily="18" charset="0"/>
                <a:cs typeface="Times New Roman" panose="02020603050405020304" pitchFamily="18" charset="0"/>
              </a:rPr>
              <a:t>Ví dụ: </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Lê Văn Tám là một thiếu niên </a:t>
            </a:r>
            <a:r>
              <a:rPr lang="en-US" altLang="en-US" sz="2800" i="1" smtClean="0">
                <a:solidFill>
                  <a:srgbClr val="FF0000"/>
                </a:solidFill>
                <a:latin typeface="Times New Roman" panose="02020603050405020304" pitchFamily="18" charset="0"/>
                <a:cs typeface="Times New Roman" panose="02020603050405020304" pitchFamily="18" charset="0"/>
              </a:rPr>
              <a:t>dũng cảm</a:t>
            </a:r>
            <a:r>
              <a:rPr lang="en-US" altLang="en-US" sz="2800" smtClean="0">
                <a:solidFill>
                  <a:srgbClr val="004DE6"/>
                </a:solidFill>
                <a:latin typeface="Times New Roman" panose="02020603050405020304" pitchFamily="18" charset="0"/>
                <a:cs typeface="Times New Roman" panose="02020603050405020304" pitchFamily="18" charset="0"/>
              </a:rPr>
              <a:t>.</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Bác sĩ Ly là người </a:t>
            </a:r>
            <a:r>
              <a:rPr lang="en-US" altLang="en-US" sz="2800" i="1" smtClean="0">
                <a:solidFill>
                  <a:srgbClr val="FF0000"/>
                </a:solidFill>
                <a:latin typeface="Times New Roman" panose="02020603050405020304" pitchFamily="18" charset="0"/>
                <a:cs typeface="Times New Roman" panose="02020603050405020304" pitchFamily="18" charset="0"/>
              </a:rPr>
              <a:t>quả cảm</a:t>
            </a:r>
            <a:r>
              <a:rPr lang="en-US" altLang="en-US" sz="2800" smtClean="0">
                <a:solidFill>
                  <a:srgbClr val="004DE6"/>
                </a:solidFill>
                <a:latin typeface="Times New Roman" panose="02020603050405020304" pitchFamily="18" charset="0"/>
                <a:cs typeface="Times New Roman" panose="02020603050405020304" pitchFamily="18" charset="0"/>
              </a:rPr>
              <a:t>.</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Các chú công an rất </a:t>
            </a:r>
            <a:r>
              <a:rPr lang="en-US" altLang="en-US" sz="2800" i="1" smtClean="0">
                <a:solidFill>
                  <a:srgbClr val="FF0000"/>
                </a:solidFill>
                <a:latin typeface="Times New Roman" panose="02020603050405020304" pitchFamily="18" charset="0"/>
                <a:cs typeface="Times New Roman" panose="02020603050405020304" pitchFamily="18" charset="0"/>
              </a:rPr>
              <a:t>gan dạ</a:t>
            </a:r>
            <a:r>
              <a:rPr lang="en-US" altLang="en-US" sz="2800" smtClean="0">
                <a:solidFill>
                  <a:srgbClr val="004DE6"/>
                </a:solidFill>
                <a:latin typeface="Times New Roman" panose="02020603050405020304" pitchFamily="18" charset="0"/>
                <a:cs typeface="Times New Roman" panose="02020603050405020304" pitchFamily="18" charset="0"/>
              </a:rPr>
              <a:t>.</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Tên giặc </a:t>
            </a:r>
            <a:r>
              <a:rPr lang="en-US" altLang="en-US" sz="2800" i="1" smtClean="0">
                <a:solidFill>
                  <a:srgbClr val="FF0000"/>
                </a:solidFill>
                <a:latin typeface="Times New Roman" panose="02020603050405020304" pitchFamily="18" charset="0"/>
                <a:cs typeface="Times New Roman" panose="02020603050405020304" pitchFamily="18" charset="0"/>
              </a:rPr>
              <a:t>hèn nhát </a:t>
            </a:r>
            <a:r>
              <a:rPr lang="en-US" altLang="en-US" sz="2800" smtClean="0">
                <a:solidFill>
                  <a:srgbClr val="004DE6"/>
                </a:solidFill>
                <a:latin typeface="Times New Roman" panose="02020603050405020304" pitchFamily="18" charset="0"/>
                <a:cs typeface="Times New Roman" panose="02020603050405020304" pitchFamily="18" charset="0"/>
              </a:rPr>
              <a:t>đã đầu hàng.</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Thỏ là con vật </a:t>
            </a:r>
            <a:r>
              <a:rPr lang="en-US" altLang="en-US" sz="2800" i="1" smtClean="0">
                <a:solidFill>
                  <a:srgbClr val="FF0000"/>
                </a:solidFill>
                <a:latin typeface="Times New Roman" panose="02020603050405020304" pitchFamily="18" charset="0"/>
                <a:cs typeface="Times New Roman" panose="02020603050405020304" pitchFamily="18" charset="0"/>
              </a:rPr>
              <a:t>nhút nhát</a:t>
            </a:r>
            <a:r>
              <a:rPr lang="en-US" altLang="en-US" sz="2800" smtClean="0">
                <a:solidFill>
                  <a:srgbClr val="004DE6"/>
                </a:solidFill>
                <a:latin typeface="Times New Roman" panose="02020603050405020304" pitchFamily="18" charset="0"/>
                <a:cs typeface="Times New Roman" panose="02020603050405020304" pitchFamily="18" charset="0"/>
              </a:rPr>
              <a:t>.</a:t>
            </a:r>
            <a:endParaRPr lang="vi-VN" altLang="en-US" sz="2800">
              <a:solidFill>
                <a:srgbClr val="004DE6"/>
              </a:solidFill>
              <a:latin typeface="Times New Roman" panose="02020603050405020304" pitchFamily="18" charset="0"/>
              <a:cs typeface="Times New Roman" panose="02020603050405020304" pitchFamily="18" charset="0"/>
            </a:endParaRPr>
          </a:p>
        </p:txBody>
      </p:sp>
      <p:sp>
        <p:nvSpPr>
          <p:cNvPr id="3" name="Text Box 107"/>
          <p:cNvSpPr txBox="1">
            <a:spLocks noChangeArrowheads="1"/>
          </p:cNvSpPr>
          <p:nvPr/>
        </p:nvSpPr>
        <p:spPr bwMode="auto">
          <a:xfrm>
            <a:off x="1285422" y="885372"/>
            <a:ext cx="87264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50000"/>
              </a:spcBef>
            </a:pPr>
            <a:r>
              <a:rPr lang="en-US" altLang="en-US" sz="2800" b="1" smtClean="0">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 Đặt câu với những từ vừa tìm được.</a:t>
            </a:r>
            <a:endParaRPr lang="vi-VN" alt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0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Dũng cảm</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các từ ngữ trong chủ điểm để đặt câu.</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2"/>
            <a:ext cx="10715804" cy="1158998"/>
            <a:chOff x="-8052" y="1747251"/>
            <a:chExt cx="8976506" cy="1159663"/>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1"/>
              <a:ext cx="8310555" cy="1159663"/>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thành ngữ thuộc chủ điểm và biết cách sử dụng chung trong các tình huống cụ thể.</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038786"/>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1687" y="338920"/>
            <a:ext cx="6003834" cy="825939"/>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47317" y="2313239"/>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299654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1404484" y="682171"/>
            <a:ext cx="9510258" cy="954107"/>
          </a:xfrm>
          <a:prstGeom prst="rect">
            <a:avLst/>
          </a:prstGeom>
          <a:noFill/>
          <a:ln w="9525">
            <a:noFill/>
            <a:miter lim="800000"/>
            <a:headEnd/>
            <a:tailEnd/>
          </a:ln>
        </p:spPr>
        <p:txBody>
          <a:bodyPr wrap="square">
            <a:spAutoFit/>
          </a:bodyPr>
          <a:lstStyle/>
          <a:p>
            <a:pPr algn="just">
              <a:spcBef>
                <a:spcPct val="50000"/>
              </a:spcBef>
            </a:pP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3</a:t>
            </a:r>
            <a:r>
              <a:rPr lang="en-US" sz="2800" b="1">
                <a:latin typeface="Times New Roman" pitchFamily="18" charset="0"/>
                <a:cs typeface="Times New Roman" pitchFamily="18" charset="0"/>
              </a:rPr>
              <a:t>: </a:t>
            </a:r>
            <a:r>
              <a:rPr lang="en-US" altLang="en-US" sz="2800" b="1">
                <a:latin typeface="Times New Roman" panose="02020603050405020304" pitchFamily="18" charset="0"/>
                <a:cs typeface="Times New Roman" panose="02020603050405020304" pitchFamily="18" charset="0"/>
              </a:rPr>
              <a:t>Chọn từ ngữ thích hợp trong các từ sau đây để điền vào chỗ trống: </a:t>
            </a:r>
            <a:r>
              <a:rPr lang="en-US" altLang="en-US" sz="2800" b="1" i="1">
                <a:solidFill>
                  <a:srgbClr val="FF0000"/>
                </a:solidFill>
                <a:latin typeface="Times New Roman" panose="02020603050405020304" pitchFamily="18" charset="0"/>
                <a:cs typeface="Times New Roman" panose="02020603050405020304" pitchFamily="18" charset="0"/>
              </a:rPr>
              <a:t>anh dũng, dũng cảm, dũng mãnh</a:t>
            </a:r>
            <a:r>
              <a:rPr lang="en-US" altLang="en-US" sz="2800">
                <a:solidFill>
                  <a:srgbClr val="FF0000"/>
                </a:solidFill>
                <a:latin typeface="Times New Roman" panose="02020603050405020304" pitchFamily="18" charset="0"/>
                <a:cs typeface="Times New Roman" panose="02020603050405020304" pitchFamily="18" charset="0"/>
              </a:rPr>
              <a:t>.</a:t>
            </a:r>
            <a:endParaRPr lang="vi-VN" altLang="en-US" sz="2800">
              <a:solidFill>
                <a:srgbClr val="FF0000"/>
              </a:solidFill>
              <a:cs typeface="Times New Roman" panose="02020603050405020304" pitchFamily="18" charset="0"/>
            </a:endParaRPr>
          </a:p>
        </p:txBody>
      </p:sp>
      <p:sp>
        <p:nvSpPr>
          <p:cNvPr id="11" name="Text Box 47"/>
          <p:cNvSpPr txBox="1">
            <a:spLocks noChangeArrowheads="1"/>
          </p:cNvSpPr>
          <p:nvPr/>
        </p:nvSpPr>
        <p:spPr bwMode="auto">
          <a:xfrm>
            <a:off x="3217636" y="2188030"/>
            <a:ext cx="7207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   bênh vực lẽ </a:t>
            </a:r>
            <a:r>
              <a:rPr lang="en-US" altLang="en-US" sz="3200" b="1" smtClean="0">
                <a:solidFill>
                  <a:srgbClr val="0000FF"/>
                </a:solidFill>
                <a:latin typeface="Times New Roman" panose="02020603050405020304" pitchFamily="18" charset="0"/>
                <a:cs typeface="Times New Roman" panose="02020603050405020304" pitchFamily="18" charset="0"/>
              </a:rPr>
              <a:t>phải</a:t>
            </a:r>
            <a:endParaRPr lang="en-US" altLang="en-US" sz="3200" b="1">
              <a:solidFill>
                <a:srgbClr val="0000FF"/>
              </a:solidFill>
              <a:latin typeface="Times New Roman" panose="02020603050405020304" pitchFamily="18" charset="0"/>
              <a:cs typeface="Times New Roman" panose="02020603050405020304" pitchFamily="18" charset="0"/>
            </a:endParaRPr>
          </a:p>
        </p:txBody>
      </p:sp>
      <p:sp>
        <p:nvSpPr>
          <p:cNvPr id="12" name="Text Box 48"/>
          <p:cNvSpPr txBox="1">
            <a:spLocks noChangeArrowheads="1"/>
          </p:cNvSpPr>
          <p:nvPr/>
        </p:nvSpPr>
        <p:spPr bwMode="auto">
          <a:xfrm>
            <a:off x="3314474" y="3178630"/>
            <a:ext cx="5118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khí thế</a:t>
            </a:r>
            <a:r>
              <a:rPr lang="en-US" altLang="en-US" sz="3200" b="1" smtClean="0">
                <a:solidFill>
                  <a:srgbClr val="0000FF"/>
                </a:solidFill>
                <a:latin typeface="Times New Roman" panose="02020603050405020304" pitchFamily="18" charset="0"/>
                <a:cs typeface="Times New Roman" panose="02020603050405020304" pitchFamily="18" charset="0"/>
              </a:rPr>
              <a:t>…………….. </a:t>
            </a:r>
            <a:endParaRPr lang="en-US" altLang="en-US" sz="3200" b="1">
              <a:solidFill>
                <a:srgbClr val="0000FF"/>
              </a:solidFill>
              <a:latin typeface="Times New Roman" panose="02020603050405020304" pitchFamily="18" charset="0"/>
              <a:cs typeface="Times New Roman" panose="02020603050405020304" pitchFamily="18" charset="0"/>
            </a:endParaRPr>
          </a:p>
        </p:txBody>
      </p:sp>
      <p:sp>
        <p:nvSpPr>
          <p:cNvPr id="13" name="Text Box 49"/>
          <p:cNvSpPr txBox="1">
            <a:spLocks noChangeArrowheads="1"/>
          </p:cNvSpPr>
          <p:nvPr/>
        </p:nvSpPr>
        <p:spPr bwMode="auto">
          <a:xfrm>
            <a:off x="3249386" y="4339093"/>
            <a:ext cx="49291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hi sinh……………</a:t>
            </a:r>
          </a:p>
        </p:txBody>
      </p:sp>
      <p:sp>
        <p:nvSpPr>
          <p:cNvPr id="14" name="Rectangle 50"/>
          <p:cNvSpPr>
            <a:spLocks noChangeArrowheads="1"/>
          </p:cNvSpPr>
          <p:nvPr/>
        </p:nvSpPr>
        <p:spPr bwMode="auto">
          <a:xfrm>
            <a:off x="4868396" y="4315615"/>
            <a:ext cx="1835759" cy="584775"/>
          </a:xfrm>
          <a:prstGeom prst="rect">
            <a:avLst/>
          </a:prstGeom>
          <a:noFill/>
          <a:ln>
            <a:noFill/>
          </a:ln>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anh </a:t>
            </a:r>
            <a:r>
              <a:rPr lang="en-US" altLang="en-US" sz="3200" b="1" smtClean="0">
                <a:solidFill>
                  <a:srgbClr val="FF0000"/>
                </a:solidFill>
                <a:latin typeface="Times New Roman" panose="02020603050405020304" pitchFamily="18" charset="0"/>
                <a:cs typeface="Times New Roman" panose="02020603050405020304" pitchFamily="18" charset="0"/>
              </a:rPr>
              <a:t>dũng</a:t>
            </a:r>
            <a:endParaRPr lang="vi-VN" altLang="en-US" sz="3200">
              <a:solidFill>
                <a:srgbClr val="FF0000"/>
              </a:solidFill>
              <a:latin typeface="Times New Roman" panose="02020603050405020304" pitchFamily="18" charset="0"/>
              <a:cs typeface="Times New Roman" panose="02020603050405020304" pitchFamily="18" charset="0"/>
            </a:endParaRPr>
          </a:p>
        </p:txBody>
      </p:sp>
      <p:sp>
        <p:nvSpPr>
          <p:cNvPr id="15" name="Rectangle 51"/>
          <p:cNvSpPr>
            <a:spLocks noChangeArrowheads="1"/>
          </p:cNvSpPr>
          <p:nvPr/>
        </p:nvSpPr>
        <p:spPr bwMode="auto">
          <a:xfrm>
            <a:off x="4963028" y="3165253"/>
            <a:ext cx="2177199" cy="584775"/>
          </a:xfrm>
          <a:prstGeom prst="rect">
            <a:avLst/>
          </a:prstGeom>
          <a:noFill/>
          <a:ln>
            <a:noFill/>
          </a:ln>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dũng </a:t>
            </a:r>
            <a:r>
              <a:rPr lang="en-US" altLang="en-US" sz="3200" b="1" smtClean="0">
                <a:solidFill>
                  <a:srgbClr val="FF0000"/>
                </a:solidFill>
                <a:latin typeface="Times New Roman" panose="02020603050405020304" pitchFamily="18" charset="0"/>
                <a:cs typeface="Times New Roman" panose="02020603050405020304" pitchFamily="18" charset="0"/>
              </a:rPr>
              <a:t>mãnh</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16" name="Rectangle 52"/>
          <p:cNvSpPr>
            <a:spLocks noChangeArrowheads="1"/>
          </p:cNvSpPr>
          <p:nvPr/>
        </p:nvSpPr>
        <p:spPr bwMode="auto">
          <a:xfrm>
            <a:off x="3457349" y="2165805"/>
            <a:ext cx="1905000" cy="584200"/>
          </a:xfrm>
          <a:prstGeom prst="rect">
            <a:avLst/>
          </a:prstGeom>
          <a:noFill/>
          <a:ln>
            <a:noFill/>
          </a:ln>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dũng cảm</a:t>
            </a:r>
          </a:p>
        </p:txBody>
      </p:sp>
    </p:spTree>
    <p:extLst>
      <p:ext uri="{BB962C8B-B14F-4D97-AF65-F5344CB8AC3E}">
        <p14:creationId xmlns:p14="http://schemas.microsoft.com/office/powerpoint/2010/main" val="423498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Dũng cảm</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các từ ngữ trong chủ điểm để đặt câu.</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2"/>
            <a:ext cx="10715804" cy="1158998"/>
            <a:chOff x="-8052" y="1747251"/>
            <a:chExt cx="8976506" cy="1159663"/>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1"/>
              <a:ext cx="8310555" cy="1159663"/>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thành ngữ thuộc chủ điểm và biết cách sử dụng chung trong các tình huống cụ thể.</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038786"/>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1687" y="338920"/>
            <a:ext cx="6003834" cy="825939"/>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47317" y="1023308"/>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093839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1404484" y="682171"/>
            <a:ext cx="9510258" cy="954107"/>
          </a:xfrm>
          <a:prstGeom prst="rect">
            <a:avLst/>
          </a:prstGeom>
          <a:noFill/>
          <a:ln w="9525">
            <a:noFill/>
            <a:miter lim="800000"/>
            <a:headEnd/>
            <a:tailEnd/>
          </a:ln>
        </p:spPr>
        <p:txBody>
          <a:bodyPr wrap="square">
            <a:spAutoFit/>
          </a:bodyPr>
          <a:lstStyle/>
          <a:p>
            <a:pPr algn="just">
              <a:spcBef>
                <a:spcPct val="50000"/>
              </a:spcBef>
            </a:pPr>
            <a:r>
              <a:rPr lang="en-US" sz="2800" b="1" smtClean="0">
                <a:latin typeface="Times New Roman" pitchFamily="18" charset="0"/>
                <a:cs typeface="Times New Roman" pitchFamily="18" charset="0"/>
              </a:rPr>
              <a:t>Bài 4: </a:t>
            </a:r>
            <a:r>
              <a:rPr lang="en-US" altLang="en-US" sz="2800" b="1">
                <a:latin typeface="Times New Roman" panose="02020603050405020304" pitchFamily="18" charset="0"/>
                <a:cs typeface="Times New Roman" panose="02020603050405020304" pitchFamily="18" charset="0"/>
              </a:rPr>
              <a:t>Trong các thành ngữ sau, thành ngữ nào nói về lòng dũng cảm ?</a:t>
            </a:r>
          </a:p>
        </p:txBody>
      </p:sp>
      <p:sp>
        <p:nvSpPr>
          <p:cNvPr id="2" name="Rectangle 1"/>
          <p:cNvSpPr/>
          <p:nvPr/>
        </p:nvSpPr>
        <p:spPr>
          <a:xfrm>
            <a:off x="1772106" y="1967077"/>
            <a:ext cx="8775014" cy="1307537"/>
          </a:xfrm>
          <a:prstGeom prst="rect">
            <a:avLst/>
          </a:prstGeom>
        </p:spPr>
        <p:txBody>
          <a:bodyPr wrap="square">
            <a:spAutoFit/>
          </a:bodyPr>
          <a:lstStyle/>
          <a:p>
            <a:pPr algn="just">
              <a:lnSpc>
                <a:spcPct val="150000"/>
              </a:lnSpc>
            </a:pPr>
            <a:r>
              <a:rPr lang="en-US" altLang="en-US" sz="2800" b="1" smtClean="0">
                <a:solidFill>
                  <a:srgbClr val="0000FF"/>
                </a:solidFill>
                <a:latin typeface="Times New Roman" panose="02020603050405020304" pitchFamily="18" charset="0"/>
                <a:cs typeface="Times New Roman" panose="02020603050405020304" pitchFamily="18" charset="0"/>
              </a:rPr>
              <a:t>     Ba </a:t>
            </a:r>
            <a:r>
              <a:rPr lang="en-US" altLang="en-US" sz="2800" b="1">
                <a:solidFill>
                  <a:srgbClr val="0000FF"/>
                </a:solidFill>
                <a:latin typeface="Times New Roman" panose="02020603050405020304" pitchFamily="18" charset="0"/>
                <a:cs typeface="Times New Roman" panose="02020603050405020304" pitchFamily="18" charset="0"/>
              </a:rPr>
              <a:t>chìm bảy nổi; vào sinh ra tử; cày sâu cuốc bẫm; gan vàng dạ sắt; </a:t>
            </a:r>
            <a:r>
              <a:rPr lang="en-US" altLang="en-US" sz="2800" b="1" smtClean="0">
                <a:solidFill>
                  <a:srgbClr val="0000FF"/>
                </a:solidFill>
                <a:latin typeface="Times New Roman" panose="02020603050405020304" pitchFamily="18" charset="0"/>
                <a:cs typeface="Times New Roman" panose="02020603050405020304" pitchFamily="18" charset="0"/>
              </a:rPr>
              <a:t>nhường </a:t>
            </a:r>
            <a:r>
              <a:rPr lang="en-US" altLang="en-US" sz="2800" b="1">
                <a:solidFill>
                  <a:srgbClr val="0000FF"/>
                </a:solidFill>
                <a:latin typeface="Times New Roman" panose="02020603050405020304" pitchFamily="18" charset="0"/>
                <a:cs typeface="Times New Roman" panose="02020603050405020304" pitchFamily="18" charset="0"/>
              </a:rPr>
              <a:t>cơm sẻ áo; chân lấm tay bùn</a:t>
            </a:r>
            <a:r>
              <a:rPr lang="en-US" altLang="en-US" sz="2800" b="1" smtClean="0">
                <a:solidFill>
                  <a:srgbClr val="0000FF"/>
                </a:solidFill>
                <a:latin typeface="Times New Roman" panose="02020603050405020304" pitchFamily="18" charset="0"/>
                <a:cs typeface="Times New Roman" panose="02020603050405020304" pitchFamily="18" charset="0"/>
              </a:rPr>
              <a:t>.</a:t>
            </a:r>
            <a:endParaRPr lang="vi-VN" altLang="en-US" sz="2800" b="1">
              <a:solidFill>
                <a:srgbClr val="0000FF"/>
              </a:solidFill>
              <a:cs typeface="Times New Roman" panose="02020603050405020304" pitchFamily="18" charset="0"/>
            </a:endParaRPr>
          </a:p>
        </p:txBody>
      </p:sp>
    </p:spTree>
    <p:extLst>
      <p:ext uri="{BB962C8B-B14F-4D97-AF65-F5344CB8AC3E}">
        <p14:creationId xmlns:p14="http://schemas.microsoft.com/office/powerpoint/2010/main" val="4294082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1"/>
          <p:cNvGraphicFramePr>
            <a:graphicFrameLocks/>
          </p:cNvGraphicFramePr>
          <p:nvPr>
            <p:extLst>
              <p:ext uri="{D42A27DB-BD31-4B8C-83A1-F6EECF244321}">
                <p14:modId xmlns:p14="http://schemas.microsoft.com/office/powerpoint/2010/main" val="3647372607"/>
              </p:ext>
            </p:extLst>
          </p:nvPr>
        </p:nvGraphicFramePr>
        <p:xfrm>
          <a:off x="870857" y="609603"/>
          <a:ext cx="10421257" cy="5657441"/>
        </p:xfrm>
        <a:graphic>
          <a:graphicData uri="http://schemas.openxmlformats.org/drawingml/2006/table">
            <a:tbl>
              <a:tblPr/>
              <a:tblGrid>
                <a:gridCol w="3570514">
                  <a:extLst>
                    <a:ext uri="{9D8B030D-6E8A-4147-A177-3AD203B41FA5}">
                      <a16:colId xmlns:a16="http://schemas.microsoft.com/office/drawing/2014/main" xmlns="" val="20000"/>
                    </a:ext>
                  </a:extLst>
                </a:gridCol>
                <a:gridCol w="6850743">
                  <a:extLst>
                    <a:ext uri="{9D8B030D-6E8A-4147-A177-3AD203B41FA5}">
                      <a16:colId xmlns:a16="http://schemas.microsoft.com/office/drawing/2014/main" xmlns="" val="20001"/>
                    </a:ext>
                  </a:extLst>
                </a:gridCol>
              </a:tblGrid>
              <a:tr h="48724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 Thành ngữ</a:t>
                      </a:r>
                      <a:endParaRPr kumimoji="0" lang="vi-VN"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Ý nghĩa </a:t>
                      </a:r>
                      <a:endParaRPr kumimoji="0" lang="vi-VN"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0"/>
                  </a:ext>
                </a:extLst>
              </a:tr>
              <a:tr h="888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Ba chìm bảy nổi</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Nói về số phận, cuộc sống của con người gặp nhau nhiều nỗi gian truân, vất vả, long đong.</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88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Vào sinh ra tử</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Xông pha nơi nguy hiểm, trải qua nhiều trận mạc, kề bên cái chết.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3970662574"/>
                  </a:ext>
                </a:extLst>
              </a:tr>
              <a:tr h="4872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Cày sâu cuốc bẩm</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Làm ăn cần cù, chăm chỉ (chỉ nhà nông).</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57040702"/>
                  </a:ext>
                </a:extLst>
              </a:tr>
              <a:tr h="888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Gan vàng dạ sắt</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Gan dạ, dung cảm, không nao núng trước khó khăn, nguy hiểm.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586646040"/>
                  </a:ext>
                </a:extLst>
              </a:tr>
              <a:tr h="888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Nhường cơm sẻ áo</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Đùm bọc, giúp đỡ, nhường nhịn, san sẻ cho nhau trong khó khăn hoạn nạn.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232780862"/>
                  </a:ext>
                </a:extLst>
              </a:tr>
              <a:tr h="8416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Chân lấm tay bùn</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Chỉ sự lao động, vất vả cực nơi đồng ruộng.</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506638794"/>
                  </a:ext>
                </a:extLst>
              </a:tr>
            </a:tbl>
          </a:graphicData>
        </a:graphic>
      </p:graphicFrame>
    </p:spTree>
    <p:extLst>
      <p:ext uri="{BB962C8B-B14F-4D97-AF65-F5344CB8AC3E}">
        <p14:creationId xmlns:p14="http://schemas.microsoft.com/office/powerpoint/2010/main" val="393229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1404484" y="682171"/>
            <a:ext cx="9510258" cy="954107"/>
          </a:xfrm>
          <a:prstGeom prst="rect">
            <a:avLst/>
          </a:prstGeom>
          <a:noFill/>
          <a:ln w="9525">
            <a:noFill/>
            <a:miter lim="800000"/>
            <a:headEnd/>
            <a:tailEnd/>
          </a:ln>
        </p:spPr>
        <p:txBody>
          <a:bodyPr wrap="square">
            <a:spAutoFit/>
          </a:bodyPr>
          <a:lstStyle/>
          <a:p>
            <a:pPr algn="just">
              <a:spcBef>
                <a:spcPct val="50000"/>
              </a:spcBef>
            </a:pPr>
            <a:r>
              <a:rPr lang="en-US" sz="2800" b="1" smtClean="0">
                <a:latin typeface="Times New Roman" pitchFamily="18" charset="0"/>
                <a:cs typeface="Times New Roman" pitchFamily="18" charset="0"/>
              </a:rPr>
              <a:t>Bài 4: </a:t>
            </a:r>
            <a:r>
              <a:rPr lang="en-US" altLang="en-US" sz="2800" b="1">
                <a:latin typeface="Times New Roman" panose="02020603050405020304" pitchFamily="18" charset="0"/>
                <a:cs typeface="Times New Roman" panose="02020603050405020304" pitchFamily="18" charset="0"/>
              </a:rPr>
              <a:t>Trong các thành ngữ sau, thành ngữ nào nói về lòng dũng cảm ?</a:t>
            </a:r>
          </a:p>
        </p:txBody>
      </p:sp>
      <p:sp>
        <p:nvSpPr>
          <p:cNvPr id="2" name="Rectangle 1"/>
          <p:cNvSpPr/>
          <p:nvPr/>
        </p:nvSpPr>
        <p:spPr>
          <a:xfrm>
            <a:off x="1772106" y="1967077"/>
            <a:ext cx="8775014" cy="1307537"/>
          </a:xfrm>
          <a:prstGeom prst="rect">
            <a:avLst/>
          </a:prstGeom>
        </p:spPr>
        <p:txBody>
          <a:bodyPr wrap="square">
            <a:spAutoFit/>
          </a:bodyPr>
          <a:lstStyle/>
          <a:p>
            <a:pPr algn="just">
              <a:lnSpc>
                <a:spcPct val="150000"/>
              </a:lnSpc>
            </a:pPr>
            <a:r>
              <a:rPr lang="en-US" altLang="en-US" sz="2800" b="1" smtClean="0">
                <a:solidFill>
                  <a:srgbClr val="0000FF"/>
                </a:solidFill>
                <a:latin typeface="Times New Roman" panose="02020603050405020304" pitchFamily="18" charset="0"/>
                <a:cs typeface="Times New Roman" panose="02020603050405020304" pitchFamily="18" charset="0"/>
              </a:rPr>
              <a:t>     Ba </a:t>
            </a:r>
            <a:r>
              <a:rPr lang="en-US" altLang="en-US" sz="2800" b="1">
                <a:solidFill>
                  <a:srgbClr val="0000FF"/>
                </a:solidFill>
                <a:latin typeface="Times New Roman" panose="02020603050405020304" pitchFamily="18" charset="0"/>
                <a:cs typeface="Times New Roman" panose="02020603050405020304" pitchFamily="18" charset="0"/>
              </a:rPr>
              <a:t>chìm bảy nổi; vào sinh ra tử; cày sâu cuốc bẫm; gan vàng dạ sắt; </a:t>
            </a:r>
            <a:r>
              <a:rPr lang="en-US" altLang="en-US" sz="2800" b="1" smtClean="0">
                <a:solidFill>
                  <a:srgbClr val="0000FF"/>
                </a:solidFill>
                <a:latin typeface="Times New Roman" panose="02020603050405020304" pitchFamily="18" charset="0"/>
                <a:cs typeface="Times New Roman" panose="02020603050405020304" pitchFamily="18" charset="0"/>
              </a:rPr>
              <a:t>nhường </a:t>
            </a:r>
            <a:r>
              <a:rPr lang="en-US" altLang="en-US" sz="2800" b="1">
                <a:solidFill>
                  <a:srgbClr val="0000FF"/>
                </a:solidFill>
                <a:latin typeface="Times New Roman" panose="02020603050405020304" pitchFamily="18" charset="0"/>
                <a:cs typeface="Times New Roman" panose="02020603050405020304" pitchFamily="18" charset="0"/>
              </a:rPr>
              <a:t>cơm sẻ áo; chân lấm tay bùn</a:t>
            </a:r>
            <a:r>
              <a:rPr lang="en-US" altLang="en-US" sz="2800" b="1" smtClean="0">
                <a:solidFill>
                  <a:srgbClr val="0000FF"/>
                </a:solidFill>
                <a:latin typeface="Times New Roman" panose="02020603050405020304" pitchFamily="18" charset="0"/>
                <a:cs typeface="Times New Roman" panose="02020603050405020304" pitchFamily="18" charset="0"/>
              </a:rPr>
              <a:t>.</a:t>
            </a:r>
            <a:endParaRPr lang="vi-VN" altLang="en-US" sz="2800" b="1">
              <a:solidFill>
                <a:srgbClr val="0000FF"/>
              </a:solidFill>
              <a:cs typeface="Times New Roman" panose="02020603050405020304" pitchFamily="18" charset="0"/>
            </a:endParaRPr>
          </a:p>
        </p:txBody>
      </p:sp>
      <p:sp>
        <p:nvSpPr>
          <p:cNvPr id="3" name="Oval 2"/>
          <p:cNvSpPr/>
          <p:nvPr/>
        </p:nvSpPr>
        <p:spPr>
          <a:xfrm>
            <a:off x="5021943" y="2104572"/>
            <a:ext cx="2467428" cy="5805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72105" y="2685144"/>
            <a:ext cx="2567665" cy="6966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33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Dũng cảm</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các từ ngữ trong chủ điểm để đặt câu.</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2"/>
            <a:ext cx="10715804" cy="1158998"/>
            <a:chOff x="-8052" y="1747251"/>
            <a:chExt cx="8976506" cy="1159663"/>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1"/>
              <a:ext cx="8310555" cy="1159663"/>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thành ngữ thuộc chủ điểm và biết cách sử dụng chung trong các tình huống cụ thể.</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038786"/>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1687" y="338920"/>
            <a:ext cx="6003834" cy="825939"/>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4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6588" y="3940679"/>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351632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1404484" y="682171"/>
            <a:ext cx="9510258" cy="954107"/>
          </a:xfrm>
          <a:prstGeom prst="rect">
            <a:avLst/>
          </a:prstGeom>
          <a:noFill/>
          <a:ln w="9525">
            <a:noFill/>
            <a:miter lim="800000"/>
            <a:headEnd/>
            <a:tailEnd/>
          </a:ln>
        </p:spPr>
        <p:txBody>
          <a:bodyPr wrap="square">
            <a:spAutoFit/>
          </a:bodyPr>
          <a:lstStyle/>
          <a:p>
            <a:pPr algn="just">
              <a:spcBef>
                <a:spcPct val="50000"/>
              </a:spcBef>
            </a:pPr>
            <a:r>
              <a:rPr lang="en-US" sz="2800" b="1" smtClean="0">
                <a:latin typeface="Times New Roman" pitchFamily="18" charset="0"/>
                <a:cs typeface="Times New Roman" pitchFamily="18" charset="0"/>
              </a:rPr>
              <a:t>Bài 5: </a:t>
            </a:r>
            <a:r>
              <a:rPr lang="en-US" altLang="en-US" sz="2800" b="1">
                <a:latin typeface="Times New Roman" panose="02020603050405020304" pitchFamily="18" charset="0"/>
                <a:cs typeface="Times New Roman" panose="02020603050405020304" pitchFamily="18" charset="0"/>
              </a:rPr>
              <a:t>Đặt câu với một trong các thành ngữ vừa tìm được ở bài tập 4.</a:t>
            </a:r>
            <a:endParaRPr lang="vi-VN" altLang="en-US" sz="2800" b="1">
              <a:cs typeface="Times New Roman" panose="02020603050405020304" pitchFamily="18" charset="0"/>
            </a:endParaRPr>
          </a:p>
        </p:txBody>
      </p:sp>
      <p:sp>
        <p:nvSpPr>
          <p:cNvPr id="5" name="Text Box 108"/>
          <p:cNvSpPr txBox="1">
            <a:spLocks noChangeArrowheads="1"/>
          </p:cNvSpPr>
          <p:nvPr/>
        </p:nvSpPr>
        <p:spPr bwMode="auto">
          <a:xfrm>
            <a:off x="2199823" y="1846944"/>
            <a:ext cx="949869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50000"/>
              </a:spcBef>
            </a:pPr>
            <a:r>
              <a:rPr lang="en-US" altLang="en-US" sz="2800" b="1" smtClean="0">
                <a:solidFill>
                  <a:srgbClr val="004DE6"/>
                </a:solidFill>
                <a:latin typeface="Times New Roman" panose="02020603050405020304" pitchFamily="18" charset="0"/>
                <a:cs typeface="Times New Roman" panose="02020603050405020304" pitchFamily="18" charset="0"/>
              </a:rPr>
              <a:t>Ví dụ: </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Anh ấy đã từng </a:t>
            </a:r>
            <a:r>
              <a:rPr lang="en-US" altLang="en-US" sz="2800" i="1" smtClean="0">
                <a:solidFill>
                  <a:srgbClr val="FF0000"/>
                </a:solidFill>
                <a:latin typeface="Times New Roman" panose="02020603050405020304" pitchFamily="18" charset="0"/>
                <a:cs typeface="Times New Roman" panose="02020603050405020304" pitchFamily="18" charset="0"/>
              </a:rPr>
              <a:t>vào sinh ra tử </a:t>
            </a:r>
            <a:r>
              <a:rPr lang="en-US" altLang="en-US" sz="2800" smtClean="0">
                <a:solidFill>
                  <a:srgbClr val="004DE6"/>
                </a:solidFill>
                <a:latin typeface="Times New Roman" panose="02020603050405020304" pitchFamily="18" charset="0"/>
                <a:cs typeface="Times New Roman" panose="02020603050405020304" pitchFamily="18" charset="0"/>
              </a:rPr>
              <a:t>nhiều lần.</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Chị ấy là con người </a:t>
            </a:r>
            <a:r>
              <a:rPr lang="en-US" altLang="en-US" sz="2800" i="1" smtClean="0">
                <a:solidFill>
                  <a:srgbClr val="FF0000"/>
                </a:solidFill>
                <a:latin typeface="Times New Roman" panose="02020603050405020304" pitchFamily="18" charset="0"/>
                <a:cs typeface="Times New Roman" panose="02020603050405020304" pitchFamily="18" charset="0"/>
              </a:rPr>
              <a:t>gan vàng dạ sắt</a:t>
            </a:r>
            <a:r>
              <a:rPr lang="en-US" altLang="en-US" sz="2800" smtClean="0">
                <a:solidFill>
                  <a:srgbClr val="004DE6"/>
                </a:solidFill>
                <a:latin typeface="Times New Roman" panose="02020603050405020304" pitchFamily="18" charset="0"/>
                <a:cs typeface="Times New Roman" panose="02020603050405020304" pitchFamily="18" charset="0"/>
              </a:rPr>
              <a:t>.</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Bố tôi đã từng </a:t>
            </a:r>
            <a:r>
              <a:rPr lang="en-US" altLang="en-US" sz="2800" i="1" smtClean="0">
                <a:solidFill>
                  <a:srgbClr val="FF0000"/>
                </a:solidFill>
                <a:latin typeface="Times New Roman" panose="02020603050405020304" pitchFamily="18" charset="0"/>
                <a:cs typeface="Times New Roman" panose="02020603050405020304" pitchFamily="18" charset="0"/>
              </a:rPr>
              <a:t>vào sinh ra tử </a:t>
            </a:r>
            <a:r>
              <a:rPr lang="en-US" altLang="en-US" sz="2800" smtClean="0">
                <a:solidFill>
                  <a:srgbClr val="004DE6"/>
                </a:solidFill>
                <a:latin typeface="Times New Roman" panose="02020603050405020304" pitchFamily="18" charset="0"/>
                <a:cs typeface="Times New Roman" panose="02020603050405020304" pitchFamily="18" charset="0"/>
              </a:rPr>
              <a:t>ở chiến trường.</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Bộ đội ta là những con người </a:t>
            </a:r>
            <a:r>
              <a:rPr lang="en-US" altLang="en-US" sz="2800" i="1" smtClean="0">
                <a:solidFill>
                  <a:srgbClr val="FF0000"/>
                </a:solidFill>
                <a:latin typeface="Times New Roman" panose="02020603050405020304" pitchFamily="18" charset="0"/>
                <a:cs typeface="Times New Roman" panose="02020603050405020304" pitchFamily="18" charset="0"/>
              </a:rPr>
              <a:t>gan vàng dạ sắt.</a:t>
            </a:r>
            <a:endParaRPr lang="vi-VN" altLang="en-US" sz="28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98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Dũng cảm</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các từ ngữ trong chủ điểm để đặt câu.</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2"/>
            <a:ext cx="10715804" cy="1158998"/>
            <a:chOff x="-8052" y="1747251"/>
            <a:chExt cx="8976506" cy="1159663"/>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1"/>
              <a:ext cx="8310555" cy="1159663"/>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thành ngữ thuộc chủ điểm và biết cách sử dụng chung trong các tình huống cụ thể.</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038786"/>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1687" y="338920"/>
            <a:ext cx="6003834" cy="825939"/>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5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6588" y="3940679"/>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4028640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Kết quả hình ảnh cho khuat phuc ten cuop b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98286"/>
            <a:ext cx="10323286" cy="535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370921" y="177094"/>
            <a:ext cx="9529308" cy="53410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800" b="1" smtClean="0">
                <a:solidFill>
                  <a:srgbClr val="FF0000"/>
                </a:solidFill>
                <a:latin typeface="Times New Roman" panose="02020603050405020304" pitchFamily="18" charset="0"/>
                <a:cs typeface="Times New Roman" panose="02020603050405020304" pitchFamily="18" charset="0"/>
              </a:rPr>
              <a:t>HÌNH ẢNH VỀ NHỮNG TẤM GƯƠNG DŨNG CẢM</a:t>
            </a:r>
            <a:endParaRPr lang="vi-VN" sz="2800" b="1" dirty="0" smtClean="0">
              <a:solidFill>
                <a:srgbClr val="FF0000"/>
              </a:solidFill>
              <a:latin typeface="Times New Roman" panose="02020603050405020304" pitchFamily="18" charset="0"/>
              <a:cs typeface="Times New Roman" panose="02020603050405020304" pitchFamily="18" charset="0"/>
            </a:endParaRPr>
          </a:p>
        </p:txBody>
      </p:sp>
      <p:sp>
        <p:nvSpPr>
          <p:cNvPr id="9" name="Text Box 22"/>
          <p:cNvSpPr txBox="1">
            <a:spLocks noChangeArrowheads="1"/>
          </p:cNvSpPr>
          <p:nvPr/>
        </p:nvSpPr>
        <p:spPr bwMode="auto">
          <a:xfrm>
            <a:off x="5221515" y="6162121"/>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Bác sĩ Ly</a:t>
            </a:r>
            <a:endParaRPr lang="vi-VN" alt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8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ết quả hình ảnh cho nhung chu be khong c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143" y="449036"/>
            <a:ext cx="8766628"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2"/>
          <p:cNvSpPr txBox="1">
            <a:spLocks noChangeArrowheads="1"/>
          </p:cNvSpPr>
          <p:nvPr/>
        </p:nvSpPr>
        <p:spPr bwMode="auto">
          <a:xfrm>
            <a:off x="3498395" y="6129338"/>
            <a:ext cx="62261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Những chú bé không chết</a:t>
            </a:r>
            <a:endParaRPr lang="vi-VN"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3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6" descr="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257" y="471714"/>
            <a:ext cx="9637485" cy="571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2"/>
          <p:cNvSpPr txBox="1">
            <a:spLocks noChangeArrowheads="1"/>
          </p:cNvSpPr>
          <p:nvPr/>
        </p:nvSpPr>
        <p:spPr bwMode="auto">
          <a:xfrm>
            <a:off x="5170715" y="5958114"/>
            <a:ext cx="25654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Kim Đồng</a:t>
            </a:r>
            <a:endParaRPr lang="vi-VN"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0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171" y="482599"/>
            <a:ext cx="9840685"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2"/>
          <p:cNvSpPr txBox="1">
            <a:spLocks noChangeArrowheads="1"/>
          </p:cNvSpPr>
          <p:nvPr/>
        </p:nvSpPr>
        <p:spPr bwMode="auto">
          <a:xfrm>
            <a:off x="4604658" y="5820228"/>
            <a:ext cx="2260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Thắng biển</a:t>
            </a:r>
            <a:endParaRPr lang="vi-VN"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53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ga - vrot"/>
          <p:cNvPicPr>
            <a:picLocks noChangeAspect="1" noChangeArrowheads="1"/>
          </p:cNvPicPr>
          <p:nvPr/>
        </p:nvPicPr>
        <p:blipFill rotWithShape="1">
          <a:blip r:embed="rId2">
            <a:extLst>
              <a:ext uri="{28A0092B-C50C-407E-A947-70E740481C1C}">
                <a14:useLocalDpi xmlns:a14="http://schemas.microsoft.com/office/drawing/2010/main" val="0"/>
              </a:ext>
            </a:extLst>
          </a:blip>
          <a:srcRect b="19534"/>
          <a:stretch/>
        </p:blipFill>
        <p:spPr bwMode="auto">
          <a:xfrm>
            <a:off x="1259113" y="482600"/>
            <a:ext cx="9873343" cy="53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2"/>
          <p:cNvSpPr txBox="1">
            <a:spLocks noChangeArrowheads="1"/>
          </p:cNvSpPr>
          <p:nvPr/>
        </p:nvSpPr>
        <p:spPr bwMode="auto">
          <a:xfrm>
            <a:off x="4006397" y="5994401"/>
            <a:ext cx="48244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Ga-vrốt ngoài chiến lũy</a:t>
            </a:r>
            <a:endParaRPr lang="vi-VN"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5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khuat phuc ten cuop b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01" y="319088"/>
            <a:ext cx="3409270" cy="24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Kết quả hình ảnh cho nhung chu be khong ch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914" y="319087"/>
            <a:ext cx="3516313" cy="246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6" descr="0.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958" y="3710896"/>
            <a:ext cx="4125912" cy="299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0.1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419" y="3710896"/>
            <a:ext cx="4630057"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Kết quả hình ảnh cho ga - vrot"/>
          <p:cNvPicPr>
            <a:picLocks noChangeAspect="1" noChangeArrowheads="1"/>
          </p:cNvPicPr>
          <p:nvPr/>
        </p:nvPicPr>
        <p:blipFill rotWithShape="1">
          <a:blip r:embed="rId6">
            <a:extLst>
              <a:ext uri="{28A0092B-C50C-407E-A947-70E740481C1C}">
                <a14:useLocalDpi xmlns:a14="http://schemas.microsoft.com/office/drawing/2010/main" val="0"/>
              </a:ext>
            </a:extLst>
          </a:blip>
          <a:srcRect b="19041"/>
          <a:stretch/>
        </p:blipFill>
        <p:spPr bwMode="auto">
          <a:xfrm>
            <a:off x="7675788" y="319088"/>
            <a:ext cx="3558269" cy="24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1917926" y="3065463"/>
            <a:ext cx="8662987" cy="3667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800" b="1" smtClean="0">
                <a:solidFill>
                  <a:srgbClr val="FF0000"/>
                </a:solidFill>
                <a:latin typeface="Times New Roman" panose="02020603050405020304" pitchFamily="18" charset="0"/>
                <a:cs typeface="Times New Roman" panose="02020603050405020304" pitchFamily="18" charset="0"/>
              </a:rPr>
              <a:t>HÌNH </a:t>
            </a:r>
            <a:r>
              <a:rPr lang="en-US" sz="2800" b="1" dirty="0" smtClean="0">
                <a:solidFill>
                  <a:srgbClr val="FF0000"/>
                </a:solidFill>
                <a:latin typeface="Times New Roman" panose="02020603050405020304" pitchFamily="18" charset="0"/>
                <a:cs typeface="Times New Roman" panose="02020603050405020304" pitchFamily="18" charset="0"/>
              </a:rPr>
              <a:t>ẢNH VỀ NHỮNG TẤM GƯƠNG DŨNG CẢM</a:t>
            </a:r>
            <a:endParaRPr lang="vi-VN" sz="28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3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4"/>
          <p:cNvSpPr>
            <a:spLocks noChangeArrowheads="1"/>
          </p:cNvSpPr>
          <p:nvPr/>
        </p:nvSpPr>
        <p:spPr bwMode="auto">
          <a:xfrm>
            <a:off x="907140" y="1095156"/>
            <a:ext cx="1028337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lnSpc>
                <a:spcPct val="150000"/>
              </a:lnSpc>
            </a:pPr>
            <a:r>
              <a:rPr lang="en-US" altLang="en-US" sz="2800">
                <a:solidFill>
                  <a:srgbClr val="004DE6"/>
                </a:solidFill>
                <a:latin typeface="Times New Roman" panose="02020603050405020304" pitchFamily="18" charset="0"/>
                <a:cs typeface="Times New Roman" panose="02020603050405020304" pitchFamily="18" charset="0"/>
              </a:rPr>
              <a:t>      Theo báo Dân trí (Sáng 30 Tết năm 2009), tại bến đò Quảng Hải, tỉnh Quảng Bình: Khi con đò oan nghiệt vừa lật, hơn 80 con người đang bàng hoàng bấu víu trong tuyệt vọng thì đò của anh Mai Văn Luyện (43 tuổi) đi ngang. Không ngần ngại, 4 người trên đò anh Luyện đã lao mình xuống dòng nước dữ, cứu được 35 người trên miệng thủy tặc. Anh Luyện là tấm gương sáng cho mọi người noi theo.</a:t>
            </a:r>
          </a:p>
        </p:txBody>
      </p:sp>
      <p:sp>
        <p:nvSpPr>
          <p:cNvPr id="2" name="TextBox 1"/>
          <p:cNvSpPr txBox="1"/>
          <p:nvPr/>
        </p:nvSpPr>
        <p:spPr>
          <a:xfrm>
            <a:off x="1436914" y="493486"/>
            <a:ext cx="5109029"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Em hãy đọc đoạn văn sau:</a:t>
            </a:r>
            <a:endParaRPr lang="en-US" sz="2800" b="1">
              <a:latin typeface="Times New Roman" panose="02020603050405020304" pitchFamily="18" charset="0"/>
              <a:cs typeface="Times New Roman" panose="02020603050405020304" pitchFamily="18" charset="0"/>
            </a:endParaRPr>
          </a:p>
        </p:txBody>
      </p:sp>
      <p:sp>
        <p:nvSpPr>
          <p:cNvPr id="8" name="Rectangle 60"/>
          <p:cNvSpPr>
            <a:spLocks noChangeArrowheads="1"/>
          </p:cNvSpPr>
          <p:nvPr/>
        </p:nvSpPr>
        <p:spPr bwMode="auto">
          <a:xfrm>
            <a:off x="1436914" y="5109005"/>
            <a:ext cx="648382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latin typeface="Times New Roman" panose="02020603050405020304" pitchFamily="18" charset="0"/>
                <a:cs typeface="Times New Roman" panose="02020603050405020304" pitchFamily="18" charset="0"/>
              </a:rPr>
              <a:t>Tìm câu kể Ai là gì? trong đoạn văn trên</a:t>
            </a:r>
            <a:r>
              <a:rPr lang="en-US" altLang="en-US" sz="2800" b="1" smtClean="0">
                <a:latin typeface="Times New Roman" panose="02020603050405020304" pitchFamily="18" charset="0"/>
                <a:cs typeface="Times New Roman" panose="02020603050405020304" pitchFamily="18" charset="0"/>
              </a:rPr>
              <a:t>.</a:t>
            </a:r>
          </a:p>
          <a:p>
            <a:pPr>
              <a:spcBef>
                <a:spcPct val="50000"/>
              </a:spcBef>
            </a:pPr>
            <a:r>
              <a:rPr lang="en-US" altLang="en-US" sz="2800" b="1">
                <a:latin typeface="Times New Roman" panose="02020603050405020304" pitchFamily="18" charset="0"/>
                <a:cs typeface="Times New Roman" panose="02020603050405020304" pitchFamily="18" charset="0"/>
              </a:rPr>
              <a:t>Tìm chủ ngữ và vị ngữ trong câu trên. </a:t>
            </a:r>
          </a:p>
        </p:txBody>
      </p:sp>
    </p:spTree>
    <p:extLst>
      <p:ext uri="{BB962C8B-B14F-4D97-AF65-F5344CB8AC3E}">
        <p14:creationId xmlns:p14="http://schemas.microsoft.com/office/powerpoint/2010/main" val="4119774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8" y="130882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853451" y="1255772"/>
            <a:ext cx="904016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Câu khiến</a:t>
            </a: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826985" y="1402034"/>
            <a:ext cx="8913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Anh Luyện là tấm gương cho </a:t>
            </a:r>
            <a:r>
              <a:rPr lang="en-US" altLang="en-US" sz="3200" b="1" smtClean="0">
                <a:latin typeface="Times New Roman" panose="02020603050405020304" pitchFamily="18" charset="0"/>
                <a:cs typeface="Times New Roman" panose="02020603050405020304" pitchFamily="18" charset="0"/>
              </a:rPr>
              <a:t>mọi </a:t>
            </a:r>
            <a:r>
              <a:rPr lang="en-US" altLang="en-US" sz="3200" b="1">
                <a:latin typeface="Times New Roman" panose="02020603050405020304" pitchFamily="18" charset="0"/>
                <a:cs typeface="Times New Roman" panose="02020603050405020304" pitchFamily="18" charset="0"/>
              </a:rPr>
              <a:t>người noi theo.</a:t>
            </a:r>
          </a:p>
        </p:txBody>
      </p:sp>
      <p:cxnSp>
        <p:nvCxnSpPr>
          <p:cNvPr id="4" name="Straight Connector 3"/>
          <p:cNvCxnSpPr/>
          <p:nvPr/>
        </p:nvCxnSpPr>
        <p:spPr>
          <a:xfrm flipH="1">
            <a:off x="1944915" y="1893433"/>
            <a:ext cx="18323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60"/>
          <p:cNvSpPr>
            <a:spLocks noChangeArrowheads="1"/>
          </p:cNvSpPr>
          <p:nvPr/>
        </p:nvSpPr>
        <p:spPr bwMode="auto">
          <a:xfrm>
            <a:off x="2551097" y="1893433"/>
            <a:ext cx="7040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CN</a:t>
            </a:r>
          </a:p>
        </p:txBody>
      </p:sp>
      <p:cxnSp>
        <p:nvCxnSpPr>
          <p:cNvPr id="7" name="Straight Connector 6"/>
          <p:cNvCxnSpPr/>
          <p:nvPr/>
        </p:nvCxnSpPr>
        <p:spPr>
          <a:xfrm flipH="1">
            <a:off x="3980490" y="1893433"/>
            <a:ext cx="63246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60"/>
          <p:cNvSpPr>
            <a:spLocks noChangeArrowheads="1"/>
          </p:cNvSpPr>
          <p:nvPr/>
        </p:nvSpPr>
        <p:spPr bwMode="auto">
          <a:xfrm>
            <a:off x="6438777" y="1893433"/>
            <a:ext cx="7040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VN</a:t>
            </a:r>
          </a:p>
        </p:txBody>
      </p:sp>
      <p:cxnSp>
        <p:nvCxnSpPr>
          <p:cNvPr id="9" name="Straight Connector 8"/>
          <p:cNvCxnSpPr/>
          <p:nvPr/>
        </p:nvCxnSpPr>
        <p:spPr>
          <a:xfrm flipH="1">
            <a:off x="3883027" y="1402033"/>
            <a:ext cx="97462" cy="5847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93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4"/>
          <p:cNvSpPr>
            <a:spLocks noChangeArrowheads="1"/>
          </p:cNvSpPr>
          <p:nvPr/>
        </p:nvSpPr>
        <p:spPr bwMode="auto">
          <a:xfrm>
            <a:off x="907140" y="1095156"/>
            <a:ext cx="1028337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lnSpc>
                <a:spcPct val="150000"/>
              </a:lnSpc>
            </a:pPr>
            <a:r>
              <a:rPr lang="en-US" altLang="en-US" sz="2800">
                <a:solidFill>
                  <a:srgbClr val="004DE6"/>
                </a:solidFill>
                <a:latin typeface="Times New Roman" panose="02020603050405020304" pitchFamily="18" charset="0"/>
                <a:cs typeface="Times New Roman" panose="02020603050405020304" pitchFamily="18" charset="0"/>
              </a:rPr>
              <a:t>      Theo báo Dân trí (Sáng 30 Tết năm 2009), tại bến đò Quảng Hải, tỉnh Quảng Bình: Khi con đò oan nghiệt vừa lật, hơn 80 con người đang bàng hoàng bấu víu trong tuyệt vọng thì đò của anh Mai Văn Luyện (43 tuổi) đi ngang. Không ngần ngại, 4 người trên đò anh Luyện đã lao mình xuống dòng nước dữ, cứu được 35 người trên miệng thủy tặc. Anh Luyện là tấm gương sáng cho mọi người noi theo.</a:t>
            </a:r>
          </a:p>
        </p:txBody>
      </p:sp>
      <p:sp>
        <p:nvSpPr>
          <p:cNvPr id="2" name="TextBox 1"/>
          <p:cNvSpPr txBox="1"/>
          <p:nvPr/>
        </p:nvSpPr>
        <p:spPr>
          <a:xfrm>
            <a:off x="1436914" y="493486"/>
            <a:ext cx="5109029"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Em hãy đọc đoạn văn sau:</a:t>
            </a:r>
            <a:endParaRPr lang="en-US" sz="2800" b="1">
              <a:latin typeface="Times New Roman" panose="02020603050405020304" pitchFamily="18" charset="0"/>
              <a:cs typeface="Times New Roman" panose="02020603050405020304" pitchFamily="18" charset="0"/>
            </a:endParaRPr>
          </a:p>
        </p:txBody>
      </p:sp>
      <p:sp>
        <p:nvSpPr>
          <p:cNvPr id="8" name="Rectangle 60"/>
          <p:cNvSpPr>
            <a:spLocks noChangeArrowheads="1"/>
          </p:cNvSpPr>
          <p:nvPr/>
        </p:nvSpPr>
        <p:spPr bwMode="auto">
          <a:xfrm>
            <a:off x="1074057" y="5283176"/>
            <a:ext cx="1026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vi-VN" altLang="en-US" sz="2800" b="1">
                <a:latin typeface="Times New Roman" panose="02020603050405020304" pitchFamily="18" charset="0"/>
                <a:cs typeface="Times New Roman" panose="02020603050405020304" pitchFamily="18" charset="0"/>
              </a:rPr>
              <a:t>Qua </a:t>
            </a:r>
            <a:r>
              <a:rPr lang="en-US" altLang="en-US" sz="2800" b="1" smtClean="0">
                <a:latin typeface="Times New Roman" panose="02020603050405020304" pitchFamily="18" charset="0"/>
                <a:cs typeface="Times New Roman" panose="02020603050405020304" pitchFamily="18" charset="0"/>
              </a:rPr>
              <a:t>đoạn văn </a:t>
            </a:r>
            <a:r>
              <a:rPr lang="vi-VN" altLang="en-US" sz="2800" b="1" smtClean="0">
                <a:latin typeface="Times New Roman" panose="02020603050405020304" pitchFamily="18" charset="0"/>
                <a:cs typeface="Times New Roman" panose="02020603050405020304" pitchFamily="18" charset="0"/>
              </a:rPr>
              <a:t>trên</a:t>
            </a:r>
            <a:r>
              <a:rPr lang="vi-VN" altLang="en-US" sz="2800" b="1">
                <a:latin typeface="Times New Roman" panose="02020603050405020304" pitchFamily="18" charset="0"/>
                <a:cs typeface="Times New Roman" panose="02020603050405020304" pitchFamily="18" charset="0"/>
              </a:rPr>
              <a:t>, em cho biết anh Luyện là người như thế nào ?</a:t>
            </a:r>
          </a:p>
        </p:txBody>
      </p:sp>
    </p:spTree>
    <p:extLst>
      <p:ext uri="{BB962C8B-B14F-4D97-AF65-F5344CB8AC3E}">
        <p14:creationId xmlns:p14="http://schemas.microsoft.com/office/powerpoint/2010/main" val="284536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6504" y="1436080"/>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Dũng cảm</a:t>
            </a:r>
            <a:endPar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Dũng cảm</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các từ ngữ trong chủ điểm để đặt câu.</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2"/>
            <a:ext cx="10715804" cy="1158998"/>
            <a:chOff x="-8052" y="1747251"/>
            <a:chExt cx="8976506" cy="1159663"/>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1"/>
              <a:ext cx="8310555" cy="1159663"/>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thành ngữ thuộc chủ điểm và biết cách sử dụng chung trong các tình huống cụ thể.</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038786"/>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5"/>
          <p:cNvSpPr txBox="1">
            <a:spLocks noChangeArrowheads="1"/>
          </p:cNvSpPr>
          <p:nvPr/>
        </p:nvSpPr>
        <p:spPr bwMode="auto">
          <a:xfrm>
            <a:off x="2576286" y="2518909"/>
            <a:ext cx="44608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600" b="1">
                <a:solidFill>
                  <a:srgbClr val="0000FF"/>
                </a:solidFill>
                <a:latin typeface="Times New Roman" panose="02020603050405020304" pitchFamily="18" charset="0"/>
                <a:cs typeface="Times New Roman" panose="02020603050405020304" pitchFamily="18" charset="0"/>
              </a:rPr>
              <a:t>- </a:t>
            </a:r>
            <a:r>
              <a:rPr lang="en-US" altLang="en-US" sz="3600" b="1" i="1">
                <a:solidFill>
                  <a:srgbClr val="0000FF"/>
                </a:solidFill>
                <a:latin typeface="Times New Roman" panose="02020603050405020304" pitchFamily="18" charset="0"/>
                <a:cs typeface="Times New Roman" panose="02020603050405020304" pitchFamily="18" charset="0"/>
              </a:rPr>
              <a:t>Từ cùng nghĩa</a:t>
            </a:r>
            <a:r>
              <a:rPr lang="en-US" altLang="en-US" sz="3600" b="1">
                <a:solidFill>
                  <a:srgbClr val="0000FF"/>
                </a:solidFill>
                <a:latin typeface="Times New Roman" panose="02020603050405020304" pitchFamily="18" charset="0"/>
                <a:cs typeface="Times New Roman" panose="02020603050405020304" pitchFamily="18" charset="0"/>
              </a:rPr>
              <a:t>: </a:t>
            </a:r>
          </a:p>
        </p:txBody>
      </p:sp>
      <p:sp>
        <p:nvSpPr>
          <p:cNvPr id="11" name="Text Box 66"/>
          <p:cNvSpPr txBox="1">
            <a:spLocks noChangeArrowheads="1"/>
          </p:cNvSpPr>
          <p:nvPr/>
        </p:nvSpPr>
        <p:spPr bwMode="auto">
          <a:xfrm>
            <a:off x="2549299" y="3250746"/>
            <a:ext cx="42084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4000" b="1">
                <a:solidFill>
                  <a:srgbClr val="0000FF"/>
                </a:solidFill>
                <a:latin typeface="Times New Roman" panose="02020603050405020304" pitchFamily="18" charset="0"/>
                <a:cs typeface="Times New Roman" panose="02020603050405020304" pitchFamily="18" charset="0"/>
              </a:rPr>
              <a:t>- </a:t>
            </a:r>
            <a:r>
              <a:rPr lang="en-US" altLang="en-US" sz="4000" b="1" i="1">
                <a:solidFill>
                  <a:srgbClr val="0000FF"/>
                </a:solidFill>
                <a:latin typeface="Times New Roman" panose="02020603050405020304" pitchFamily="18" charset="0"/>
                <a:cs typeface="Times New Roman" panose="02020603050405020304" pitchFamily="18" charset="0"/>
              </a:rPr>
              <a:t>Từ trái nghĩa</a:t>
            </a:r>
            <a:r>
              <a:rPr lang="en-US" altLang="en-US" sz="4000" b="1">
                <a:solidFill>
                  <a:srgbClr val="0000FF"/>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6277656" y="2474912"/>
            <a:ext cx="2052638" cy="708025"/>
          </a:xfrm>
          <a:prstGeom prst="rect">
            <a:avLst/>
          </a:prstGeom>
        </p:spPr>
        <p:txBody>
          <a:bodyPr wrap="none">
            <a:spAutoFit/>
          </a:bodyPr>
          <a:lstStyle/>
          <a:p>
            <a:pPr eaLnBrk="1" hangingPunct="1">
              <a:spcBef>
                <a:spcPct val="20000"/>
              </a:spcBef>
              <a:buClr>
                <a:schemeClr val="hlink"/>
              </a:buClr>
              <a:buSzPct val="70000"/>
              <a:defRPr/>
            </a:pPr>
            <a:r>
              <a:rPr lang="en-US" sz="4000" b="1" dirty="0">
                <a:solidFill>
                  <a:srgbClr val="FF0000"/>
                </a:solidFill>
                <a:latin typeface="Times New Roman" pitchFamily="18" charset="0"/>
                <a:cs typeface="Times New Roman" pitchFamily="18" charset="0"/>
              </a:rPr>
              <a:t>can </a:t>
            </a:r>
            <a:r>
              <a:rPr lang="en-US" sz="4000" b="1" dirty="0" err="1">
                <a:solidFill>
                  <a:srgbClr val="FF0000"/>
                </a:solidFill>
                <a:latin typeface="Times New Roman" pitchFamily="18" charset="0"/>
                <a:cs typeface="Times New Roman" pitchFamily="18" charset="0"/>
              </a:rPr>
              <a:t>đảm</a:t>
            </a:r>
            <a:endParaRPr lang="en-US" sz="40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13" name="Rectangle 10"/>
          <p:cNvSpPr>
            <a:spLocks noChangeArrowheads="1"/>
          </p:cNvSpPr>
          <p:nvPr/>
        </p:nvSpPr>
        <p:spPr bwMode="auto">
          <a:xfrm>
            <a:off x="6091919" y="3234531"/>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4000" b="1">
                <a:solidFill>
                  <a:srgbClr val="FF0000"/>
                </a:solidFill>
                <a:latin typeface="Times New Roman" panose="02020603050405020304" pitchFamily="18" charset="0"/>
                <a:cs typeface="Times New Roman" panose="02020603050405020304" pitchFamily="18" charset="0"/>
              </a:rPr>
              <a:t> hèn nhát</a:t>
            </a:r>
          </a:p>
        </p:txBody>
      </p:sp>
      <p:sp>
        <p:nvSpPr>
          <p:cNvPr id="14" name="Text Box 66"/>
          <p:cNvSpPr txBox="1">
            <a:spLocks noChangeArrowheads="1"/>
          </p:cNvSpPr>
          <p:nvPr/>
        </p:nvSpPr>
        <p:spPr bwMode="auto">
          <a:xfrm>
            <a:off x="1661886" y="2487159"/>
            <a:ext cx="914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4000" b="1">
                <a:solidFill>
                  <a:srgbClr val="FF0000"/>
                </a:solidFill>
                <a:latin typeface="Times New Roman" panose="02020603050405020304" pitchFamily="18" charset="0"/>
                <a:cs typeface="Times New Roman" panose="02020603050405020304" pitchFamily="18" charset="0"/>
              </a:rPr>
              <a:t>M: </a:t>
            </a:r>
          </a:p>
        </p:txBody>
      </p:sp>
      <p:sp>
        <p:nvSpPr>
          <p:cNvPr id="18" name="Text Box 16"/>
          <p:cNvSpPr txBox="1">
            <a:spLocks noChangeArrowheads="1"/>
          </p:cNvSpPr>
          <p:nvPr/>
        </p:nvSpPr>
        <p:spPr bwMode="auto">
          <a:xfrm>
            <a:off x="1376816" y="996497"/>
            <a:ext cx="951728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1. Tìm những từ cùng nghĩa và những từ trái nghĩa với từ </a:t>
            </a:r>
            <a:r>
              <a:rPr lang="en-US" altLang="en-US" sz="3200" b="1">
                <a:solidFill>
                  <a:srgbClr val="FF0000"/>
                </a:solidFill>
                <a:latin typeface="Times New Roman" panose="02020603050405020304" pitchFamily="18" charset="0"/>
                <a:cs typeface="Times New Roman" panose="02020603050405020304" pitchFamily="18" charset="0"/>
              </a:rPr>
              <a:t>dũng cảm</a:t>
            </a:r>
            <a:r>
              <a:rPr lang="en-US" altLang="en-US" sz="3200" b="1">
                <a:latin typeface="Times New Roman" panose="02020603050405020304" pitchFamily="18" charset="0"/>
                <a:cs typeface="Times New Roman" panose="02020603050405020304" pitchFamily="18" charset="0"/>
              </a:rPr>
              <a:t>.</a:t>
            </a:r>
            <a:endParaRPr lang="vi-VN"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953730"/>
      </p:ext>
    </p:extLst>
  </p:cSld>
  <p:clrMapOvr>
    <a:masterClrMapping/>
  </p:clrMapOvr>
  <p:transition spd="slow">
    <p:checke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2255</TotalTime>
  <Words>1389</Words>
  <Application>Microsoft Office PowerPoint</Application>
  <PresentationFormat>Widescreen</PresentationFormat>
  <Paragraphs>142</Paragraphs>
  <Slides>32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Calibri Light</vt:lpstr>
      <vt:lpstr>Garamond</vt:lpstr>
      <vt:lpstr>Tahoma</vt:lpstr>
      <vt:lpstr>Times New Roman</vt:lpstr>
      <vt:lpstr>Wingdings</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Thuy Ninh</cp:lastModifiedBy>
  <cp:revision>335</cp:revision>
  <dcterms:created xsi:type="dcterms:W3CDTF">2021-08-04T18:52:07Z</dcterms:created>
  <dcterms:modified xsi:type="dcterms:W3CDTF">2023-06-05T07:26:16Z</dcterms:modified>
</cp:coreProperties>
</file>