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8" r:id="rId2"/>
  </p:sldMasterIdLst>
  <p:notesMasterIdLst>
    <p:notesMasterId r:id="rId26"/>
  </p:notesMasterIdLst>
  <p:sldIdLst>
    <p:sldId id="445" r:id="rId3"/>
    <p:sldId id="280" r:id="rId4"/>
    <p:sldId id="464" r:id="rId5"/>
    <p:sldId id="283" r:id="rId6"/>
    <p:sldId id="278" r:id="rId7"/>
    <p:sldId id="416" r:id="rId8"/>
    <p:sldId id="537" r:id="rId9"/>
    <p:sldId id="538" r:id="rId10"/>
    <p:sldId id="568" r:id="rId11"/>
    <p:sldId id="548" r:id="rId12"/>
    <p:sldId id="561" r:id="rId13"/>
    <p:sldId id="569" r:id="rId14"/>
    <p:sldId id="570" r:id="rId15"/>
    <p:sldId id="571" r:id="rId16"/>
    <p:sldId id="574" r:id="rId17"/>
    <p:sldId id="562" r:id="rId18"/>
    <p:sldId id="575" r:id="rId19"/>
    <p:sldId id="572" r:id="rId20"/>
    <p:sldId id="573" r:id="rId21"/>
    <p:sldId id="576" r:id="rId22"/>
    <p:sldId id="292" r:id="rId23"/>
    <p:sldId id="293" r:id="rId24"/>
    <p:sldId id="277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DE6"/>
    <a:srgbClr val="FFFF99"/>
    <a:srgbClr val="66FFFF"/>
    <a:srgbClr val="FFCCCC"/>
    <a:srgbClr val="CCFF99"/>
    <a:srgbClr val="FFFFFF"/>
    <a:srgbClr val="FF3300"/>
    <a:srgbClr val="DDBA59"/>
    <a:srgbClr val="E0C066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11" autoAdjust="0"/>
    <p:restoredTop sz="90326" autoAdjust="0"/>
  </p:normalViewPr>
  <p:slideViewPr>
    <p:cSldViewPr snapToGrid="0">
      <p:cViewPr varScale="1">
        <p:scale>
          <a:sx n="63" d="100"/>
          <a:sy n="63" d="100"/>
        </p:scale>
        <p:origin x="93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F61C3E-2C78-4123-B812-75DAE4645A7F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692641-E541-44DC-852F-235EE2BA8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405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92641-E541-44DC-852F-235EE2BA86E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759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713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527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706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F62EAB2-B444-4514-BBC4-48E17212839F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14441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5472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49620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338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70724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61837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4940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0274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3586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5757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3123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77129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28353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1619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33884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96377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03511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1238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557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35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670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169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522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874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62EAB2-B444-4514-BBC4-48E17212839F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404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F62EAB2-B444-4514-BBC4-48E17212839F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540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0046" y="1648065"/>
            <a:ext cx="8148384" cy="2739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</a:t>
            </a:r>
          </a:p>
          <a:p>
            <a:pPr algn="ctr"/>
            <a:r>
              <a:rPr lang="en-US" sz="8000" b="1" spc="5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Luyện từ và câu 4</a:t>
            </a:r>
            <a:endParaRPr lang="en-US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</a:t>
            </a:r>
            <a:endParaRPr lang="en-US" sz="4000" b="1" i="1" spc="50" dirty="0">
              <a:ln w="11430"/>
              <a:solidFill>
                <a:srgbClr val="FF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59770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204686" y="420913"/>
            <a:ext cx="9826171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/>
            <a:r>
              <a:rPr lang="en-US" sz="2800" b="1">
                <a:latin typeface="Times New Roman" pitchFamily="18" charset="0"/>
                <a:cs typeface="Times New Roman" pitchFamily="18" charset="0"/>
              </a:rPr>
              <a:t>Bài 2. Ghép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dũng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cụm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1" name="Text Box 12"/>
          <p:cNvSpPr txBox="1">
            <a:spLocks noChangeArrowheads="1"/>
          </p:cNvSpPr>
          <p:nvPr/>
        </p:nvSpPr>
        <p:spPr bwMode="auto">
          <a:xfrm>
            <a:off x="4408714" y="1411513"/>
            <a:ext cx="25923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... 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...</a:t>
            </a:r>
            <a:endParaRPr lang="vi-VN" sz="28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 Box 12"/>
          <p:cNvSpPr txBox="1">
            <a:spLocks noChangeArrowheads="1"/>
          </p:cNvSpPr>
          <p:nvPr/>
        </p:nvSpPr>
        <p:spPr bwMode="auto">
          <a:xfrm>
            <a:off x="4408714" y="1868713"/>
            <a:ext cx="259238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... 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...</a:t>
            </a:r>
            <a:endParaRPr lang="vi-VN" sz="28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 Box 12"/>
          <p:cNvSpPr txBox="1">
            <a:spLocks noChangeArrowheads="1"/>
          </p:cNvSpPr>
          <p:nvPr/>
        </p:nvSpPr>
        <p:spPr bwMode="auto">
          <a:xfrm>
            <a:off x="4408714" y="2325913"/>
            <a:ext cx="25923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... 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xông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...</a:t>
            </a:r>
            <a:endParaRPr lang="vi-VN" sz="28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 Box 12"/>
          <p:cNvSpPr txBox="1">
            <a:spLocks noChangeArrowheads="1"/>
          </p:cNvSpPr>
          <p:nvPr/>
        </p:nvSpPr>
        <p:spPr bwMode="auto">
          <a:xfrm>
            <a:off x="4408714" y="2750455"/>
            <a:ext cx="31638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... 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...</a:t>
            </a:r>
            <a:endParaRPr lang="vi-VN" sz="28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 Box 12"/>
          <p:cNvSpPr txBox="1">
            <a:spLocks noChangeArrowheads="1"/>
          </p:cNvSpPr>
          <p:nvPr/>
        </p:nvSpPr>
        <p:spPr bwMode="auto">
          <a:xfrm>
            <a:off x="4408714" y="3164113"/>
            <a:ext cx="336527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... 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nữ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du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...</a:t>
            </a:r>
            <a:endParaRPr lang="vi-VN" sz="28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 Box 12"/>
          <p:cNvSpPr txBox="1">
            <a:spLocks noChangeArrowheads="1"/>
          </p:cNvSpPr>
          <p:nvPr/>
        </p:nvSpPr>
        <p:spPr bwMode="auto">
          <a:xfrm>
            <a:off x="4429352" y="3621313"/>
            <a:ext cx="31432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... 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lạc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...</a:t>
            </a:r>
            <a:endParaRPr lang="vi-VN" sz="28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 Box 12"/>
          <p:cNvSpPr txBox="1">
            <a:spLocks noChangeArrowheads="1"/>
          </p:cNvSpPr>
          <p:nvPr/>
        </p:nvSpPr>
        <p:spPr bwMode="auto">
          <a:xfrm>
            <a:off x="4429352" y="4056741"/>
            <a:ext cx="444092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... 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khuyết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...</a:t>
            </a:r>
            <a:endParaRPr lang="vi-VN" sz="28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 Box 12"/>
          <p:cNvSpPr txBox="1">
            <a:spLocks noChangeArrowheads="1"/>
          </p:cNvSpPr>
          <p:nvPr/>
        </p:nvSpPr>
        <p:spPr bwMode="auto">
          <a:xfrm>
            <a:off x="4429352" y="4516663"/>
            <a:ext cx="259238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... 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...</a:t>
            </a:r>
            <a:endParaRPr lang="vi-VN" sz="28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 Box 12"/>
          <p:cNvSpPr txBox="1">
            <a:spLocks noChangeArrowheads="1"/>
          </p:cNvSpPr>
          <p:nvPr/>
        </p:nvSpPr>
        <p:spPr bwMode="auto">
          <a:xfrm>
            <a:off x="4429352" y="4916713"/>
            <a:ext cx="478721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... 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cường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...</a:t>
            </a:r>
            <a:endParaRPr lang="vi-VN" sz="28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 Box 12"/>
          <p:cNvSpPr txBox="1">
            <a:spLocks noChangeArrowheads="1"/>
          </p:cNvSpPr>
          <p:nvPr/>
        </p:nvSpPr>
        <p:spPr bwMode="auto">
          <a:xfrm>
            <a:off x="4429352" y="5383438"/>
            <a:ext cx="355350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... 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thù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...</a:t>
            </a:r>
            <a:endParaRPr lang="vi-VN" sz="28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 Box 12"/>
          <p:cNvSpPr txBox="1">
            <a:spLocks noChangeArrowheads="1"/>
          </p:cNvSpPr>
          <p:nvPr/>
        </p:nvSpPr>
        <p:spPr bwMode="auto">
          <a:xfrm>
            <a:off x="4429352" y="5857426"/>
            <a:ext cx="3429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... 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...</a:t>
            </a:r>
            <a:endParaRPr lang="vi-VN" sz="28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 Box 12"/>
          <p:cNvSpPr txBox="1">
            <a:spLocks noChangeArrowheads="1"/>
          </p:cNvSpPr>
          <p:nvPr/>
        </p:nvSpPr>
        <p:spPr bwMode="auto">
          <a:xfrm>
            <a:off x="6358164" y="1411513"/>
            <a:ext cx="246742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dũng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endParaRPr lang="vi-VN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 Box 12"/>
          <p:cNvSpPr txBox="1">
            <a:spLocks noChangeArrowheads="1"/>
          </p:cNvSpPr>
          <p:nvPr/>
        </p:nvSpPr>
        <p:spPr bwMode="auto">
          <a:xfrm>
            <a:off x="6539366" y="1884140"/>
            <a:ext cx="243522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dũng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endParaRPr lang="vi-VN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 Box 12"/>
          <p:cNvSpPr txBox="1">
            <a:spLocks noChangeArrowheads="1"/>
          </p:cNvSpPr>
          <p:nvPr/>
        </p:nvSpPr>
        <p:spPr bwMode="auto">
          <a:xfrm>
            <a:off x="7078322" y="2763612"/>
            <a:ext cx="277381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dũng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endParaRPr lang="vi-VN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 Box 12"/>
          <p:cNvSpPr txBox="1">
            <a:spLocks noChangeArrowheads="1"/>
          </p:cNvSpPr>
          <p:nvPr/>
        </p:nvSpPr>
        <p:spPr bwMode="auto">
          <a:xfrm>
            <a:off x="3187358" y="2311045"/>
            <a:ext cx="228668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dũng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endParaRPr lang="vi-VN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 Box 12"/>
          <p:cNvSpPr txBox="1">
            <a:spLocks noChangeArrowheads="1"/>
          </p:cNvSpPr>
          <p:nvPr/>
        </p:nvSpPr>
        <p:spPr bwMode="auto">
          <a:xfrm>
            <a:off x="6539366" y="3165018"/>
            <a:ext cx="238011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dũng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endParaRPr lang="vi-VN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 Box 12"/>
          <p:cNvSpPr txBox="1">
            <a:spLocks noChangeArrowheads="1"/>
          </p:cNvSpPr>
          <p:nvPr/>
        </p:nvSpPr>
        <p:spPr bwMode="auto">
          <a:xfrm>
            <a:off x="7036254" y="3635835"/>
            <a:ext cx="272142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dũng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endParaRPr lang="vi-VN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 Box 12"/>
          <p:cNvSpPr txBox="1">
            <a:spLocks noChangeArrowheads="1"/>
          </p:cNvSpPr>
          <p:nvPr/>
        </p:nvSpPr>
        <p:spPr bwMode="auto">
          <a:xfrm>
            <a:off x="3187358" y="4064795"/>
            <a:ext cx="197972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dũng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endParaRPr lang="vi-VN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 Box 12"/>
          <p:cNvSpPr txBox="1">
            <a:spLocks noChangeArrowheads="1"/>
          </p:cNvSpPr>
          <p:nvPr/>
        </p:nvSpPr>
        <p:spPr bwMode="auto">
          <a:xfrm>
            <a:off x="3164114" y="4495682"/>
            <a:ext cx="184694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dũng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endParaRPr lang="vi-VN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 Box 12"/>
          <p:cNvSpPr txBox="1">
            <a:spLocks noChangeArrowheads="1"/>
          </p:cNvSpPr>
          <p:nvPr/>
        </p:nvSpPr>
        <p:spPr bwMode="auto">
          <a:xfrm>
            <a:off x="3164114" y="4900138"/>
            <a:ext cx="212271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dũng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endParaRPr lang="vi-VN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 Box 12"/>
          <p:cNvSpPr txBox="1">
            <a:spLocks noChangeArrowheads="1"/>
          </p:cNvSpPr>
          <p:nvPr/>
        </p:nvSpPr>
        <p:spPr bwMode="auto">
          <a:xfrm>
            <a:off x="3149598" y="5340903"/>
            <a:ext cx="213722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dũng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endParaRPr lang="vi-VN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 Box 12"/>
          <p:cNvSpPr txBox="1">
            <a:spLocks noChangeArrowheads="1"/>
          </p:cNvSpPr>
          <p:nvPr/>
        </p:nvSpPr>
        <p:spPr bwMode="auto">
          <a:xfrm>
            <a:off x="3167743" y="5827814"/>
            <a:ext cx="197972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dũng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endParaRPr lang="vi-VN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0721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2045081" y="696352"/>
            <a:ext cx="8389257" cy="5975938"/>
            <a:chOff x="980358" y="1109549"/>
            <a:chExt cx="7306418" cy="5594144"/>
          </a:xfrm>
        </p:grpSpPr>
        <p:pic>
          <p:nvPicPr>
            <p:cNvPr id="6" name="Picture 13" descr="n_van_troi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000100" y="1109549"/>
              <a:ext cx="7285926" cy="49815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 Box 14"/>
            <p:cNvSpPr txBox="1">
              <a:spLocks noChangeArrowheads="1"/>
            </p:cNvSpPr>
            <p:nvPr/>
          </p:nvSpPr>
          <p:spPr bwMode="auto">
            <a:xfrm>
              <a:off x="980358" y="5749594"/>
              <a:ext cx="7306418" cy="95409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Nguyễn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Văn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Trỗi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trước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giờ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xử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bắn</a:t>
              </a:r>
              <a:endParaRPr lang="en-US" sz="2800" b="1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(1940-1964)</a:t>
              </a:r>
            </a:p>
          </p:txBody>
        </p:sp>
      </p:grpSp>
      <p:pic>
        <p:nvPicPr>
          <p:cNvPr id="8" name="Picture 8" descr="C:\Documents and Settings\NGUYEN HUNG\Desktop\5319035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67710" y="5756402"/>
            <a:ext cx="9144000" cy="121920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2336798" y="234687"/>
            <a:ext cx="78377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 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ẢNH VỀ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 TẤM GƯƠNG DŨNG CẢM</a:t>
            </a:r>
            <a:endParaRPr lang="vi-VN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775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4031343" y="388257"/>
            <a:ext cx="3810000" cy="5400020"/>
            <a:chOff x="2263775" y="386481"/>
            <a:chExt cx="4291214" cy="5917605"/>
          </a:xfrm>
        </p:grpSpPr>
        <p:pic>
          <p:nvPicPr>
            <p:cNvPr id="3" name="Picture 22" descr="Untitled-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263775" y="386481"/>
              <a:ext cx="4289425" cy="533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Text Box 23"/>
            <p:cNvSpPr txBox="1">
              <a:spLocks noChangeArrowheads="1"/>
            </p:cNvSpPr>
            <p:nvPr/>
          </p:nvSpPr>
          <p:spPr bwMode="auto">
            <a:xfrm>
              <a:off x="2263775" y="5730716"/>
              <a:ext cx="4291214" cy="57337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Võ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Thị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Sáu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(1933-1952)</a:t>
              </a:r>
            </a:p>
          </p:txBody>
        </p:sp>
      </p:grpSp>
      <p:pic>
        <p:nvPicPr>
          <p:cNvPr id="5" name="Picture 8" descr="C:\Documents and Settings\NGUYEN HUNG\Desktop\5319035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64343" y="5417458"/>
            <a:ext cx="9144000" cy="1295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97813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643086" y="380999"/>
            <a:ext cx="5119437" cy="5781020"/>
            <a:chOff x="2133600" y="152400"/>
            <a:chExt cx="5119437" cy="5781020"/>
          </a:xfrm>
        </p:grpSpPr>
        <p:pic>
          <p:nvPicPr>
            <p:cNvPr id="3" name="Picture 24" descr="LVT"/>
            <p:cNvPicPr>
              <a:picLocks noChangeAspect="1" noChangeArrowheads="1"/>
            </p:cNvPicPr>
            <p:nvPr/>
          </p:nvPicPr>
          <p:blipFill>
            <a:blip r:embed="rId2">
              <a:lum bright="-8000" contrast="12000"/>
            </a:blip>
            <a:srcRect/>
            <a:stretch>
              <a:fillRect/>
            </a:stretch>
          </p:blipFill>
          <p:spPr bwMode="auto">
            <a:xfrm>
              <a:off x="2133600" y="152400"/>
              <a:ext cx="5119437" cy="5257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Text Box 25"/>
            <p:cNvSpPr txBox="1">
              <a:spLocks noChangeArrowheads="1"/>
            </p:cNvSpPr>
            <p:nvPr/>
          </p:nvSpPr>
          <p:spPr bwMode="auto">
            <a:xfrm>
              <a:off x="2133600" y="5410200"/>
              <a:ext cx="5105400" cy="5232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Anh Lê Văn Tám</a:t>
              </a:r>
              <a:endPara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5" name="Picture 8" descr="C:\Documents and Settings\NGUYEN HUNG\Desktop\5319035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9486" y="5638800"/>
            <a:ext cx="9144000" cy="1219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09907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Long dung ca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8914" y="304800"/>
            <a:ext cx="7643812" cy="4863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2870200" y="5168301"/>
            <a:ext cx="66532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dũng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cơn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lũ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122714" y="-838200"/>
            <a:ext cx="7777162" cy="14700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endParaRPr kumimoji="0" lang="vi-VN" sz="26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5" name="Picture 8" descr="C:\Documents and Settings\NGUYEN HUNG\Desktop\5319035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39295" y="5446346"/>
            <a:ext cx="9144000" cy="1219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20406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708577" y="1522268"/>
            <a:ext cx="10737751" cy="1005680"/>
            <a:chOff x="-8052" y="1699617"/>
            <a:chExt cx="9469074" cy="1006257"/>
          </a:xfrm>
          <a:solidFill>
            <a:srgbClr val="FF99FF"/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1C59C6FF-16F6-4D4A-8D30-C9647637D21A}"/>
                </a:ext>
              </a:extLst>
            </p:cNvPr>
            <p:cNvSpPr/>
            <p:nvPr/>
          </p:nvSpPr>
          <p:spPr>
            <a:xfrm>
              <a:off x="678063" y="1699617"/>
              <a:ext cx="8782959" cy="100625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80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Mở rộng và hệ thống hóa vốn từ thuộc chủ điểm: </a:t>
              </a:r>
              <a:r>
                <a:rPr lang="en-US" sz="2800" i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Dũng cảm</a:t>
              </a:r>
              <a:endPara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xmlns="" id="{1CC2396C-46DF-4CA0-86ED-4BF9BDDE7B02}"/>
                </a:ext>
              </a:extLst>
            </p:cNvPr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708577" y="2885356"/>
            <a:ext cx="10715804" cy="910467"/>
            <a:chOff x="-8052" y="1747250"/>
            <a:chExt cx="8976506" cy="910989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1C59C6FF-16F6-4D4A-8D30-C9647637D21A}"/>
                </a:ext>
              </a:extLst>
            </p:cNvPr>
            <p:cNvSpPr/>
            <p:nvPr/>
          </p:nvSpPr>
          <p:spPr>
            <a:xfrm>
              <a:off x="657899" y="1747250"/>
              <a:ext cx="8310555" cy="910989"/>
            </a:xfrm>
            <a:prstGeom prst="rect">
              <a:avLst/>
            </a:prstGeom>
            <a:solidFill>
              <a:srgbClr val="66FFFF"/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Hiểu nghĩa của các từ cùng nghĩa với từ </a:t>
              </a:r>
              <a:r>
                <a:rPr lang="en-US" sz="2800" i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dũng cảm.</a:t>
              </a:r>
              <a:endPara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1CC2396C-46DF-4CA0-86ED-4BF9BDDE7B02}"/>
                </a:ext>
              </a:extLst>
            </p:cNvPr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708577" y="4153232"/>
            <a:ext cx="10715804" cy="1158998"/>
            <a:chOff x="-8052" y="1747251"/>
            <a:chExt cx="8976506" cy="115966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1C59C6FF-16F6-4D4A-8D30-C9647637D21A}"/>
                </a:ext>
              </a:extLst>
            </p:cNvPr>
            <p:cNvSpPr/>
            <p:nvPr/>
          </p:nvSpPr>
          <p:spPr>
            <a:xfrm>
              <a:off x="657899" y="1747251"/>
              <a:ext cx="8310555" cy="1159663"/>
            </a:xfrm>
            <a:prstGeom prst="rect">
              <a:avLst/>
            </a:prstGeom>
            <a:solidFill>
              <a:srgbClr val="CCFF99"/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Sử dụng các từ đã học để tạo thành những cụm từ có nghĩa, hoàn chỉnh câu văn hoặc đoạn văn.</a:t>
              </a:r>
              <a:endPara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xmlns="" id="{1CC2396C-46DF-4CA0-86ED-4BF9BDDE7B02}"/>
                </a:ext>
              </a:extLst>
            </p:cNvPr>
            <p:cNvSpPr/>
            <p:nvPr/>
          </p:nvSpPr>
          <p:spPr>
            <a:xfrm>
              <a:off x="-8052" y="2038786"/>
              <a:ext cx="576299" cy="576593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xmlns="" id="{FC4AA681-3F36-42B8-9DF9-F59457234ED6}"/>
              </a:ext>
            </a:extLst>
          </p:cNvPr>
          <p:cNvSpPr/>
          <p:nvPr/>
        </p:nvSpPr>
        <p:spPr>
          <a:xfrm>
            <a:off x="3151687" y="338920"/>
            <a:ext cx="6003834" cy="82593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 em đã đạt được mục tiêu gì?</a:t>
            </a:r>
            <a:endParaRPr lang="en-US" sz="3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507864" y="4089838"/>
            <a:ext cx="102354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endParaRPr lang="en-US" sz="1150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779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1636713" y="638628"/>
            <a:ext cx="951025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(ở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A)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(ở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B): </a:t>
            </a:r>
            <a:endParaRPr lang="vi-VN" sz="2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7842206"/>
              </p:ext>
            </p:extLst>
          </p:nvPr>
        </p:nvGraphicFramePr>
        <p:xfrm>
          <a:off x="1636713" y="1651000"/>
          <a:ext cx="1541930" cy="4038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193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00965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0965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Gan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dạ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0965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Gan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góc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0965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Gan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lì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4790386"/>
              </p:ext>
            </p:extLst>
          </p:nvPr>
        </p:nvGraphicFramePr>
        <p:xfrm>
          <a:off x="4379912" y="1651000"/>
          <a:ext cx="6538687" cy="41871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3868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00965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0965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chống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chọi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kiên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cường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lùi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bước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09650">
                <a:tc>
                  <a:txBody>
                    <a:bodyPr/>
                    <a:lstStyle/>
                    <a:p>
                      <a:pPr algn="ctr">
                        <a:spcBef>
                          <a:spcPct val="50000"/>
                        </a:spcBef>
                        <a:defRPr/>
                      </a:pP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gan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đến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mức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trơ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ra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còn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>
                        <a:spcBef>
                          <a:spcPct val="50000"/>
                        </a:spcBef>
                        <a:defRPr/>
                      </a:pP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biết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sợ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là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gì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0965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sợ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nguy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hiểm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cxnSp>
        <p:nvCxnSpPr>
          <p:cNvPr id="7" name="Straight Arrow Connector 6"/>
          <p:cNvCxnSpPr/>
          <p:nvPr/>
        </p:nvCxnSpPr>
        <p:spPr>
          <a:xfrm>
            <a:off x="3178629" y="3149600"/>
            <a:ext cx="1201284" cy="20828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3178629" y="3175000"/>
            <a:ext cx="1201284" cy="9906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3178629" y="4165600"/>
            <a:ext cx="1201284" cy="10287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4982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708577" y="1522268"/>
            <a:ext cx="10737751" cy="1005680"/>
            <a:chOff x="-8052" y="1699617"/>
            <a:chExt cx="9469074" cy="1006257"/>
          </a:xfrm>
          <a:solidFill>
            <a:srgbClr val="FF99FF"/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1C59C6FF-16F6-4D4A-8D30-C9647637D21A}"/>
                </a:ext>
              </a:extLst>
            </p:cNvPr>
            <p:cNvSpPr/>
            <p:nvPr/>
          </p:nvSpPr>
          <p:spPr>
            <a:xfrm>
              <a:off x="678063" y="1699617"/>
              <a:ext cx="8782959" cy="100625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80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Mở rộng và hệ thống hóa vốn từ thuộc chủ điểm: </a:t>
              </a:r>
              <a:r>
                <a:rPr lang="en-US" sz="2800" i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Dũng cảm</a:t>
              </a:r>
              <a:endPara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xmlns="" id="{1CC2396C-46DF-4CA0-86ED-4BF9BDDE7B02}"/>
                </a:ext>
              </a:extLst>
            </p:cNvPr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708577" y="2885356"/>
            <a:ext cx="10715804" cy="910467"/>
            <a:chOff x="-8052" y="1747250"/>
            <a:chExt cx="8976506" cy="910989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1C59C6FF-16F6-4D4A-8D30-C9647637D21A}"/>
                </a:ext>
              </a:extLst>
            </p:cNvPr>
            <p:cNvSpPr/>
            <p:nvPr/>
          </p:nvSpPr>
          <p:spPr>
            <a:xfrm>
              <a:off x="657899" y="1747250"/>
              <a:ext cx="8310555" cy="910989"/>
            </a:xfrm>
            <a:prstGeom prst="rect">
              <a:avLst/>
            </a:prstGeom>
            <a:solidFill>
              <a:srgbClr val="66FFFF"/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Hiểu nghĩa của các từ cùng nghĩa với từ </a:t>
              </a:r>
              <a:r>
                <a:rPr lang="en-US" sz="2800" i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dũng cảm.</a:t>
              </a:r>
              <a:endPara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1CC2396C-46DF-4CA0-86ED-4BF9BDDE7B02}"/>
                </a:ext>
              </a:extLst>
            </p:cNvPr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708577" y="4153232"/>
            <a:ext cx="10715804" cy="1158998"/>
            <a:chOff x="-8052" y="1747251"/>
            <a:chExt cx="8976506" cy="115966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1C59C6FF-16F6-4D4A-8D30-C9647637D21A}"/>
                </a:ext>
              </a:extLst>
            </p:cNvPr>
            <p:cNvSpPr/>
            <p:nvPr/>
          </p:nvSpPr>
          <p:spPr>
            <a:xfrm>
              <a:off x="657899" y="1747251"/>
              <a:ext cx="8310555" cy="1159663"/>
            </a:xfrm>
            <a:prstGeom prst="rect">
              <a:avLst/>
            </a:prstGeom>
            <a:solidFill>
              <a:srgbClr val="CCFF99"/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Sử dụng các từ đã học để tạo thành những cụm từ có nghĩa, hoàn chỉnh câu văn hoặc đoạn văn.</a:t>
              </a:r>
              <a:endPara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xmlns="" id="{1CC2396C-46DF-4CA0-86ED-4BF9BDDE7B02}"/>
                </a:ext>
              </a:extLst>
            </p:cNvPr>
            <p:cNvSpPr/>
            <p:nvPr/>
          </p:nvSpPr>
          <p:spPr>
            <a:xfrm>
              <a:off x="-8052" y="2038786"/>
              <a:ext cx="576299" cy="576593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xmlns="" id="{FC4AA681-3F36-42B8-9DF9-F59457234ED6}"/>
              </a:ext>
            </a:extLst>
          </p:cNvPr>
          <p:cNvSpPr/>
          <p:nvPr/>
        </p:nvSpPr>
        <p:spPr>
          <a:xfrm>
            <a:off x="3151687" y="338920"/>
            <a:ext cx="6003834" cy="82593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 em đã đạt được mục tiêu gì?</a:t>
            </a:r>
            <a:endParaRPr lang="en-US" sz="3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400841" y="1023308"/>
            <a:ext cx="102354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endParaRPr lang="en-US" sz="11500">
              <a:solidFill>
                <a:srgbClr val="00B05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411815" y="2291184"/>
            <a:ext cx="102354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endParaRPr lang="en-US" sz="1150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103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Dung ca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94006" y="3500701"/>
            <a:ext cx="4478479" cy="3258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21610" y="260525"/>
            <a:ext cx="717239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  <a:cs typeface="Times New Roman" pitchFamily="18" charset="0"/>
              </a:rPr>
              <a:t>Bài 4. Tìm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ngoặc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145143" y="1415144"/>
            <a:ext cx="7721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just">
              <a:spcBef>
                <a:spcPct val="50000"/>
              </a:spcBef>
            </a:pPr>
            <a:r>
              <a:rPr lang="en-US" sz="2800" b="1" dirty="0">
                <a:solidFill>
                  <a:srgbClr val="004DE6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800" b="1" dirty="0" err="1">
                <a:solidFill>
                  <a:srgbClr val="004DE6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800" b="1" dirty="0">
                <a:solidFill>
                  <a:srgbClr val="004DE6"/>
                </a:solidFill>
                <a:latin typeface="Times New Roman" pitchFamily="18" charset="0"/>
                <a:cs typeface="Times New Roman" pitchFamily="18" charset="0"/>
              </a:rPr>
              <a:t> Kim </a:t>
            </a:r>
            <a:r>
              <a:rPr lang="en-US" sz="2800" b="1" dirty="0" err="1">
                <a:solidFill>
                  <a:srgbClr val="004DE6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b="1" dirty="0">
                <a:solidFill>
                  <a:srgbClr val="004DE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4DE6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004DE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4DE6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solidFill>
                  <a:srgbClr val="004DE6"/>
                </a:solidFill>
                <a:latin typeface="Times New Roman" pitchFamily="18" charset="0"/>
                <a:cs typeface="Times New Roman" pitchFamily="18" charset="0"/>
              </a:rPr>
              <a:t>     . . . . . . . . .    </a:t>
            </a:r>
            <a:r>
              <a:rPr lang="en-US" sz="2800" b="1" dirty="0" err="1">
                <a:solidFill>
                  <a:srgbClr val="004DE6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800" b="1" dirty="0">
                <a:solidFill>
                  <a:srgbClr val="004DE6"/>
                </a:solidFill>
                <a:latin typeface="Times New Roman" pitchFamily="18" charset="0"/>
                <a:cs typeface="Times New Roman" pitchFamily="18" charset="0"/>
              </a:rPr>
              <a:t>     . . . . . .   . </a:t>
            </a:r>
            <a:r>
              <a:rPr lang="en-US" sz="2800" b="1" dirty="0" err="1">
                <a:solidFill>
                  <a:srgbClr val="004DE6"/>
                </a:solidFill>
                <a:latin typeface="Times New Roman" pitchFamily="18" charset="0"/>
                <a:cs typeface="Times New Roman" pitchFamily="18" charset="0"/>
              </a:rPr>
              <a:t>Tuy</a:t>
            </a:r>
            <a:r>
              <a:rPr lang="en-US" sz="2800" b="1" dirty="0">
                <a:solidFill>
                  <a:srgbClr val="004DE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4DE6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solidFill>
                  <a:srgbClr val="004DE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4DE6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b="1" dirty="0">
                <a:solidFill>
                  <a:srgbClr val="004DE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4DE6"/>
                </a:solidFill>
                <a:latin typeface="Times New Roman" pitchFamily="18" charset="0"/>
                <a:cs typeface="Times New Roman" pitchFamily="18" charset="0"/>
              </a:rPr>
              <a:t>đấu</a:t>
            </a:r>
            <a:r>
              <a:rPr lang="en-US" sz="2800" b="1" dirty="0">
                <a:solidFill>
                  <a:srgbClr val="004DE6"/>
                </a:solidFill>
                <a:latin typeface="Times New Roman" pitchFamily="18" charset="0"/>
                <a:cs typeface="Times New Roman" pitchFamily="18" charset="0"/>
              </a:rPr>
              <a:t> ở    . . . . . . , </a:t>
            </a:r>
            <a:r>
              <a:rPr lang="en-US" sz="2800" b="1" dirty="0" err="1">
                <a:solidFill>
                  <a:srgbClr val="004DE6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800" b="1" dirty="0">
                <a:solidFill>
                  <a:srgbClr val="004DE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4DE6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b="1" dirty="0">
                <a:solidFill>
                  <a:srgbClr val="004DE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4DE6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>
                <a:solidFill>
                  <a:srgbClr val="004DE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4DE6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b="1" dirty="0">
                <a:solidFill>
                  <a:srgbClr val="004DE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4DE6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800" b="1" dirty="0">
                <a:solidFill>
                  <a:srgbClr val="004DE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4DE6"/>
                </a:solidFill>
                <a:latin typeface="Times New Roman" pitchFamily="18" charset="0"/>
                <a:cs typeface="Times New Roman" pitchFamily="18" charset="0"/>
              </a:rPr>
              <a:t>lạc</a:t>
            </a:r>
            <a:r>
              <a:rPr lang="en-US" sz="2800" b="1" dirty="0">
                <a:solidFill>
                  <a:srgbClr val="004DE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4DE6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800" b="1" dirty="0">
                <a:solidFill>
                  <a:srgbClr val="004DE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4DE6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800" b="1" dirty="0">
                <a:solidFill>
                  <a:srgbClr val="004DE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4DE6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2800" b="1" dirty="0">
                <a:solidFill>
                  <a:srgbClr val="004DE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4DE6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solidFill>
                  <a:srgbClr val="004DE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4DE6"/>
                </a:solidFill>
                <a:latin typeface="Times New Roman" pitchFamily="18" charset="0"/>
                <a:cs typeface="Times New Roman" pitchFamily="18" charset="0"/>
              </a:rPr>
              <a:t>giây</a:t>
            </a:r>
            <a:r>
              <a:rPr lang="en-US" sz="2800" b="1" dirty="0">
                <a:solidFill>
                  <a:srgbClr val="004DE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4DE6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800" b="1" dirty="0">
                <a:solidFill>
                  <a:srgbClr val="004DE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4DE6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800" b="1" dirty="0">
                <a:solidFill>
                  <a:srgbClr val="004DE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4DE6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800" b="1" dirty="0">
                <a:solidFill>
                  <a:srgbClr val="004DE6"/>
                </a:solidFill>
                <a:latin typeface="Times New Roman" pitchFamily="18" charset="0"/>
                <a:cs typeface="Times New Roman" pitchFamily="18" charset="0"/>
              </a:rPr>
              <a:t>       . . . . . .    . </a:t>
            </a:r>
            <a:r>
              <a:rPr lang="en-US" sz="2800" b="1" dirty="0" err="1">
                <a:solidFill>
                  <a:srgbClr val="004DE6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800" b="1" dirty="0">
                <a:solidFill>
                  <a:srgbClr val="004DE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4DE6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dirty="0">
                <a:solidFill>
                  <a:srgbClr val="004DE6"/>
                </a:solidFill>
                <a:latin typeface="Times New Roman" pitchFamily="18" charset="0"/>
                <a:cs typeface="Times New Roman" pitchFamily="18" charset="0"/>
              </a:rPr>
              <a:t> hi </a:t>
            </a:r>
            <a:r>
              <a:rPr lang="en-US" sz="2800" b="1" dirty="0" err="1">
                <a:solidFill>
                  <a:srgbClr val="004DE6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b="1" dirty="0">
                <a:solidFill>
                  <a:srgbClr val="004DE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4DE6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800" b="1" dirty="0">
                <a:solidFill>
                  <a:srgbClr val="004DE6"/>
                </a:solidFill>
                <a:latin typeface="Times New Roman" pitchFamily="18" charset="0"/>
                <a:cs typeface="Times New Roman" pitchFamily="18" charset="0"/>
              </a:rPr>
              <a:t>     . . . . . . .   </a:t>
            </a:r>
            <a:r>
              <a:rPr lang="en-US" sz="2800" b="1" dirty="0" err="1">
                <a:solidFill>
                  <a:srgbClr val="004DE6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b="1" dirty="0">
                <a:solidFill>
                  <a:srgbClr val="004DE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4DE6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004DE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4DE6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800" b="1" dirty="0">
                <a:solidFill>
                  <a:srgbClr val="004DE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4DE6"/>
                </a:solidFill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2800" b="1" dirty="0">
                <a:solidFill>
                  <a:srgbClr val="004DE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4DE6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800" b="1" dirty="0">
                <a:solidFill>
                  <a:srgbClr val="004DE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4DE6"/>
                </a:solidFill>
                <a:latin typeface="Times New Roman" pitchFamily="18" charset="0"/>
                <a:cs typeface="Times New Roman" pitchFamily="18" charset="0"/>
              </a:rPr>
              <a:t>mãi</a:t>
            </a:r>
            <a:r>
              <a:rPr lang="en-US" sz="2800" b="1" dirty="0">
                <a:solidFill>
                  <a:srgbClr val="004DE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4DE6"/>
                </a:solidFill>
                <a:latin typeface="Times New Roman" pitchFamily="18" charset="0"/>
                <a:cs typeface="Times New Roman" pitchFamily="18" charset="0"/>
              </a:rPr>
              <a:t>mãi</a:t>
            </a:r>
            <a:r>
              <a:rPr lang="en-US" sz="2800" b="1" dirty="0">
                <a:solidFill>
                  <a:srgbClr val="004DE6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2521" y="4328760"/>
            <a:ext cx="14510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can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đảm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4340225" y="4328760"/>
            <a:ext cx="19303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hiểm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nghèo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2098297" y="4327308"/>
            <a:ext cx="22461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lạc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546727" y="4325131"/>
            <a:ext cx="65797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               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                       ,                     </a:t>
            </a:r>
            <a:r>
              <a:rPr lang="en-US" sz="28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                       		,                </a:t>
            </a:r>
            <a:r>
              <a:rPr 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654972" y="4791299"/>
            <a:ext cx="17988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tấm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gương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2579656" y="4802184"/>
            <a:ext cx="14510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trận</a:t>
            </a:r>
            <a:endParaRPr lang="en-US" sz="2800" dirty="0"/>
          </a:p>
        </p:txBody>
      </p:sp>
      <p:pic>
        <p:nvPicPr>
          <p:cNvPr id="13" name="Picture 5" descr="images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62395" y="101600"/>
            <a:ext cx="4510089" cy="33991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18984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1.48148E-6 L 0.20899 -0.4226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43" y="-21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96296E-6 L -0.03372 -0.3622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3" y="-18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2.59259E-6 L 0.26706 -0.4358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33" y="-21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5 -0.00625 L -0.01849 -0.2354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9" y="-11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11 4.44444E-6 L 0.17956 -0.2444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83" y="-12222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/>
      <p:bldP spid="7" grpId="1"/>
      <p:bldP spid="8" grpId="1"/>
      <p:bldP spid="9" grpId="1"/>
      <p:bldP spid="10" grpId="1"/>
      <p:bldP spid="11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mo K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33714" y="125867"/>
            <a:ext cx="9144000" cy="564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2204924" y="5769429"/>
            <a:ext cx="778215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Mộ anh Kim Đồng tại thôn Nà Mạ - xã Trường Hà  - huyện Hà Quảng- tỉnh Cao Bằng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96812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004457" y="1724298"/>
            <a:ext cx="6335486" cy="3513908"/>
            <a:chOff x="2991394" y="1933303"/>
            <a:chExt cx="6335486" cy="351390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1394" y="1933303"/>
              <a:ext cx="6335486" cy="3513908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4453384" y="2232856"/>
              <a:ext cx="341151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 err="1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pattFill prst="dkUpDiag">
                    <a:fgClr>
                      <a:schemeClr val="tx2"/>
                    </a:fgClr>
                    <a:bgClr>
                      <a:schemeClr val="tx2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Khởi</a:t>
              </a:r>
              <a:r>
                <a:rPr lang="en-US" sz="5400" b="1" cap="none" spc="0" dirty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pattFill prst="dkUpDiag">
                    <a:fgClr>
                      <a:schemeClr val="tx2"/>
                    </a:fgClr>
                    <a:bgClr>
                      <a:schemeClr val="tx2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400" b="1" cap="none" spc="0" dirty="0" err="1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pattFill prst="dkUpDiag">
                    <a:fgClr>
                      <a:schemeClr val="tx2"/>
                    </a:fgClr>
                    <a:bgClr>
                      <a:schemeClr val="tx2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endPara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5109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708577" y="1522268"/>
            <a:ext cx="10737751" cy="1005680"/>
            <a:chOff x="-8052" y="1699617"/>
            <a:chExt cx="9469074" cy="1006257"/>
          </a:xfrm>
          <a:solidFill>
            <a:srgbClr val="FF99FF"/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1C59C6FF-16F6-4D4A-8D30-C9647637D21A}"/>
                </a:ext>
              </a:extLst>
            </p:cNvPr>
            <p:cNvSpPr/>
            <p:nvPr/>
          </p:nvSpPr>
          <p:spPr>
            <a:xfrm>
              <a:off x="678063" y="1699617"/>
              <a:ext cx="8782959" cy="100625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80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Mở rộng và hệ thống hóa vốn từ thuộc chủ điểm: </a:t>
              </a:r>
              <a:r>
                <a:rPr lang="en-US" sz="2800" i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Dũng cảm</a:t>
              </a:r>
              <a:endPara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xmlns="" id="{1CC2396C-46DF-4CA0-86ED-4BF9BDDE7B02}"/>
                </a:ext>
              </a:extLst>
            </p:cNvPr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708577" y="2885356"/>
            <a:ext cx="10715804" cy="910467"/>
            <a:chOff x="-8052" y="1747250"/>
            <a:chExt cx="8976506" cy="910989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1C59C6FF-16F6-4D4A-8D30-C9647637D21A}"/>
                </a:ext>
              </a:extLst>
            </p:cNvPr>
            <p:cNvSpPr/>
            <p:nvPr/>
          </p:nvSpPr>
          <p:spPr>
            <a:xfrm>
              <a:off x="657899" y="1747250"/>
              <a:ext cx="8310555" cy="910989"/>
            </a:xfrm>
            <a:prstGeom prst="rect">
              <a:avLst/>
            </a:prstGeom>
            <a:solidFill>
              <a:srgbClr val="66FFFF"/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Hiểu nghĩa của các từ cùng nghĩa với từ </a:t>
              </a:r>
              <a:r>
                <a:rPr lang="en-US" sz="2800" i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dũng cảm.</a:t>
              </a:r>
              <a:endPara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1CC2396C-46DF-4CA0-86ED-4BF9BDDE7B02}"/>
                </a:ext>
              </a:extLst>
            </p:cNvPr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708577" y="4153232"/>
            <a:ext cx="10715804" cy="1158998"/>
            <a:chOff x="-8052" y="1747251"/>
            <a:chExt cx="8976506" cy="115966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1C59C6FF-16F6-4D4A-8D30-C9647637D21A}"/>
                </a:ext>
              </a:extLst>
            </p:cNvPr>
            <p:cNvSpPr/>
            <p:nvPr/>
          </p:nvSpPr>
          <p:spPr>
            <a:xfrm>
              <a:off x="657899" y="1747251"/>
              <a:ext cx="8310555" cy="1159663"/>
            </a:xfrm>
            <a:prstGeom prst="rect">
              <a:avLst/>
            </a:prstGeom>
            <a:solidFill>
              <a:srgbClr val="CCFF99"/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Sử dụng các từ đã học để tạo thành những cụm từ có nghĩa, hoàn chỉnh câu văn hoặc đoạn văn.</a:t>
              </a:r>
              <a:endPara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xmlns="" id="{1CC2396C-46DF-4CA0-86ED-4BF9BDDE7B02}"/>
                </a:ext>
              </a:extLst>
            </p:cNvPr>
            <p:cNvSpPr/>
            <p:nvPr/>
          </p:nvSpPr>
          <p:spPr>
            <a:xfrm>
              <a:off x="-8052" y="2038786"/>
              <a:ext cx="576299" cy="576593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xmlns="" id="{FC4AA681-3F36-42B8-9DF9-F59457234ED6}"/>
              </a:ext>
            </a:extLst>
          </p:cNvPr>
          <p:cNvSpPr/>
          <p:nvPr/>
        </p:nvSpPr>
        <p:spPr>
          <a:xfrm>
            <a:off x="3151687" y="338920"/>
            <a:ext cx="6003834" cy="82593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 em đã đạt được mục tiêu gì?</a:t>
            </a:r>
            <a:endParaRPr lang="en-US" sz="3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507864" y="4089838"/>
            <a:ext cx="102354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endParaRPr lang="en-US" sz="1150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523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726" y="1933303"/>
            <a:ext cx="5159828" cy="351390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699130" y="2167542"/>
            <a:ext cx="30893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6411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Callout 2"/>
          <p:cNvSpPr/>
          <p:nvPr/>
        </p:nvSpPr>
        <p:spPr>
          <a:xfrm>
            <a:off x="2608288" y="1308822"/>
            <a:ext cx="7217882" cy="3028402"/>
          </a:xfrm>
          <a:prstGeom prst="cloudCallout">
            <a:avLst>
              <a:gd name="adj1" fmla="val -57577"/>
              <a:gd name="adj2" fmla="val 93444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 bài học hôm nay, em nắm được kiến thức gì?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6" name="Double Wave 5"/>
          <p:cNvSpPr/>
          <p:nvPr/>
        </p:nvSpPr>
        <p:spPr>
          <a:xfrm>
            <a:off x="1853451" y="1255772"/>
            <a:ext cx="9040161" cy="3931918"/>
          </a:xfrm>
          <a:prstGeom prst="doubleWave">
            <a:avLst>
              <a:gd name="adj1" fmla="val 6250"/>
              <a:gd name="adj2" fmla="val -314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 nhà em cần:</a:t>
            </a:r>
          </a:p>
          <a:p>
            <a:pPr marL="285750" indent="-285750" algn="just">
              <a:buFontTx/>
              <a:buChar char="-"/>
            </a:pPr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tập kiến thức bài học.</a:t>
            </a:r>
          </a:p>
          <a:p>
            <a:pPr marL="285750" indent="-285750" algn="just">
              <a:buFontTx/>
              <a:buChar char="-"/>
            </a:pPr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 bị bài sau: </a:t>
            </a:r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về câu kể Ai là gì?</a:t>
            </a:r>
            <a:endParaRPr lang="en-US"/>
          </a:p>
          <a:p>
            <a:pPr marL="285750" indent="-285750" algn="ctr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093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27" y="470263"/>
            <a:ext cx="11181804" cy="5865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922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046514" y="774412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1360714" y="1524000"/>
            <a:ext cx="8915400" cy="3778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14937" tIns="57470" rIns="114937" bIns="57470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2573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514350" indent="-514350" algn="just" eaLnBrk="1" hangingPunct="1">
              <a:spcBef>
                <a:spcPct val="50000"/>
              </a:spcBef>
              <a:buAutoNum type="alphaLcPeriod"/>
            </a:pPr>
            <a:r>
              <a:rPr lang="en-US" sz="2800" dirty="0" err="1">
                <a:solidFill>
                  <a:srgbClr val="6600FF"/>
                </a:solidFill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66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6600FF"/>
                </a:solidFill>
                <a:cs typeface="Times New Roman" panose="02020603050405020304" pitchFamily="18" charset="0"/>
              </a:rPr>
              <a:t>kể</a:t>
            </a:r>
            <a:r>
              <a:rPr lang="en-US" sz="2800" dirty="0">
                <a:solidFill>
                  <a:srgbClr val="6600FF"/>
                </a:solidFill>
                <a:cs typeface="Times New Roman" panose="02020603050405020304" pitchFamily="18" charset="0"/>
              </a:rPr>
              <a:t> Ai </a:t>
            </a:r>
            <a:r>
              <a:rPr lang="en-US" sz="2800" dirty="0" err="1">
                <a:solidFill>
                  <a:srgbClr val="6600FF"/>
                </a:solidFill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66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6600FF"/>
                </a:solidFill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rgbClr val="6600FF"/>
                </a:solidFill>
                <a:cs typeface="Times New Roman" panose="02020603050405020304" pitchFamily="18" charset="0"/>
              </a:rPr>
              <a:t> ? </a:t>
            </a:r>
            <a:r>
              <a:rPr lang="en-US" sz="2800" dirty="0" err="1">
                <a:solidFill>
                  <a:srgbClr val="6600FF"/>
                </a:solidFill>
                <a:cs typeface="Times New Roman" panose="02020603050405020304" pitchFamily="18" charset="0"/>
              </a:rPr>
              <a:t>Gồm</a:t>
            </a:r>
            <a:r>
              <a:rPr lang="en-US" sz="2800" dirty="0">
                <a:solidFill>
                  <a:srgbClr val="6600FF"/>
                </a:solidFill>
                <a:cs typeface="Times New Roman" panose="02020603050405020304" pitchFamily="18" charset="0"/>
              </a:rPr>
              <a:t> 2 </a:t>
            </a:r>
            <a:r>
              <a:rPr lang="en-US" sz="2800" dirty="0" err="1">
                <a:solidFill>
                  <a:srgbClr val="6600FF"/>
                </a:solidFill>
                <a:cs typeface="Times New Roman" panose="02020603050405020304" pitchFamily="18" charset="0"/>
              </a:rPr>
              <a:t>bộ</a:t>
            </a:r>
            <a:r>
              <a:rPr lang="en-US" sz="2800" dirty="0">
                <a:solidFill>
                  <a:srgbClr val="66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6600FF"/>
                </a:solidFill>
                <a:cs typeface="Times New Roman" panose="02020603050405020304" pitchFamily="18" charset="0"/>
              </a:rPr>
              <a:t>phận</a:t>
            </a:r>
            <a:r>
              <a:rPr lang="en-US" sz="2800" dirty="0">
                <a:solidFill>
                  <a:srgbClr val="6600FF"/>
                </a:solidFill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6600FF"/>
                </a:solidFill>
                <a:cs typeface="Times New Roman" panose="02020603050405020304" pitchFamily="18" charset="0"/>
              </a:rPr>
              <a:t>Chủ</a:t>
            </a:r>
            <a:r>
              <a:rPr lang="en-US" sz="2800" dirty="0">
                <a:solidFill>
                  <a:srgbClr val="66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6600FF"/>
                </a:solidFill>
                <a:cs typeface="Times New Roman" panose="02020603050405020304" pitchFamily="18" charset="0"/>
              </a:rPr>
              <a:t>ngữ</a:t>
            </a:r>
            <a:r>
              <a:rPr lang="en-US" sz="2800" dirty="0">
                <a:solidFill>
                  <a:srgbClr val="66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6600FF"/>
                </a:solidFill>
                <a:cs typeface="Times New Roman" panose="02020603050405020304" pitchFamily="18" charset="0"/>
              </a:rPr>
              <a:t>trả</a:t>
            </a:r>
            <a:r>
              <a:rPr lang="en-US" sz="2800" dirty="0">
                <a:solidFill>
                  <a:srgbClr val="66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6600FF"/>
                </a:solidFill>
                <a:cs typeface="Times New Roman" panose="02020603050405020304" pitchFamily="18" charset="0"/>
              </a:rPr>
              <a:t>lời</a:t>
            </a:r>
            <a:r>
              <a:rPr lang="en-US" sz="2800" dirty="0">
                <a:solidFill>
                  <a:srgbClr val="66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6600FF"/>
                </a:solidFill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66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6600FF"/>
                </a:solidFill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66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6600FF"/>
                </a:solidFill>
                <a:cs typeface="Times New Roman" panose="02020603050405020304" pitchFamily="18" charset="0"/>
              </a:rPr>
              <a:t>hỏi</a:t>
            </a:r>
            <a:r>
              <a:rPr lang="en-US" sz="2800" dirty="0">
                <a:solidFill>
                  <a:srgbClr val="6600FF"/>
                </a:solidFill>
                <a:cs typeface="Times New Roman" panose="02020603050405020304" pitchFamily="18" charset="0"/>
              </a:rPr>
              <a:t>: </a:t>
            </a:r>
            <a:r>
              <a:rPr lang="en-US" sz="2800" b="1" i="1" dirty="0">
                <a:solidFill>
                  <a:srgbClr val="6600FF"/>
                </a:solidFill>
                <a:cs typeface="Times New Roman" panose="02020603050405020304" pitchFamily="18" charset="0"/>
              </a:rPr>
              <a:t>Ai </a:t>
            </a:r>
            <a:r>
              <a:rPr lang="en-US" sz="2800" b="1" dirty="0">
                <a:solidFill>
                  <a:srgbClr val="6600FF"/>
                </a:solidFill>
                <a:cs typeface="Times New Roman" panose="02020603050405020304" pitchFamily="18" charset="0"/>
              </a:rPr>
              <a:t>? </a:t>
            </a:r>
            <a:r>
              <a:rPr lang="en-US" sz="2800" b="1" dirty="0" err="1">
                <a:solidFill>
                  <a:srgbClr val="6600FF"/>
                </a:solidFill>
                <a:cs typeface="Times New Roman" panose="02020603050405020304" pitchFamily="18" charset="0"/>
              </a:rPr>
              <a:t>hoặc</a:t>
            </a:r>
            <a:r>
              <a:rPr lang="en-US" sz="2800" b="1" dirty="0">
                <a:solidFill>
                  <a:srgbClr val="66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6600FF"/>
                </a:solidFill>
                <a:cs typeface="Times New Roman" panose="02020603050405020304" pitchFamily="18" charset="0"/>
              </a:rPr>
              <a:t>Làm</a:t>
            </a:r>
            <a:r>
              <a:rPr lang="en-US" sz="2800" b="1" i="1" dirty="0">
                <a:solidFill>
                  <a:srgbClr val="66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6600FF"/>
                </a:solidFill>
                <a:cs typeface="Times New Roman" panose="02020603050405020304" pitchFamily="18" charset="0"/>
              </a:rPr>
              <a:t>gì</a:t>
            </a:r>
            <a:r>
              <a:rPr lang="en-US" sz="2800" b="1" i="1" dirty="0">
                <a:solidFill>
                  <a:srgbClr val="66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6600FF"/>
                </a:solidFill>
                <a:cs typeface="Times New Roman" panose="02020603050405020304" pitchFamily="18" charset="0"/>
              </a:rPr>
              <a:t>? </a:t>
            </a:r>
          </a:p>
          <a:p>
            <a:pPr marL="514350" lvl="0" indent="-514350" algn="just" eaLnBrk="1" hangingPunct="1">
              <a:spcBef>
                <a:spcPct val="50000"/>
              </a:spcBef>
              <a:buFontTx/>
              <a:buAutoNum type="alphaLcPeriod"/>
            </a:pPr>
            <a:r>
              <a:rPr lang="en-US" sz="2800" dirty="0" err="1">
                <a:solidFill>
                  <a:srgbClr val="6600FF"/>
                </a:solidFill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66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6600FF"/>
                </a:solidFill>
                <a:cs typeface="Times New Roman" panose="02020603050405020304" pitchFamily="18" charset="0"/>
              </a:rPr>
              <a:t>kể</a:t>
            </a:r>
            <a:r>
              <a:rPr lang="en-US" sz="2800" dirty="0">
                <a:solidFill>
                  <a:srgbClr val="6600FF"/>
                </a:solidFill>
                <a:cs typeface="Times New Roman" panose="02020603050405020304" pitchFamily="18" charset="0"/>
              </a:rPr>
              <a:t> Ai </a:t>
            </a:r>
            <a:r>
              <a:rPr lang="en-US" sz="2800" dirty="0" err="1">
                <a:solidFill>
                  <a:srgbClr val="6600FF"/>
                </a:solidFill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66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6600FF"/>
                </a:solidFill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rgbClr val="6600FF"/>
                </a:solidFill>
                <a:cs typeface="Times New Roman" panose="02020603050405020304" pitchFamily="18" charset="0"/>
              </a:rPr>
              <a:t> ? </a:t>
            </a:r>
            <a:r>
              <a:rPr lang="en-US" sz="2800" dirty="0" err="1">
                <a:solidFill>
                  <a:srgbClr val="6600FF"/>
                </a:solidFill>
                <a:cs typeface="Times New Roman" panose="02020603050405020304" pitchFamily="18" charset="0"/>
              </a:rPr>
              <a:t>Gồm</a:t>
            </a:r>
            <a:r>
              <a:rPr lang="en-US" sz="2800" dirty="0">
                <a:solidFill>
                  <a:srgbClr val="6600FF"/>
                </a:solidFill>
                <a:cs typeface="Times New Roman" panose="02020603050405020304" pitchFamily="18" charset="0"/>
              </a:rPr>
              <a:t> 2 </a:t>
            </a:r>
            <a:r>
              <a:rPr lang="en-US" sz="2800" dirty="0" err="1">
                <a:solidFill>
                  <a:srgbClr val="6600FF"/>
                </a:solidFill>
                <a:cs typeface="Times New Roman" panose="02020603050405020304" pitchFamily="18" charset="0"/>
              </a:rPr>
              <a:t>bộ</a:t>
            </a:r>
            <a:r>
              <a:rPr lang="en-US" sz="2800" dirty="0">
                <a:solidFill>
                  <a:srgbClr val="66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6600FF"/>
                </a:solidFill>
                <a:cs typeface="Times New Roman" panose="02020603050405020304" pitchFamily="18" charset="0"/>
              </a:rPr>
              <a:t>phận</a:t>
            </a:r>
            <a:r>
              <a:rPr lang="en-US" sz="2800" dirty="0">
                <a:solidFill>
                  <a:srgbClr val="6600FF"/>
                </a:solidFill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6600FF"/>
                </a:solidFill>
                <a:cs typeface="Times New Roman" panose="02020603050405020304" pitchFamily="18" charset="0"/>
              </a:rPr>
              <a:t>Chủ</a:t>
            </a:r>
            <a:r>
              <a:rPr lang="en-US" sz="2800" dirty="0">
                <a:solidFill>
                  <a:srgbClr val="66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6600FF"/>
                </a:solidFill>
                <a:cs typeface="Times New Roman" panose="02020603050405020304" pitchFamily="18" charset="0"/>
              </a:rPr>
              <a:t>ngữ</a:t>
            </a:r>
            <a:r>
              <a:rPr lang="en-US" sz="2800" dirty="0">
                <a:solidFill>
                  <a:srgbClr val="66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6600FF"/>
                </a:solidFill>
                <a:cs typeface="Times New Roman" panose="02020603050405020304" pitchFamily="18" charset="0"/>
              </a:rPr>
              <a:t>trả</a:t>
            </a:r>
            <a:r>
              <a:rPr lang="en-US" sz="2800" dirty="0">
                <a:solidFill>
                  <a:srgbClr val="66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6600FF"/>
                </a:solidFill>
                <a:cs typeface="Times New Roman" panose="02020603050405020304" pitchFamily="18" charset="0"/>
              </a:rPr>
              <a:t>lời</a:t>
            </a:r>
            <a:r>
              <a:rPr lang="en-US" sz="2800" dirty="0">
                <a:solidFill>
                  <a:srgbClr val="66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6600FF"/>
                </a:solidFill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66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6600FF"/>
                </a:solidFill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66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6600FF"/>
                </a:solidFill>
                <a:cs typeface="Times New Roman" panose="02020603050405020304" pitchFamily="18" charset="0"/>
              </a:rPr>
              <a:t>hỏi</a:t>
            </a:r>
            <a:r>
              <a:rPr lang="en-US" sz="2800" dirty="0">
                <a:solidFill>
                  <a:srgbClr val="6600FF"/>
                </a:solidFill>
                <a:cs typeface="Times New Roman" panose="02020603050405020304" pitchFamily="18" charset="0"/>
              </a:rPr>
              <a:t>: </a:t>
            </a:r>
            <a:r>
              <a:rPr lang="en-US" sz="2800" b="1" i="1" dirty="0">
                <a:solidFill>
                  <a:srgbClr val="6600FF"/>
                </a:solidFill>
                <a:cs typeface="Times New Roman" panose="02020603050405020304" pitchFamily="18" charset="0"/>
              </a:rPr>
              <a:t>Ai</a:t>
            </a:r>
            <a:r>
              <a:rPr lang="en-US" sz="2800" b="1" dirty="0">
                <a:solidFill>
                  <a:srgbClr val="6600FF"/>
                </a:solidFill>
                <a:cs typeface="Times New Roman" panose="02020603050405020304" pitchFamily="18" charset="0"/>
              </a:rPr>
              <a:t> ? </a:t>
            </a:r>
            <a:r>
              <a:rPr lang="en-US" sz="2800" b="1" dirty="0" err="1">
                <a:solidFill>
                  <a:srgbClr val="6600FF"/>
                </a:solidFill>
                <a:cs typeface="Times New Roman" panose="02020603050405020304" pitchFamily="18" charset="0"/>
              </a:rPr>
              <a:t>hoặc</a:t>
            </a:r>
            <a:r>
              <a:rPr lang="en-US" sz="2800" b="1" dirty="0">
                <a:solidFill>
                  <a:srgbClr val="66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6600FF"/>
                </a:solidFill>
                <a:cs typeface="Times New Roman" panose="02020603050405020304" pitchFamily="18" charset="0"/>
              </a:rPr>
              <a:t>Là</a:t>
            </a:r>
            <a:r>
              <a:rPr lang="en-US" sz="2800" b="1" i="1" dirty="0">
                <a:solidFill>
                  <a:srgbClr val="66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6600FF"/>
                </a:solidFill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6600FF"/>
                </a:solidFill>
                <a:cs typeface="Times New Roman" panose="02020603050405020304" pitchFamily="18" charset="0"/>
              </a:rPr>
              <a:t> ? </a:t>
            </a:r>
          </a:p>
          <a:p>
            <a:pPr marL="514350" lvl="0" indent="-514350" algn="just" eaLnBrk="1" hangingPunct="1">
              <a:spcBef>
                <a:spcPct val="50000"/>
              </a:spcBef>
              <a:buFontTx/>
              <a:buAutoNum type="alphaLcPeriod"/>
            </a:pPr>
            <a:r>
              <a:rPr lang="en-US" sz="2800" dirty="0" err="1">
                <a:solidFill>
                  <a:srgbClr val="6600FF"/>
                </a:solidFill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66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6600FF"/>
                </a:solidFill>
                <a:cs typeface="Times New Roman" panose="02020603050405020304" pitchFamily="18" charset="0"/>
              </a:rPr>
              <a:t>kể</a:t>
            </a:r>
            <a:r>
              <a:rPr lang="en-US" sz="2800" dirty="0">
                <a:solidFill>
                  <a:srgbClr val="6600FF"/>
                </a:solidFill>
                <a:cs typeface="Times New Roman" panose="02020603050405020304" pitchFamily="18" charset="0"/>
              </a:rPr>
              <a:t> Ai </a:t>
            </a:r>
            <a:r>
              <a:rPr lang="en-US" sz="2800" dirty="0" err="1">
                <a:solidFill>
                  <a:srgbClr val="6600FF"/>
                </a:solidFill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66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6600FF"/>
                </a:solidFill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rgbClr val="6600FF"/>
                </a:solidFill>
                <a:cs typeface="Times New Roman" panose="02020603050405020304" pitchFamily="18" charset="0"/>
              </a:rPr>
              <a:t> ? </a:t>
            </a:r>
            <a:r>
              <a:rPr lang="en-US" sz="2800" dirty="0" err="1">
                <a:solidFill>
                  <a:srgbClr val="6600FF"/>
                </a:solidFill>
                <a:cs typeface="Times New Roman" panose="02020603050405020304" pitchFamily="18" charset="0"/>
              </a:rPr>
              <a:t>Gồm</a:t>
            </a:r>
            <a:r>
              <a:rPr lang="en-US" sz="2800" dirty="0">
                <a:solidFill>
                  <a:srgbClr val="6600FF"/>
                </a:solidFill>
                <a:cs typeface="Times New Roman" panose="02020603050405020304" pitchFamily="18" charset="0"/>
              </a:rPr>
              <a:t> 2 </a:t>
            </a:r>
            <a:r>
              <a:rPr lang="en-US" sz="2800" dirty="0" err="1">
                <a:solidFill>
                  <a:srgbClr val="6600FF"/>
                </a:solidFill>
                <a:cs typeface="Times New Roman" panose="02020603050405020304" pitchFamily="18" charset="0"/>
              </a:rPr>
              <a:t>bộ</a:t>
            </a:r>
            <a:r>
              <a:rPr lang="en-US" sz="2800" dirty="0">
                <a:solidFill>
                  <a:srgbClr val="66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6600FF"/>
                </a:solidFill>
                <a:cs typeface="Times New Roman" panose="02020603050405020304" pitchFamily="18" charset="0"/>
              </a:rPr>
              <a:t>phận</a:t>
            </a:r>
            <a:r>
              <a:rPr lang="en-US" sz="2800" dirty="0">
                <a:solidFill>
                  <a:srgbClr val="6600FF"/>
                </a:solidFill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6600FF"/>
                </a:solidFill>
                <a:cs typeface="Times New Roman" panose="02020603050405020304" pitchFamily="18" charset="0"/>
              </a:rPr>
              <a:t>Chủ</a:t>
            </a:r>
            <a:r>
              <a:rPr lang="en-US" sz="2800" dirty="0">
                <a:solidFill>
                  <a:srgbClr val="66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6600FF"/>
                </a:solidFill>
                <a:cs typeface="Times New Roman" panose="02020603050405020304" pitchFamily="18" charset="0"/>
              </a:rPr>
              <a:t>ngữ</a:t>
            </a:r>
            <a:r>
              <a:rPr lang="en-US" sz="2800" dirty="0">
                <a:solidFill>
                  <a:srgbClr val="66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6600FF"/>
                </a:solidFill>
                <a:cs typeface="Times New Roman" panose="02020603050405020304" pitchFamily="18" charset="0"/>
              </a:rPr>
              <a:t>trả</a:t>
            </a:r>
            <a:r>
              <a:rPr lang="en-US" sz="2800" dirty="0">
                <a:solidFill>
                  <a:srgbClr val="66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6600FF"/>
                </a:solidFill>
                <a:cs typeface="Times New Roman" panose="02020603050405020304" pitchFamily="18" charset="0"/>
              </a:rPr>
              <a:t>lời</a:t>
            </a:r>
            <a:r>
              <a:rPr lang="en-US" sz="2800" dirty="0">
                <a:solidFill>
                  <a:srgbClr val="66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6600FF"/>
                </a:solidFill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66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6600FF"/>
                </a:solidFill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66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6600FF"/>
                </a:solidFill>
                <a:cs typeface="Times New Roman" panose="02020603050405020304" pitchFamily="18" charset="0"/>
              </a:rPr>
              <a:t>hỏi</a:t>
            </a:r>
            <a:r>
              <a:rPr lang="en-US" sz="2800" dirty="0">
                <a:solidFill>
                  <a:srgbClr val="6600FF"/>
                </a:solidFill>
                <a:cs typeface="Times New Roman" panose="02020603050405020304" pitchFamily="18" charset="0"/>
              </a:rPr>
              <a:t>:</a:t>
            </a:r>
            <a:r>
              <a:rPr lang="en-US" sz="2800" b="1" dirty="0">
                <a:solidFill>
                  <a:srgbClr val="66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i="1" dirty="0">
                <a:solidFill>
                  <a:srgbClr val="6600FF"/>
                </a:solidFill>
                <a:cs typeface="Times New Roman" panose="02020603050405020304" pitchFamily="18" charset="0"/>
              </a:rPr>
              <a:t>Ai</a:t>
            </a:r>
            <a:r>
              <a:rPr lang="en-US" sz="2800" b="1" dirty="0">
                <a:solidFill>
                  <a:srgbClr val="6600FF"/>
                </a:solidFill>
                <a:cs typeface="Times New Roman" panose="02020603050405020304" pitchFamily="18" charset="0"/>
              </a:rPr>
              <a:t> ? </a:t>
            </a:r>
            <a:r>
              <a:rPr lang="en-US" sz="2800" b="1" dirty="0" err="1">
                <a:solidFill>
                  <a:srgbClr val="6600FF"/>
                </a:solidFill>
                <a:cs typeface="Times New Roman" panose="02020603050405020304" pitchFamily="18" charset="0"/>
              </a:rPr>
              <a:t>hoặc</a:t>
            </a:r>
            <a:r>
              <a:rPr lang="en-US" sz="2800" b="1" dirty="0">
                <a:solidFill>
                  <a:srgbClr val="66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i="1" dirty="0">
                <a:solidFill>
                  <a:srgbClr val="6600FF"/>
                </a:solidFill>
                <a:cs typeface="Times New Roman" panose="02020603050405020304" pitchFamily="18" charset="0"/>
              </a:rPr>
              <a:t>Con </a:t>
            </a:r>
            <a:r>
              <a:rPr lang="en-US" sz="2800" b="1" i="1" dirty="0" err="1">
                <a:solidFill>
                  <a:srgbClr val="6600FF"/>
                </a:solidFill>
                <a:cs typeface="Times New Roman" panose="02020603050405020304" pitchFamily="18" charset="0"/>
              </a:rPr>
              <a:t>gì</a:t>
            </a:r>
            <a:r>
              <a:rPr lang="en-US" sz="2800" b="1" i="1" dirty="0">
                <a:solidFill>
                  <a:srgbClr val="66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6600FF"/>
                </a:solidFill>
                <a:cs typeface="Times New Roman" panose="02020603050405020304" pitchFamily="18" charset="0"/>
              </a:rPr>
              <a:t>?, </a:t>
            </a:r>
            <a:r>
              <a:rPr lang="en-US" sz="2800" b="1" i="1" dirty="0" err="1">
                <a:solidFill>
                  <a:srgbClr val="6600FF"/>
                </a:solidFill>
                <a:cs typeface="Times New Roman" panose="02020603050405020304" pitchFamily="18" charset="0"/>
              </a:rPr>
              <a:t>Cái</a:t>
            </a:r>
            <a:r>
              <a:rPr lang="en-US" sz="2800" b="1" i="1" dirty="0">
                <a:solidFill>
                  <a:srgbClr val="66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6600FF"/>
                </a:solidFill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6600FF"/>
                </a:solidFill>
                <a:cs typeface="Times New Roman" panose="02020603050405020304" pitchFamily="18" charset="0"/>
              </a:rPr>
              <a:t> ?</a:t>
            </a:r>
          </a:p>
          <a:p>
            <a:pPr marL="514350" indent="-514350" algn="just" eaLnBrk="1" hangingPunct="1">
              <a:spcBef>
                <a:spcPct val="50000"/>
              </a:spcBef>
              <a:buAutoNum type="alphaLcPeriod"/>
            </a:pPr>
            <a:endParaRPr lang="en-US" sz="2800" b="1" dirty="0">
              <a:solidFill>
                <a:srgbClr val="6600FF"/>
              </a:solidFill>
              <a:cs typeface="Times New Roman" panose="02020603050405020304" pitchFamily="18" charset="0"/>
            </a:endParaRPr>
          </a:p>
        </p:txBody>
      </p:sp>
      <p:sp>
        <p:nvSpPr>
          <p:cNvPr id="10" name="Oval 3"/>
          <p:cNvSpPr>
            <a:spLocks noChangeArrowheads="1"/>
          </p:cNvSpPr>
          <p:nvPr/>
        </p:nvSpPr>
        <p:spPr bwMode="auto">
          <a:xfrm>
            <a:off x="1360713" y="3736068"/>
            <a:ext cx="453573" cy="47307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14937" tIns="57470" rIns="114937" bIns="57470" anchor="ctr"/>
          <a:lstStyle/>
          <a:p>
            <a:pPr algn="just"/>
            <a:endParaRPr lang="en-US" sz="28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046514" y="4731104"/>
            <a:ext cx="54864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Đặt câu kể </a:t>
            </a:r>
            <a:r>
              <a:rPr lang="en-US" sz="2800" b="1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Ai là gì ?</a:t>
            </a:r>
            <a:r>
              <a:rPr lang="en-US"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Xác định chủ ngữ trong câu.</a:t>
            </a:r>
            <a:br>
              <a:rPr lang="en-US"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9774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appy Children | Cartoon posters, Happy kids, Cartoon ki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37" b="30843"/>
          <a:stretch>
            <a:fillRect/>
          </a:stretch>
        </p:blipFill>
        <p:spPr bwMode="auto">
          <a:xfrm>
            <a:off x="2767161" y="3207475"/>
            <a:ext cx="6858000" cy="3135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2226504" y="1436080"/>
            <a:ext cx="7939314" cy="2123658"/>
          </a:xfrm>
          <a:prstGeom prst="rect">
            <a:avLst/>
          </a:prstGeom>
          <a:solidFill>
            <a:srgbClr val="66FFFF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Mở rộng vốn từ: </a:t>
            </a:r>
          </a:p>
          <a:p>
            <a:pPr algn="ctr"/>
            <a:r>
              <a:rPr lang="en-US" sz="6600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Dũng cảm</a:t>
            </a:r>
            <a:endParaRPr lang="en-US" sz="6600" b="1" cap="none" spc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54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xmlns="" id="{FC4AA681-3F36-42B8-9DF9-F59457234ED6}"/>
              </a:ext>
            </a:extLst>
          </p:cNvPr>
          <p:cNvSpPr/>
          <p:nvPr/>
        </p:nvSpPr>
        <p:spPr>
          <a:xfrm>
            <a:off x="3415937" y="519356"/>
            <a:ext cx="5055326" cy="71913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endParaRPr lang="en-US" sz="3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708577" y="1522268"/>
            <a:ext cx="10737751" cy="1005680"/>
            <a:chOff x="-8052" y="1699617"/>
            <a:chExt cx="9469074" cy="1006257"/>
          </a:xfrm>
          <a:solidFill>
            <a:srgbClr val="FF99FF"/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1C59C6FF-16F6-4D4A-8D30-C9647637D21A}"/>
                </a:ext>
              </a:extLst>
            </p:cNvPr>
            <p:cNvSpPr/>
            <p:nvPr/>
          </p:nvSpPr>
          <p:spPr>
            <a:xfrm>
              <a:off x="678063" y="1699617"/>
              <a:ext cx="8782959" cy="100625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80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Mở rộng và hệ thống hóa vốn từ thuộc chủ điểm: </a:t>
              </a:r>
              <a:r>
                <a:rPr lang="en-US" sz="2800" i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Dũng cảm</a:t>
              </a:r>
              <a:endPara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xmlns="" id="{1CC2396C-46DF-4CA0-86ED-4BF9BDDE7B02}"/>
                </a:ext>
              </a:extLst>
            </p:cNvPr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708577" y="2885356"/>
            <a:ext cx="10715804" cy="910467"/>
            <a:chOff x="-8052" y="1747250"/>
            <a:chExt cx="8976506" cy="910989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1C59C6FF-16F6-4D4A-8D30-C9647637D21A}"/>
                </a:ext>
              </a:extLst>
            </p:cNvPr>
            <p:cNvSpPr/>
            <p:nvPr/>
          </p:nvSpPr>
          <p:spPr>
            <a:xfrm>
              <a:off x="657899" y="1747250"/>
              <a:ext cx="8310555" cy="910989"/>
            </a:xfrm>
            <a:prstGeom prst="rect">
              <a:avLst/>
            </a:prstGeom>
            <a:solidFill>
              <a:srgbClr val="66FFFF"/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Hiểu nghĩa của các từ cùng nghĩa với từ </a:t>
              </a:r>
              <a:r>
                <a:rPr lang="en-US" sz="2800" i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dũng cảm.</a:t>
              </a:r>
              <a:endPara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1CC2396C-46DF-4CA0-86ED-4BF9BDDE7B02}"/>
                </a:ext>
              </a:extLst>
            </p:cNvPr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708577" y="4153232"/>
            <a:ext cx="10715804" cy="1158998"/>
            <a:chOff x="-8052" y="1747251"/>
            <a:chExt cx="8976506" cy="115966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1C59C6FF-16F6-4D4A-8D30-C9647637D21A}"/>
                </a:ext>
              </a:extLst>
            </p:cNvPr>
            <p:cNvSpPr/>
            <p:nvPr/>
          </p:nvSpPr>
          <p:spPr>
            <a:xfrm>
              <a:off x="657899" y="1747251"/>
              <a:ext cx="8310555" cy="1159663"/>
            </a:xfrm>
            <a:prstGeom prst="rect">
              <a:avLst/>
            </a:prstGeom>
            <a:solidFill>
              <a:srgbClr val="CCFF99"/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Sử dụng các từ đã học để tạo thành những cụm từ có nghĩa, hoàn chỉnh câu văn hoặc đoạn văn.</a:t>
              </a:r>
              <a:endPara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xmlns="" id="{1CC2396C-46DF-4CA0-86ED-4BF9BDDE7B02}"/>
                </a:ext>
              </a:extLst>
            </p:cNvPr>
            <p:cNvSpPr/>
            <p:nvPr/>
          </p:nvSpPr>
          <p:spPr>
            <a:xfrm>
              <a:off x="-8052" y="2038786"/>
              <a:ext cx="576299" cy="576593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37159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589" y="1933303"/>
            <a:ext cx="8282381" cy="351390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846859" y="2167542"/>
            <a:ext cx="67938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54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4765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Box 13"/>
          <p:cNvSpPr txBox="1">
            <a:spLocks noChangeArrowheads="1"/>
          </p:cNvSpPr>
          <p:nvPr/>
        </p:nvSpPr>
        <p:spPr bwMode="auto">
          <a:xfrm>
            <a:off x="1527628" y="561626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  <a:cs typeface="Times New Roman" pitchFamily="18" charset="0"/>
              </a:rPr>
              <a:t>Bài 1. Tìm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dũng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</a:t>
            </a:r>
            <a:endParaRPr lang="vi-VN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 Box 12"/>
          <p:cNvSpPr txBox="1">
            <a:spLocks noChangeArrowheads="1"/>
          </p:cNvSpPr>
          <p:nvPr/>
        </p:nvSpPr>
        <p:spPr bwMode="auto">
          <a:xfrm>
            <a:off x="1527628" y="5140263"/>
            <a:ext cx="1908175" cy="578882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dũng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endParaRPr lang="vi-VN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582354" y="1538896"/>
            <a:ext cx="918451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Gan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dạ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thuận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hiếu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hùng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dũng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lễ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chuyên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can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đảm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can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gan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gan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lì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tận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tụy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tháo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vát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minh,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bạo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gan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/>
          </a:p>
        </p:txBody>
      </p:sp>
      <p:sp>
        <p:nvSpPr>
          <p:cNvPr id="26" name="TextBox 25"/>
          <p:cNvSpPr txBox="1"/>
          <p:nvPr/>
        </p:nvSpPr>
        <p:spPr>
          <a:xfrm>
            <a:off x="1582354" y="1530841"/>
            <a:ext cx="918451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Gan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thuận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hiếu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hùng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dũng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lễ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chuyên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can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đảm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can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gan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gan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lì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tận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tụy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tháo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vát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minh,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gan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/>
          </a:p>
        </p:txBody>
      </p:sp>
      <p:grpSp>
        <p:nvGrpSpPr>
          <p:cNvPr id="30" name="Group 29"/>
          <p:cNvGrpSpPr/>
          <p:nvPr/>
        </p:nvGrpSpPr>
        <p:grpSpPr>
          <a:xfrm>
            <a:off x="626078" y="3506444"/>
            <a:ext cx="10535409" cy="1152642"/>
            <a:chOff x="698649" y="3564501"/>
            <a:chExt cx="10535409" cy="1152642"/>
          </a:xfrm>
        </p:grpSpPr>
        <p:sp>
          <p:nvSpPr>
            <p:cNvPr id="27" name="Rounded Rectangle 26"/>
            <p:cNvSpPr/>
            <p:nvPr/>
          </p:nvSpPr>
          <p:spPr>
            <a:xfrm>
              <a:off x="1206650" y="3564501"/>
              <a:ext cx="10027408" cy="1152642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698649" y="3660192"/>
              <a:ext cx="10404780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609600" lvl="0" indent="-609600" algn="just">
                <a:defRPr/>
              </a:pPr>
              <a:r>
                <a:rPr lang="en-US" sz="2800" b="1" ker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	</a:t>
              </a:r>
              <a:r>
                <a:rPr lang="en-US" sz="2800" b="1" kern="0">
                  <a:latin typeface="Times New Roman" pitchFamily="18" charset="0"/>
                  <a:cs typeface="Times New Roman" pitchFamily="18" charset="0"/>
                </a:rPr>
                <a:t>Từ cùng nghĩa với </a:t>
              </a:r>
              <a:r>
                <a:rPr lang="en-US" sz="2800" b="1" kern="0">
                  <a:solidFill>
                    <a:srgbClr val="6600FF"/>
                  </a:solidFill>
                  <a:latin typeface="Times New Roman" pitchFamily="18" charset="0"/>
                  <a:cs typeface="Times New Roman" pitchFamily="18" charset="0"/>
                </a:rPr>
                <a:t>dũng cảm </a:t>
              </a:r>
              <a:r>
                <a:rPr lang="en-US" sz="2800" b="1" kern="0">
                  <a:latin typeface="Times New Roman" pitchFamily="18" charset="0"/>
                  <a:cs typeface="Times New Roman" pitchFamily="18" charset="0"/>
                </a:rPr>
                <a:t>là: </a:t>
              </a:r>
              <a:r>
                <a:rPr lang="en-US" sz="2800" b="1" ker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Gan dạ, anh hùng, anh dũng, can đảm, can trường, gan góc, gan lì, bạo gan, quả cảm.</a:t>
              </a:r>
            </a:p>
          </p:txBody>
        </p:sp>
      </p:grpSp>
      <p:sp>
        <p:nvSpPr>
          <p:cNvPr id="33" name="Cloud Callout 32"/>
          <p:cNvSpPr/>
          <p:nvPr/>
        </p:nvSpPr>
        <p:spPr>
          <a:xfrm>
            <a:off x="3987949" y="4429579"/>
            <a:ext cx="6629400" cy="2000250"/>
          </a:xfrm>
          <a:prstGeom prst="cloudCallout">
            <a:avLst>
              <a:gd name="adj1" fmla="val -57223"/>
              <a:gd name="adj2" fmla="val -5418"/>
            </a:avLst>
          </a:prstGeom>
          <a:solidFill>
            <a:srgbClr val="FFFF99"/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spcBef>
                <a:spcPct val="50000"/>
              </a:spcBef>
              <a:defRPr/>
            </a:pP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Dũng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dũng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dám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đương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nguy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hiểm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24953730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6" grpId="0"/>
      <p:bldP spid="3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1730829" y="1008743"/>
            <a:ext cx="1771650" cy="578882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can đảm</a:t>
            </a:r>
            <a:endParaRPr lang="vi-VN" sz="2800" b="1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loud Callout 6"/>
          <p:cNvSpPr/>
          <p:nvPr/>
        </p:nvSpPr>
        <p:spPr>
          <a:xfrm>
            <a:off x="4093029" y="556305"/>
            <a:ext cx="6629400" cy="1824037"/>
          </a:xfrm>
          <a:prstGeom prst="cloudCallout">
            <a:avLst>
              <a:gd name="adj1" fmla="val -58577"/>
              <a:gd name="adj2" fmla="val -6806"/>
            </a:avLst>
          </a:prstGeom>
          <a:solidFill>
            <a:srgbClr val="FFFF99"/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spcBef>
                <a:spcPct val="50000"/>
              </a:spcBef>
              <a:defRPr/>
            </a:pP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Có sức mạnh tinh thần để không sợ nguy hiểm, đau khổ.</a:t>
            </a:r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1730829" y="2857775"/>
            <a:ext cx="1928813" cy="578882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can trường</a:t>
            </a:r>
            <a:endParaRPr lang="vi-VN" sz="2800" b="1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Cloud Callout 8"/>
          <p:cNvSpPr/>
          <p:nvPr/>
        </p:nvSpPr>
        <p:spPr>
          <a:xfrm>
            <a:off x="4245429" y="2462488"/>
            <a:ext cx="6629400" cy="1871662"/>
          </a:xfrm>
          <a:prstGeom prst="cloudCallout">
            <a:avLst>
              <a:gd name="adj1" fmla="val -57980"/>
              <a:gd name="adj2" fmla="val -6044"/>
            </a:avLst>
          </a:prstGeom>
          <a:solidFill>
            <a:srgbClr val="FFFF99"/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spcBef>
                <a:spcPct val="50000"/>
              </a:spcBef>
              <a:defRPr/>
            </a:pP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Gan dạ không sợ gian khổ, hiểm nguy.</a:t>
            </a: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1757362" y="4872814"/>
            <a:ext cx="1771650" cy="578882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 cảm</a:t>
            </a:r>
            <a:endParaRPr lang="vi-VN" sz="2800" b="1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Cloud Callout 10"/>
          <p:cNvSpPr/>
          <p:nvPr/>
        </p:nvSpPr>
        <p:spPr>
          <a:xfrm>
            <a:off x="4093029" y="4416296"/>
            <a:ext cx="6629400" cy="1643062"/>
          </a:xfrm>
          <a:prstGeom prst="cloudCallout">
            <a:avLst>
              <a:gd name="adj1" fmla="val -58035"/>
              <a:gd name="adj2" fmla="val -6044"/>
            </a:avLst>
          </a:prstGeom>
          <a:solidFill>
            <a:srgbClr val="FFFF99"/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>
              <a:spcBef>
                <a:spcPct val="50000"/>
              </a:spcBef>
              <a:defRPr/>
            </a:pP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Có quyết tâm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can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đảm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65196059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708577" y="1522268"/>
            <a:ext cx="10737751" cy="1005680"/>
            <a:chOff x="-8052" y="1699617"/>
            <a:chExt cx="9469074" cy="1006257"/>
          </a:xfrm>
          <a:solidFill>
            <a:srgbClr val="FF99FF"/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1C59C6FF-16F6-4D4A-8D30-C9647637D21A}"/>
                </a:ext>
              </a:extLst>
            </p:cNvPr>
            <p:cNvSpPr/>
            <p:nvPr/>
          </p:nvSpPr>
          <p:spPr>
            <a:xfrm>
              <a:off x="678063" y="1699617"/>
              <a:ext cx="8782959" cy="100625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80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Mở rộng và hệ thống hóa vốn từ thuộc chủ điểm: </a:t>
              </a:r>
              <a:r>
                <a:rPr lang="en-US" sz="2800" i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Dũng cảm</a:t>
              </a:r>
              <a:endPara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xmlns="" id="{1CC2396C-46DF-4CA0-86ED-4BF9BDDE7B02}"/>
                </a:ext>
              </a:extLst>
            </p:cNvPr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708577" y="2885356"/>
            <a:ext cx="10715804" cy="910467"/>
            <a:chOff x="-8052" y="1747250"/>
            <a:chExt cx="8976506" cy="910989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1C59C6FF-16F6-4D4A-8D30-C9647637D21A}"/>
                </a:ext>
              </a:extLst>
            </p:cNvPr>
            <p:cNvSpPr/>
            <p:nvPr/>
          </p:nvSpPr>
          <p:spPr>
            <a:xfrm>
              <a:off x="657899" y="1747250"/>
              <a:ext cx="8310555" cy="910989"/>
            </a:xfrm>
            <a:prstGeom prst="rect">
              <a:avLst/>
            </a:prstGeom>
            <a:solidFill>
              <a:srgbClr val="66FFFF"/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Hiểu nghĩa của các từ cùng nghĩa với từ </a:t>
              </a:r>
              <a:r>
                <a:rPr lang="en-US" sz="2800" i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dũng cảm.</a:t>
              </a:r>
              <a:endPara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1CC2396C-46DF-4CA0-86ED-4BF9BDDE7B02}"/>
                </a:ext>
              </a:extLst>
            </p:cNvPr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708577" y="4153232"/>
            <a:ext cx="10715804" cy="1158998"/>
            <a:chOff x="-8052" y="1747251"/>
            <a:chExt cx="8976506" cy="115966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1C59C6FF-16F6-4D4A-8D30-C9647637D21A}"/>
                </a:ext>
              </a:extLst>
            </p:cNvPr>
            <p:cNvSpPr/>
            <p:nvPr/>
          </p:nvSpPr>
          <p:spPr>
            <a:xfrm>
              <a:off x="657899" y="1747251"/>
              <a:ext cx="8310555" cy="1159663"/>
            </a:xfrm>
            <a:prstGeom prst="rect">
              <a:avLst/>
            </a:prstGeom>
            <a:solidFill>
              <a:srgbClr val="CCFF99"/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Sử dụng các từ đã học để tạo thành những cụm từ có nghĩa, hoàn chỉnh câu văn hoặc đoạn văn.</a:t>
              </a:r>
              <a:endPara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xmlns="" id="{1CC2396C-46DF-4CA0-86ED-4BF9BDDE7B02}"/>
                </a:ext>
              </a:extLst>
            </p:cNvPr>
            <p:cNvSpPr/>
            <p:nvPr/>
          </p:nvSpPr>
          <p:spPr>
            <a:xfrm>
              <a:off x="-8052" y="2038786"/>
              <a:ext cx="576299" cy="576593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xmlns="" id="{FC4AA681-3F36-42B8-9DF9-F59457234ED6}"/>
              </a:ext>
            </a:extLst>
          </p:cNvPr>
          <p:cNvSpPr/>
          <p:nvPr/>
        </p:nvSpPr>
        <p:spPr>
          <a:xfrm>
            <a:off x="3151687" y="338920"/>
            <a:ext cx="6003834" cy="82593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 em đã đạt được mục tiêu gì?</a:t>
            </a:r>
            <a:endParaRPr lang="en-US" sz="3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489565" y="844604"/>
            <a:ext cx="102354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endParaRPr lang="en-US" sz="11500">
              <a:solidFill>
                <a:srgbClr val="00B05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547317" y="2274588"/>
            <a:ext cx="102354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endParaRPr lang="en-US" sz="1150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521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2208</TotalTime>
  <Words>986</Words>
  <Application>Microsoft Office PowerPoint</Application>
  <PresentationFormat>Widescreen</PresentationFormat>
  <Paragraphs>121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Arial</vt:lpstr>
      <vt:lpstr>Calibri</vt:lpstr>
      <vt:lpstr>Calibri Light</vt:lpstr>
      <vt:lpstr>Garamond</vt:lpstr>
      <vt:lpstr>Tahoma</vt:lpstr>
      <vt:lpstr>Times New Roman</vt:lpstr>
      <vt:lpstr>Wingdings 2</vt:lpstr>
      <vt:lpstr>1_Office Theme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KHAI BINH</dc:creator>
  <cp:lastModifiedBy>Thuy Ninh</cp:lastModifiedBy>
  <cp:revision>319</cp:revision>
  <dcterms:created xsi:type="dcterms:W3CDTF">2021-08-04T18:52:07Z</dcterms:created>
  <dcterms:modified xsi:type="dcterms:W3CDTF">2023-06-05T07:19:15Z</dcterms:modified>
</cp:coreProperties>
</file>