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2"/>
  </p:notesMasterIdLst>
  <p:sldIdLst>
    <p:sldId id="445" r:id="rId3"/>
    <p:sldId id="280" r:id="rId4"/>
    <p:sldId id="464" r:id="rId5"/>
    <p:sldId id="283" r:id="rId6"/>
    <p:sldId id="278" r:id="rId7"/>
    <p:sldId id="416" r:id="rId8"/>
    <p:sldId id="490" r:id="rId9"/>
    <p:sldId id="529" r:id="rId10"/>
    <p:sldId id="533" r:id="rId11"/>
    <p:sldId id="530" r:id="rId12"/>
    <p:sldId id="531" r:id="rId13"/>
    <p:sldId id="534" r:id="rId14"/>
    <p:sldId id="494" r:id="rId15"/>
    <p:sldId id="535" r:id="rId16"/>
    <p:sldId id="532" r:id="rId17"/>
    <p:sldId id="536" r:id="rId18"/>
    <p:sldId id="292" r:id="rId19"/>
    <p:sldId id="293" r:id="rId20"/>
    <p:sldId id="277"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66FFFF"/>
    <a:srgbClr val="FFCCCC"/>
    <a:srgbClr val="CCFF99"/>
    <a:srgbClr val="FF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3" d="100"/>
          <a:sy n="63" d="100"/>
        </p:scale>
        <p:origin x="93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18</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642490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20741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785889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9180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945207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3591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39208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58642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74290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4938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35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3.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735" r:id="rId2"/>
    <p:sldLayoutId id="2147483733" r:id="rId3"/>
    <p:sldLayoutId id="2147483731" r:id="rId4"/>
    <p:sldLayoutId id="2147483728" r:id="rId5"/>
    <p:sldLayoutId id="2147483662" r:id="rId6"/>
    <p:sldLayoutId id="2147483663" r:id="rId7"/>
    <p:sldLayoutId id="2147483664" r:id="rId8"/>
    <p:sldLayoutId id="2147483665" r:id="rId9"/>
    <p:sldLayoutId id="2147483666" r:id="rId10"/>
    <p:sldLayoutId id="2147483667" r:id="rId11"/>
    <p:sldLayoutId id="2147483730" r:id="rId12"/>
    <p:sldLayoutId id="214748372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36" r:id="rId8"/>
    <p:sldLayoutId id="2147483734" r:id="rId9"/>
    <p:sldLayoutId id="2147483732" r:id="rId10"/>
    <p:sldLayoutId id="2147483729" r:id="rId11"/>
    <p:sldLayoutId id="2147483726"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1002667" y="852678"/>
            <a:ext cx="1113322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a:t>Bài</a:t>
            </a:r>
            <a:r>
              <a:rPr lang="vi-VN" altLang="vi-VN" sz="2800" b="1"/>
              <a:t> </a:t>
            </a:r>
            <a:r>
              <a:rPr lang="en-US" altLang="vi-VN" sz="2800" b="1"/>
              <a:t>2</a:t>
            </a:r>
            <a:r>
              <a:rPr lang="vi-VN" altLang="vi-VN" sz="2800" b="1"/>
              <a:t>. </a:t>
            </a:r>
            <a:r>
              <a:rPr lang="en-US" altLang="vi-VN" sz="2800" b="1"/>
              <a:t>Tìm các từ:</a:t>
            </a:r>
          </a:p>
          <a:p>
            <a:pPr algn="just">
              <a:spcBef>
                <a:spcPct val="50000"/>
              </a:spcBef>
            </a:pPr>
            <a:r>
              <a:rPr lang="en-US" altLang="vi-VN" sz="2800" b="1"/>
              <a:t>a. </a:t>
            </a:r>
            <a:r>
              <a:rPr lang="vi-VN" altLang="vi-VN" sz="2800" b="1"/>
              <a:t>Chỉ dùng để thể hiện vẻ đẹp của thiên nhiên, cảnh vật.</a:t>
            </a:r>
          </a:p>
          <a:p>
            <a:pPr algn="just">
              <a:spcBef>
                <a:spcPct val="50000"/>
              </a:spcBef>
            </a:pPr>
            <a:r>
              <a:rPr lang="en-US" altLang="vi-VN" sz="2800" b="1"/>
              <a:t>	</a:t>
            </a:r>
            <a:r>
              <a:rPr lang="en-US" altLang="vi-VN" sz="2800" b="1">
                <a:solidFill>
                  <a:srgbClr val="0070C0"/>
                </a:solidFill>
              </a:rPr>
              <a:t>M: </a:t>
            </a:r>
            <a:r>
              <a:rPr lang="vi-VN" altLang="vi-VN" sz="2800"/>
              <a:t>tươi đẹp</a:t>
            </a:r>
          </a:p>
          <a:p>
            <a:pPr algn="just">
              <a:spcBef>
                <a:spcPct val="50000"/>
              </a:spcBef>
            </a:pPr>
            <a:r>
              <a:rPr lang="en-US" altLang="vi-VN" sz="2800" b="1"/>
              <a:t>b. </a:t>
            </a:r>
            <a:r>
              <a:rPr lang="vi-VN" altLang="vi-VN" sz="2800" b="1"/>
              <a:t>Dùng để thể hiện vẻ đẹp của cả thiên nhiên, cảnh vật và con người.</a:t>
            </a:r>
          </a:p>
          <a:p>
            <a:pPr algn="just">
              <a:spcBef>
                <a:spcPct val="50000"/>
              </a:spcBef>
            </a:pPr>
            <a:r>
              <a:rPr lang="en-US" altLang="vi-VN" sz="2800" b="1">
                <a:solidFill>
                  <a:srgbClr val="0070C0"/>
                </a:solidFill>
              </a:rPr>
              <a:t>	M: </a:t>
            </a:r>
            <a:r>
              <a:rPr lang="en-US" altLang="vi-VN" sz="2800"/>
              <a:t>xinh xắn</a:t>
            </a:r>
          </a:p>
          <a:p>
            <a:pPr algn="just">
              <a:spcBef>
                <a:spcPct val="50000"/>
              </a:spcBef>
            </a:pPr>
            <a:r>
              <a:rPr lang="vi-VN" altLang="vi-VN" sz="2800" b="1"/>
              <a:t> </a:t>
            </a:r>
          </a:p>
          <a:p>
            <a:pPr algn="just">
              <a:spcBef>
                <a:spcPct val="50000"/>
              </a:spcBef>
            </a:pPr>
            <a:endParaRPr lang="vi-VN" altLang="vi-VN" sz="2800" b="1"/>
          </a:p>
        </p:txBody>
      </p:sp>
      <p:graphicFrame>
        <p:nvGraphicFramePr>
          <p:cNvPr id="3" name="Table 2"/>
          <p:cNvGraphicFramePr>
            <a:graphicFrameLocks noGrp="1"/>
          </p:cNvGraphicFramePr>
          <p:nvPr>
            <p:extLst>
              <p:ext uri="{D42A27DB-BD31-4B8C-83A1-F6EECF244321}">
                <p14:modId xmlns:p14="http://schemas.microsoft.com/office/powerpoint/2010/main" val="3971224224"/>
              </p:ext>
            </p:extLst>
          </p:nvPr>
        </p:nvGraphicFramePr>
        <p:xfrm>
          <a:off x="1386151" y="1722597"/>
          <a:ext cx="9261642" cy="316992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xmlns="" val="2151831597"/>
                    </a:ext>
                  </a:extLst>
                </a:gridCol>
                <a:gridCol w="4630821">
                  <a:extLst>
                    <a:ext uri="{9D8B030D-6E8A-4147-A177-3AD203B41FA5}">
                      <a16:colId xmlns:a16="http://schemas.microsoft.com/office/drawing/2014/main" xmlns="" val="145773896"/>
                    </a:ext>
                  </a:extLst>
                </a:gridCol>
              </a:tblGrid>
              <a:tr h="979068">
                <a:tc>
                  <a:txBody>
                    <a:bodyPr/>
                    <a:lstStyle/>
                    <a:p>
                      <a:pPr algn="ctr"/>
                      <a:r>
                        <a:rPr lang="vi-VN" altLang="vi-VN" sz="2800" b="1" i="0">
                          <a:solidFill>
                            <a:schemeClr val="tx1"/>
                          </a:solidFill>
                        </a:rPr>
                        <a:t>Chỉ dùng để thể hiện vẻ đẹp của thiên nhiên, cảnh vật.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altLang="vi-VN" sz="2800" b="1" i="0">
                          <a:solidFill>
                            <a:schemeClr val="tx1"/>
                          </a:solidFill>
                        </a:rPr>
                        <a:t>Dùng để thể hiện vẻ đẹp của cả thiên nhiên, cảnh vật và con người.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97277231"/>
                  </a:ext>
                </a:extLst>
              </a:tr>
              <a:tr h="370840">
                <a:tc>
                  <a:txBody>
                    <a:bodyPr/>
                    <a:lstStyle/>
                    <a:p>
                      <a:pPr algn="just"/>
                      <a:r>
                        <a:rPr lang="vi-VN" sz="2800" b="1" i="0">
                          <a:solidFill>
                            <a:srgbClr val="FF0000"/>
                          </a:solidFill>
                          <a:latin typeface="+mn-lt"/>
                          <a:cs typeface="Times New Roman" panose="02020603050405020304" pitchFamily="18" charset="0"/>
                        </a:rPr>
                        <a:t>tươi đẹp, sặc sỡ, huy hoàng, tráng lệ, diễm lệ, mĩ lệ, hùng vĩ, kì vĩ, hùng tráng, hoành tráng,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xmlns="" val="17082400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14440306"/>
              </p:ext>
            </p:extLst>
          </p:nvPr>
        </p:nvGraphicFramePr>
        <p:xfrm>
          <a:off x="1386151" y="1722597"/>
          <a:ext cx="9261642" cy="316992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xmlns="" val="2151831597"/>
                    </a:ext>
                  </a:extLst>
                </a:gridCol>
                <a:gridCol w="4630821">
                  <a:extLst>
                    <a:ext uri="{9D8B030D-6E8A-4147-A177-3AD203B41FA5}">
                      <a16:colId xmlns:a16="http://schemas.microsoft.com/office/drawing/2014/main" xmlns="" val="145773896"/>
                    </a:ext>
                  </a:extLst>
                </a:gridCol>
              </a:tblGrid>
              <a:tr h="979068">
                <a:tc>
                  <a:txBody>
                    <a:bodyPr/>
                    <a:lstStyle/>
                    <a:p>
                      <a:pPr algn="ctr"/>
                      <a:r>
                        <a:rPr lang="vi-VN" altLang="vi-VN" sz="2800" b="1" i="0">
                          <a:solidFill>
                            <a:schemeClr val="tx1"/>
                          </a:solidFill>
                        </a:rPr>
                        <a:t>Chỉ dùng để thể hiện vẻ đẹp của thiên nhiên, cảnh vật.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altLang="vi-VN" sz="2800" b="1" i="0">
                          <a:solidFill>
                            <a:schemeClr val="tx1"/>
                          </a:solidFill>
                        </a:rPr>
                        <a:t>Dùng để thể hiện vẻ đẹp của cả thiên nhiên, cảnh vật và con người.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97277231"/>
                  </a:ext>
                </a:extLst>
              </a:tr>
              <a:tr h="370840">
                <a:tc>
                  <a:txBody>
                    <a:bodyPr/>
                    <a:lstStyle/>
                    <a:p>
                      <a:pPr algn="just"/>
                      <a:r>
                        <a:rPr lang="vi-VN" sz="2800" b="1" i="0">
                          <a:solidFill>
                            <a:srgbClr val="FF0000"/>
                          </a:solidFill>
                          <a:latin typeface="+mn-lt"/>
                          <a:cs typeface="Times New Roman" panose="02020603050405020304" pitchFamily="18" charset="0"/>
                        </a:rPr>
                        <a:t>tươi đẹp, sặc sỡ, huy hoàng, tráng lệ, diễm lệ, mĩ lệ, hùng vĩ, kì vĩ, hùng tráng, hoành tráng,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r>
                        <a:rPr lang="vi-VN" sz="2800" b="1" i="0">
                          <a:solidFill>
                            <a:srgbClr val="FF0000"/>
                          </a:solidFill>
                          <a:latin typeface="+mn-lt"/>
                          <a:cs typeface="Times New Roman" panose="02020603050405020304" pitchFamily="18" charset="0"/>
                        </a:rPr>
                        <a:t>xinh xắn, xinh đẹp, xinh tươi, lộng lẫy, rực rỡ, duyên dáng, thướt tha, mỹ miều, …</a:t>
                      </a:r>
                    </a:p>
                    <a:p>
                      <a:pPr algn="ct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xmlns="" val="1708240037"/>
                  </a:ext>
                </a:extLst>
              </a:tr>
            </a:tbl>
          </a:graphicData>
        </a:graphic>
      </p:graphicFrame>
    </p:spTree>
    <p:extLst>
      <p:ext uri="{BB962C8B-B14F-4D97-AF65-F5344CB8AC3E}">
        <p14:creationId xmlns:p14="http://schemas.microsoft.com/office/powerpoint/2010/main" val="34052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7859486" y="6230711"/>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22BB49D-8CA4-4209-AF87-DA2B2B4F17AD}" type="slidenum">
              <a:rPr lang="en-US" altLang="en-US" sz="1400"/>
              <a:pPr/>
              <a:t>11</a:t>
            </a:fld>
            <a:endParaRPr lang="en-US" altLang="en-US" sz="1400"/>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886" y="214086"/>
            <a:ext cx="28543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486" y="214086"/>
            <a:ext cx="2962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486" y="214086"/>
            <a:ext cx="27432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886" y="3338286"/>
            <a:ext cx="28479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0486" y="3338286"/>
            <a:ext cx="29495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8486" y="3338286"/>
            <a:ext cx="27828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34886" y="290286"/>
            <a:ext cx="1895071"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hùng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kì</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vĩ</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506686" y="290286"/>
            <a:ext cx="1441420"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th</a:t>
            </a:r>
            <a:r>
              <a:rPr lang="vi-VN" sz="2400" b="1" dirty="0">
                <a:solidFill>
                  <a:srgbClr val="FF0000"/>
                </a:solidFill>
                <a:latin typeface="Times New Roman" panose="02020603050405020304" pitchFamily="18" charset="0"/>
                <a:cs typeface="Times New Roman" panose="02020603050405020304" pitchFamily="18" charset="0"/>
              </a:rPr>
              <a:t>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mộng</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554686" y="290286"/>
            <a:ext cx="2032929"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r</a:t>
            </a:r>
            <a:r>
              <a:rPr lang="vi-VN" sz="2400" b="1" dirty="0">
                <a:solidFill>
                  <a:srgbClr val="FF0000"/>
                </a:solidFill>
                <a:latin typeface="Times New Roman" panose="02020603050405020304" pitchFamily="18" charset="0"/>
                <a:cs typeface="Times New Roman" panose="02020603050405020304" pitchFamily="18" charset="0"/>
              </a:rPr>
              <a:t>ực rỡ, sặc  sỡ</a:t>
            </a:r>
          </a:p>
        </p:txBody>
      </p:sp>
      <p:sp>
        <p:nvSpPr>
          <p:cNvPr id="12" name="TextBox 11"/>
          <p:cNvSpPr txBox="1"/>
          <p:nvPr/>
        </p:nvSpPr>
        <p:spPr>
          <a:xfrm>
            <a:off x="7554686" y="3414486"/>
            <a:ext cx="1282723"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t</a:t>
            </a:r>
            <a:r>
              <a:rPr lang="vi-VN" sz="2400" b="1" dirty="0">
                <a:solidFill>
                  <a:srgbClr val="FF0000"/>
                </a:solidFill>
                <a:latin typeface="Times New Roman" panose="02020603050405020304" pitchFamily="18" charset="0"/>
                <a:cs typeface="Times New Roman" panose="02020603050405020304" pitchFamily="18" charset="0"/>
              </a:rPr>
              <a:t>ươ</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đẹp</a:t>
            </a:r>
          </a:p>
        </p:txBody>
      </p:sp>
      <p:sp>
        <p:nvSpPr>
          <p:cNvPr id="13" name="TextBox 12"/>
          <p:cNvSpPr txBox="1"/>
          <p:nvPr/>
        </p:nvSpPr>
        <p:spPr>
          <a:xfrm>
            <a:off x="4506686" y="3414486"/>
            <a:ext cx="1563248"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huy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hoàng</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611086" y="3414486"/>
            <a:ext cx="2561920"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nguy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lệ</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47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0"/>
                                        </p:tgtEl>
                                        <p:attrNameLst>
                                          <p:attrName>style.visibility</p:attrName>
                                        </p:attrNameLst>
                                      </p:cBhvr>
                                      <p:to>
                                        <p:strVal val="visible"/>
                                      </p:to>
                                    </p:set>
                                    <p:anim calcmode="discrete" valueType="clr">
                                      <p:cBhvr override="childStyle">
                                        <p:cTn id="4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0"/>
                                        </p:tgtEl>
                                        <p:attrNameLst>
                                          <p:attrName>fillcolor</p:attrName>
                                        </p:attrNameLst>
                                      </p:cBhvr>
                                      <p:tavLst>
                                        <p:tav tm="0">
                                          <p:val>
                                            <p:clrVal>
                                              <a:schemeClr val="accent2"/>
                                            </p:clrVal>
                                          </p:val>
                                        </p:tav>
                                        <p:tav tm="50000">
                                          <p:val>
                                            <p:clrVal>
                                              <a:schemeClr val="hlink"/>
                                            </p:clrVal>
                                          </p:val>
                                        </p:tav>
                                      </p:tavLst>
                                    </p:anim>
                                    <p:set>
                                      <p:cBhvr>
                                        <p:cTn id="42" dur="80"/>
                                        <p:tgtEl>
                                          <p:spTgt spid="10"/>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style.rotation</p:attrName>
                                        </p:attrNameLst>
                                      </p:cBhvr>
                                      <p:tavLst>
                                        <p:tav tm="0">
                                          <p:val>
                                            <p:fltVal val="720"/>
                                          </p:val>
                                        </p:tav>
                                        <p:tav tm="100000">
                                          <p:val>
                                            <p:fltVal val="0"/>
                                          </p:val>
                                        </p:tav>
                                      </p:tavLst>
                                    </p:anim>
                                    <p:anim calcmode="lin" valueType="num">
                                      <p:cBhvr>
                                        <p:cTn id="49" dur="2000" fill="hold"/>
                                        <p:tgtEl>
                                          <p:spTgt spid="11"/>
                                        </p:tgtEl>
                                        <p:attrNameLst>
                                          <p:attrName>ppt_h</p:attrName>
                                        </p:attrNameLst>
                                      </p:cBhvr>
                                      <p:tavLst>
                                        <p:tav tm="0">
                                          <p:val>
                                            <p:fltVal val="0"/>
                                          </p:val>
                                        </p:tav>
                                        <p:tav tm="100000">
                                          <p:val>
                                            <p:strVal val="#ppt_h"/>
                                          </p:val>
                                        </p:tav>
                                      </p:tavLst>
                                    </p:anim>
                                    <p:anim calcmode="lin" valueType="num">
                                      <p:cBhvr>
                                        <p:cTn id="5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43"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
                                        <p:tgtEl>
                                          <p:spTgt spid="12"/>
                                        </p:tgtEl>
                                      </p:cBhvr>
                                    </p:animEffect>
                                    <p:anim calcmode="lin" valueType="num">
                                      <p:cBhvr>
                                        <p:cTn id="69" dur="400" fill="hold"/>
                                        <p:tgtEl>
                                          <p:spTgt spid="12"/>
                                        </p:tgtEl>
                                        <p:attrNameLst>
                                          <p:attrName>ppt_x</p:attrName>
                                        </p:attrNameLst>
                                      </p:cBhvr>
                                      <p:tavLst>
                                        <p:tav tm="0">
                                          <p:val>
                                            <p:strVal val="#ppt_x"/>
                                          </p:val>
                                        </p:tav>
                                        <p:tav tm="100000">
                                          <p:val>
                                            <p:strVal val="#ppt_x"/>
                                          </p:val>
                                        </p:tav>
                                      </p:tavLst>
                                    </p:anim>
                                    <p:anim calcmode="lin" valueType="num">
                                      <p:cBhvr>
                                        <p:cTn id="70" dur="400" fill="hold"/>
                                        <p:tgtEl>
                                          <p:spTgt spid="12"/>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910467"/>
            <a:chOff x="-8052" y="1747250"/>
            <a:chExt cx="8976506" cy="910989"/>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686630" y="5252470"/>
            <a:ext cx="10737751" cy="1005680"/>
            <a:chOff x="-8052" y="1699617"/>
            <a:chExt cx="9469074" cy="1006257"/>
          </a:xfrm>
          <a:solidFill>
            <a:srgbClr val="FF99FF"/>
          </a:solidFill>
        </p:grpSpPr>
        <p:sp>
          <p:nvSpPr>
            <p:cNvPr id="17" name="Rectangle 16">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9" name="Rounded Rectangle 18">
            <a:extLst>
              <a:ext uri="{FF2B5EF4-FFF2-40B4-BE49-F238E27FC236}">
                <a16:creationId xmlns:a16="http://schemas.microsoft.com/office/drawing/2014/main" xmlns="" id="{FC4AA681-3F36-42B8-9DF9-F59457234ED6}"/>
              </a:ext>
            </a:extLst>
          </p:cNvPr>
          <p:cNvSpPr/>
          <p:nvPr/>
        </p:nvSpPr>
        <p:spPr>
          <a:xfrm>
            <a:off x="3198222" y="160216"/>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0547317" y="1057311"/>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21" name="TextBox 20"/>
          <p:cNvSpPr txBox="1"/>
          <p:nvPr/>
        </p:nvSpPr>
        <p:spPr>
          <a:xfrm>
            <a:off x="10556388" y="2265872"/>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579320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994228" y="873127"/>
            <a:ext cx="102543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vi-VN" sz="2800" b="1"/>
              <a:t>Bài 3. </a:t>
            </a:r>
            <a:r>
              <a:rPr lang="vi-VN" altLang="vi-VN" sz="2800" b="1"/>
              <a:t>Đặt câu với một từ vừa tìm được ở bài tập 1 hoặc 2</a:t>
            </a:r>
          </a:p>
        </p:txBody>
      </p:sp>
      <p:sp>
        <p:nvSpPr>
          <p:cNvPr id="4" name="Rectangle 3"/>
          <p:cNvSpPr/>
          <p:nvPr/>
        </p:nvSpPr>
        <p:spPr>
          <a:xfrm>
            <a:off x="1689602" y="1774449"/>
            <a:ext cx="9994399" cy="3410229"/>
          </a:xfrm>
          <a:prstGeom prst="rect">
            <a:avLst/>
          </a:prstGeom>
        </p:spPr>
        <p:txBody>
          <a:bodyPr wrap="square">
            <a:spAutoFit/>
          </a:bodyPr>
          <a:lstStyle/>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Mẹ em rất </a:t>
            </a:r>
            <a:r>
              <a:rPr lang="en-US" altLang="en-US" sz="2800" b="1">
                <a:solidFill>
                  <a:srgbClr val="FF0000"/>
                </a:solidFill>
                <a:latin typeface="Times New Roman" panose="02020603050405020304" pitchFamily="18" charset="0"/>
                <a:cs typeface="Times New Roman" panose="02020603050405020304" pitchFamily="18" charset="0"/>
              </a:rPr>
              <a:t>dịu dàng, đôn hậu</a:t>
            </a:r>
            <a:r>
              <a:rPr lang="en-US" altLang="en-US" sz="2800" b="1">
                <a:solidFill>
                  <a:srgbClr val="004DE6"/>
                </a:solidFill>
                <a:latin typeface="Times New Roman" panose="02020603050405020304" pitchFamily="18" charset="0"/>
                <a:cs typeface="Times New Roman" panose="02020603050405020304" pitchFamily="18" charset="0"/>
              </a:rPr>
              <a:t>.</a:t>
            </a:r>
          </a:p>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Đây là một tòa lâu đài có vẻ đẹp </a:t>
            </a:r>
            <a:r>
              <a:rPr lang="en-US" altLang="en-US" sz="2800" b="1">
                <a:solidFill>
                  <a:srgbClr val="FF0000"/>
                </a:solidFill>
                <a:latin typeface="Times New Roman" panose="02020603050405020304" pitchFamily="18" charset="0"/>
                <a:cs typeface="Times New Roman" panose="02020603050405020304" pitchFamily="18" charset="0"/>
              </a:rPr>
              <a:t>cổ kính</a:t>
            </a:r>
            <a:r>
              <a:rPr lang="en-US" altLang="en-US" sz="2800" b="1">
                <a:solidFill>
                  <a:srgbClr val="004DE6"/>
                </a:solidFill>
                <a:latin typeface="Times New Roman" panose="02020603050405020304" pitchFamily="18" charset="0"/>
                <a:cs typeface="Times New Roman" panose="02020603050405020304" pitchFamily="18" charset="0"/>
              </a:rPr>
              <a:t>.</a:t>
            </a:r>
          </a:p>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Trường em tổ chức các ngày lễ trong năm rất </a:t>
            </a:r>
            <a:r>
              <a:rPr lang="en-US" altLang="en-US" sz="2800" b="1">
                <a:solidFill>
                  <a:srgbClr val="FF0000"/>
                </a:solidFill>
                <a:latin typeface="Times New Roman" panose="02020603050405020304" pitchFamily="18" charset="0"/>
                <a:cs typeface="Times New Roman" panose="02020603050405020304" pitchFamily="18" charset="0"/>
              </a:rPr>
              <a:t>hoành tráng</a:t>
            </a:r>
            <a:r>
              <a:rPr lang="en-US" altLang="en-US" sz="2800" b="1">
                <a:solidFill>
                  <a:srgbClr val="004DE6"/>
                </a:solidFill>
                <a:latin typeface="Times New Roman" panose="02020603050405020304" pitchFamily="18" charset="0"/>
                <a:cs typeface="Times New Roman" panose="02020603050405020304" pitchFamily="18" charset="0"/>
              </a:rPr>
              <a:t>.</a:t>
            </a:r>
          </a:p>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Anh Nguyễn Bá Ngọc rất </a:t>
            </a:r>
            <a:r>
              <a:rPr lang="en-US" altLang="en-US" sz="2800" b="1">
                <a:solidFill>
                  <a:srgbClr val="FF0000"/>
                </a:solidFill>
                <a:latin typeface="Times New Roman" panose="02020603050405020304" pitchFamily="18" charset="0"/>
                <a:cs typeface="Times New Roman" panose="02020603050405020304" pitchFamily="18" charset="0"/>
              </a:rPr>
              <a:t>dũng cảm</a:t>
            </a:r>
            <a:r>
              <a:rPr lang="en-US" altLang="en-US" sz="2800" b="1">
                <a:solidFill>
                  <a:srgbClr val="004DE6"/>
                </a:solidFill>
                <a:latin typeface="Times New Roman" panose="02020603050405020304" pitchFamily="18" charset="0"/>
                <a:cs typeface="Times New Roman" panose="02020603050405020304" pitchFamily="18" charset="0"/>
              </a:rPr>
              <a:t>.</a:t>
            </a:r>
          </a:p>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Cô giáo em </a:t>
            </a:r>
            <a:r>
              <a:rPr lang="en-US" altLang="en-US" sz="2800" b="1">
                <a:solidFill>
                  <a:srgbClr val="FF0000"/>
                </a:solidFill>
                <a:latin typeface="Times New Roman" panose="02020603050405020304" pitchFamily="18" charset="0"/>
                <a:cs typeface="Times New Roman" panose="02020603050405020304" pitchFamily="18" charset="0"/>
              </a:rPr>
              <a:t>thướt tha </a:t>
            </a:r>
            <a:r>
              <a:rPr lang="en-US" altLang="en-US" sz="2800" b="1">
                <a:solidFill>
                  <a:srgbClr val="004DE6"/>
                </a:solidFill>
                <a:latin typeface="Times New Roman" panose="02020603050405020304" pitchFamily="18" charset="0"/>
                <a:cs typeface="Times New Roman" panose="02020603050405020304" pitchFamily="18" charset="0"/>
              </a:rPr>
              <a:t>trong tà áo dài.</a:t>
            </a:r>
            <a:endParaRPr lang="vi-VN" altLang="en-US" sz="2800" b="1">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251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910467"/>
            <a:chOff x="-8052" y="1747250"/>
            <a:chExt cx="8976506" cy="910989"/>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686630" y="5252470"/>
            <a:ext cx="10737751" cy="1005680"/>
            <a:chOff x="-8052" y="1699617"/>
            <a:chExt cx="9469074" cy="1006257"/>
          </a:xfrm>
          <a:solidFill>
            <a:srgbClr val="FF99FF"/>
          </a:solidFill>
        </p:grpSpPr>
        <p:sp>
          <p:nvSpPr>
            <p:cNvPr id="17" name="Rectangle 16">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9" name="Rounded Rectangle 18">
            <a:extLst>
              <a:ext uri="{FF2B5EF4-FFF2-40B4-BE49-F238E27FC236}">
                <a16:creationId xmlns:a16="http://schemas.microsoft.com/office/drawing/2014/main" xmlns="" id="{FC4AA681-3F36-42B8-9DF9-F59457234ED6}"/>
              </a:ext>
            </a:extLst>
          </p:cNvPr>
          <p:cNvSpPr/>
          <p:nvPr/>
        </p:nvSpPr>
        <p:spPr>
          <a:xfrm>
            <a:off x="3198222" y="160216"/>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507864" y="4824286"/>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5495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2025877" y="208779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sz="1800">
              <a:latin typeface="Times New Roman" panose="02020603050405020304" pitchFamily="18" charset="0"/>
              <a:cs typeface="Times New Roman" panose="02020603050405020304" pitchFamily="18" charset="0"/>
            </a:endParaRPr>
          </a:p>
        </p:txBody>
      </p:sp>
      <p:sp>
        <p:nvSpPr>
          <p:cNvPr id="6" name="Text Box 12"/>
          <p:cNvSpPr txBox="1">
            <a:spLocks noChangeArrowheads="1"/>
          </p:cNvSpPr>
          <p:nvPr/>
        </p:nvSpPr>
        <p:spPr bwMode="auto">
          <a:xfrm>
            <a:off x="1299709" y="840015"/>
            <a:ext cx="983274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Bài 4. Điền các thành ngữ hoặc cụm từ ở cột A vào những chỗ thích hợp ở cột B:</a:t>
            </a:r>
          </a:p>
          <a:p>
            <a:pPr eaLnBrk="1" hangingPunct="1"/>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7" name="Text Box 13"/>
          <p:cNvSpPr txBox="1">
            <a:spLocks noChangeArrowheads="1"/>
          </p:cNvSpPr>
          <p:nvPr/>
        </p:nvSpPr>
        <p:spPr bwMode="auto">
          <a:xfrm>
            <a:off x="2662464" y="2351315"/>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solidFill>
                  <a:srgbClr val="0000FF"/>
                </a:solidFill>
                <a:latin typeface="Times New Roman" panose="02020603050405020304" pitchFamily="18" charset="0"/>
                <a:cs typeface="Times New Roman" panose="02020603050405020304" pitchFamily="18" charset="0"/>
              </a:rPr>
              <a:t>A</a:t>
            </a:r>
          </a:p>
        </p:txBody>
      </p:sp>
      <p:sp>
        <p:nvSpPr>
          <p:cNvPr id="8" name="Text Box 14"/>
          <p:cNvSpPr txBox="1">
            <a:spLocks noChangeArrowheads="1"/>
          </p:cNvSpPr>
          <p:nvPr/>
        </p:nvSpPr>
        <p:spPr bwMode="auto">
          <a:xfrm>
            <a:off x="7499577" y="2351315"/>
            <a:ext cx="42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solidFill>
                  <a:srgbClr val="0000FF"/>
                </a:solidFill>
                <a:latin typeface="Times New Roman" panose="02020603050405020304" pitchFamily="18" charset="0"/>
                <a:cs typeface="Times New Roman" panose="02020603050405020304" pitchFamily="18" charset="0"/>
              </a:rPr>
              <a:t>B</a:t>
            </a:r>
          </a:p>
        </p:txBody>
      </p:sp>
      <p:sp>
        <p:nvSpPr>
          <p:cNvPr id="9" name="Rectangle 15"/>
          <p:cNvSpPr>
            <a:spLocks noChangeArrowheads="1"/>
          </p:cNvSpPr>
          <p:nvPr/>
        </p:nvSpPr>
        <p:spPr bwMode="auto">
          <a:xfrm>
            <a:off x="573293" y="2894242"/>
            <a:ext cx="3046603" cy="2155825"/>
          </a:xfrm>
          <a:prstGeom prst="rect">
            <a:avLst/>
          </a:prstGeom>
          <a:solidFill>
            <a:srgbClr val="FFFFFF"/>
          </a:solidFill>
          <a:ln w="9525">
            <a:solidFill>
              <a:schemeClr val="tx1"/>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sz="2400">
              <a:latin typeface="Times New Roman" panose="02020603050405020304" pitchFamily="18" charset="0"/>
              <a:cs typeface="Times New Roman" panose="02020603050405020304" pitchFamily="18" charset="0"/>
            </a:endParaRPr>
          </a:p>
        </p:txBody>
      </p:sp>
      <p:sp>
        <p:nvSpPr>
          <p:cNvPr id="10" name="Rectangle 16"/>
          <p:cNvSpPr>
            <a:spLocks noChangeArrowheads="1"/>
          </p:cNvSpPr>
          <p:nvPr/>
        </p:nvSpPr>
        <p:spPr bwMode="auto">
          <a:xfrm>
            <a:off x="3889829" y="2883128"/>
            <a:ext cx="7692571" cy="2155825"/>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sz="2400">
              <a:latin typeface="Times New Roman" panose="02020603050405020304" pitchFamily="18" charset="0"/>
              <a:cs typeface="Times New Roman" panose="02020603050405020304" pitchFamily="18" charset="0"/>
            </a:endParaRPr>
          </a:p>
        </p:txBody>
      </p:sp>
      <p:sp>
        <p:nvSpPr>
          <p:cNvPr id="11" name="Text Box 18"/>
          <p:cNvSpPr txBox="1">
            <a:spLocks noChangeArrowheads="1"/>
          </p:cNvSpPr>
          <p:nvPr/>
        </p:nvSpPr>
        <p:spPr bwMode="auto">
          <a:xfrm>
            <a:off x="679655" y="3710457"/>
            <a:ext cx="33643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vi-VN" altLang="en-US" b="1">
                <a:solidFill>
                  <a:srgbClr val="FF0000"/>
                </a:solidFill>
                <a:latin typeface="Times New Roman" panose="02020603050405020304" pitchFamily="18" charset="0"/>
                <a:cs typeface="Times New Roman" panose="02020603050405020304" pitchFamily="18" charset="0"/>
              </a:rPr>
              <a:t>đẹp người, đẹp nết</a:t>
            </a:r>
          </a:p>
          <a:p>
            <a:pPr eaLnBrk="1" hangingPunct="1"/>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2" name="Text Box 19"/>
          <p:cNvSpPr txBox="1">
            <a:spLocks noChangeArrowheads="1"/>
          </p:cNvSpPr>
          <p:nvPr/>
        </p:nvSpPr>
        <p:spPr bwMode="auto">
          <a:xfrm>
            <a:off x="572499" y="3089741"/>
            <a:ext cx="29899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 </a:t>
            </a:r>
            <a:r>
              <a:rPr lang="vi-VN" altLang="en-US" b="1">
                <a:solidFill>
                  <a:srgbClr val="FF0000"/>
                </a:solidFill>
                <a:latin typeface="Times New Roman" panose="02020603050405020304" pitchFamily="18" charset="0"/>
                <a:cs typeface="Times New Roman" panose="02020603050405020304" pitchFamily="18" charset="0"/>
              </a:rPr>
              <a:t>Mặt tươi như hoa</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3" name="Text Box 20"/>
          <p:cNvSpPr txBox="1">
            <a:spLocks noChangeArrowheads="1"/>
          </p:cNvSpPr>
          <p:nvPr/>
        </p:nvSpPr>
        <p:spPr bwMode="auto">
          <a:xfrm>
            <a:off x="622179" y="4344981"/>
            <a:ext cx="25907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 </a:t>
            </a:r>
            <a:r>
              <a:rPr lang="vi-VN" altLang="en-US" b="1">
                <a:solidFill>
                  <a:srgbClr val="FF0000"/>
                </a:solidFill>
                <a:latin typeface="Times New Roman" panose="02020603050405020304" pitchFamily="18" charset="0"/>
                <a:cs typeface="Times New Roman" panose="02020603050405020304" pitchFamily="18" charset="0"/>
              </a:rPr>
              <a:t>chữ như gà bới</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4" name="Text Box 22"/>
          <p:cNvSpPr txBox="1">
            <a:spLocks noChangeArrowheads="1"/>
          </p:cNvSpPr>
          <p:nvPr/>
        </p:nvSpPr>
        <p:spPr bwMode="auto">
          <a:xfrm>
            <a:off x="4978626" y="3203803"/>
            <a:ext cx="66037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vi-VN" altLang="en-US" b="1">
                <a:latin typeface="Times New Roman" panose="02020603050405020304" pitchFamily="18" charset="0"/>
                <a:cs typeface="Times New Roman" panose="02020603050405020304" pitchFamily="18" charset="0"/>
              </a:rPr>
              <a:t>..................., em mỉm cười chào mọi người.</a:t>
            </a:r>
          </a:p>
          <a:p>
            <a:pPr eaLnBrk="1" hangingPunct="1"/>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15" name="Text Box 23"/>
          <p:cNvSpPr txBox="1">
            <a:spLocks noChangeArrowheads="1"/>
          </p:cNvSpPr>
          <p:nvPr/>
        </p:nvSpPr>
        <p:spPr bwMode="auto">
          <a:xfrm>
            <a:off x="5018314" y="3819753"/>
            <a:ext cx="55226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it-IT" altLang="en-US" b="1">
                <a:latin typeface="Times New Roman" panose="02020603050405020304" pitchFamily="18" charset="0"/>
                <a:cs typeface="Times New Roman" panose="02020603050405020304" pitchFamily="18" charset="0"/>
              </a:rPr>
              <a:t>Ai cũng khen chị Ba.........................</a:t>
            </a:r>
          </a:p>
          <a:p>
            <a:pPr eaLnBrk="1" hangingPunct="1"/>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16" name="Text Box 24"/>
          <p:cNvSpPr txBox="1">
            <a:spLocks noChangeArrowheads="1"/>
          </p:cNvSpPr>
          <p:nvPr/>
        </p:nvSpPr>
        <p:spPr bwMode="auto">
          <a:xfrm>
            <a:off x="5018314" y="4396015"/>
            <a:ext cx="55515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Ai viết cẩu thả chắc chắn.................</a:t>
            </a:r>
          </a:p>
          <a:p>
            <a:pPr eaLnBrk="1" hangingPunct="1"/>
            <a:endParaRPr lang="en-US" altLang="en-US"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12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iterate type="lt">
                                    <p:tmPct val="0"/>
                                  </p:iterate>
                                  <p:childTnLst>
                                    <p:animMotion origin="layout" path="M 0.10781 0.01875 L 0.62448 0.01181 " pathEditMode="relative" rAng="0" ptsTypes="AA">
                                      <p:cBhvr>
                                        <p:cTn id="6" dur="2000" fill="hold"/>
                                        <p:tgtEl>
                                          <p:spTgt spid="11">
                                            <p:txEl>
                                              <p:pRg st="0" end="0"/>
                                            </p:txEl>
                                          </p:spTgt>
                                        </p:tgtEl>
                                        <p:attrNameLst>
                                          <p:attrName>ppt_x</p:attrName>
                                          <p:attrName>ppt_y</p:attrName>
                                        </p:attrNameLst>
                                      </p:cBhvr>
                                      <p:rCtr x="25833" y="-347"/>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4.58333E-6 -4.44444E-6 L 0.26966 0.01389 " pathEditMode="relative" rAng="0" ptsTypes="AA">
                                      <p:cBhvr>
                                        <p:cTn id="10" dur="2000" fill="hold"/>
                                        <p:tgtEl>
                                          <p:spTgt spid="12">
                                            <p:txEl>
                                              <p:pRg st="0" end="0"/>
                                            </p:txEl>
                                          </p:spTgt>
                                        </p:tgtEl>
                                        <p:attrNameLst>
                                          <p:attrName>ppt_x</p:attrName>
                                          <p:attrName>ppt_y</p:attrName>
                                        </p:attrNameLst>
                                      </p:cBhvr>
                                      <p:rCtr x="13477" y="694"/>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iterate type="lt">
                                    <p:tmPct val="0"/>
                                  </p:iterate>
                                  <p:childTnLst>
                                    <p:animMotion origin="layout" path="M 0.08229 -0.0051 L 0.67226 0.00879 " pathEditMode="relative" rAng="0" ptsTypes="AA">
                                      <p:cBhvr>
                                        <p:cTn id="14" dur="2000" fill="hold"/>
                                        <p:tgtEl>
                                          <p:spTgt spid="13">
                                            <p:txEl>
                                              <p:pRg st="0" end="0"/>
                                            </p:txEl>
                                          </p:spTgt>
                                        </p:tgtEl>
                                        <p:attrNameLst>
                                          <p:attrName>ppt_x</p:attrName>
                                          <p:attrName>ppt_y</p:attrName>
                                        </p:attrNameLst>
                                      </p:cBhvr>
                                      <p:rCtr x="29492" y="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910467"/>
            <a:chOff x="-8052" y="1747250"/>
            <a:chExt cx="8976506" cy="910989"/>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686630" y="5252470"/>
            <a:ext cx="10737751" cy="1005680"/>
            <a:chOff x="-8052" y="1699617"/>
            <a:chExt cx="9469074" cy="1006257"/>
          </a:xfrm>
          <a:solidFill>
            <a:srgbClr val="FF99FF"/>
          </a:solidFill>
        </p:grpSpPr>
        <p:sp>
          <p:nvSpPr>
            <p:cNvPr id="17" name="Rectangle 16">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9" name="Rounded Rectangle 18">
            <a:extLst>
              <a:ext uri="{FF2B5EF4-FFF2-40B4-BE49-F238E27FC236}">
                <a16:creationId xmlns:a16="http://schemas.microsoft.com/office/drawing/2014/main" xmlns="" id="{FC4AA681-3F36-42B8-9DF9-F59457234ED6}"/>
              </a:ext>
            </a:extLst>
          </p:cNvPr>
          <p:cNvSpPr/>
          <p:nvPr/>
        </p:nvSpPr>
        <p:spPr>
          <a:xfrm>
            <a:off x="3198222" y="160216"/>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4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556037" y="3706576"/>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855543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853451" y="1255772"/>
            <a:ext cx="904016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Dấu gạch ngang</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67842" y="1478280"/>
            <a:ext cx="8381998" cy="3596640"/>
            <a:chOff x="1220123" y="944650"/>
            <a:chExt cx="5359643" cy="5034652"/>
          </a:xfrm>
        </p:grpSpPr>
        <p:sp>
          <p:nvSpPr>
            <p:cNvPr id="5" name="Cloud 4"/>
            <p:cNvSpPr/>
            <p:nvPr/>
          </p:nvSpPr>
          <p:spPr>
            <a:xfrm>
              <a:off x="1220123" y="944650"/>
              <a:ext cx="5359643" cy="503465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55109" y="2363355"/>
              <a:ext cx="4423473" cy="21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base" hangingPunct="1">
                <a:spcBef>
                  <a:spcPct val="0"/>
                </a:spcBef>
                <a:spcAft>
                  <a:spcPct val="0"/>
                </a:spcAft>
                <a:defRPr/>
              </a:pPr>
              <a:r>
                <a:rPr lang="pt-BR" sz="3200" b="1">
                  <a:solidFill>
                    <a:prstClr val="black"/>
                  </a:solidFill>
                  <a:latin typeface="Times New Roman" panose="02020603050405020304" pitchFamily="18" charset="0"/>
                </a:rPr>
                <a:t>Đọc đoạn văn kể về một loại trái cây mà em yêu thích và chỉ rõ các câu kể </a:t>
              </a:r>
              <a:r>
                <a:rPr lang="pt-BR" sz="3200" b="1" i="1">
                  <a:solidFill>
                    <a:srgbClr val="FF0000"/>
                  </a:solidFill>
                  <a:latin typeface="Times New Roman" panose="02020603050405020304" pitchFamily="18" charset="0"/>
                </a:rPr>
                <a:t>Ai thế nào? </a:t>
              </a:r>
              <a:r>
                <a:rPr lang="pt-BR" sz="3200" b="1">
                  <a:solidFill>
                    <a:prstClr val="black"/>
                  </a:solidFill>
                  <a:latin typeface="Times New Roman" panose="02020603050405020304" pitchFamily="18" charset="0"/>
                </a:rPr>
                <a:t>có trong đoạn văn.</a:t>
              </a:r>
            </a:p>
          </p:txBody>
        </p:sp>
      </p:grpSp>
    </p:spTree>
    <p:extLst>
      <p:ext uri="{BB962C8B-B14F-4D97-AF65-F5344CB8AC3E}">
        <p14:creationId xmlns:p14="http://schemas.microsoft.com/office/powerpoint/2010/main" val="41197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504" y="1436080"/>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Cái đẹp</a:t>
            </a:r>
            <a:endPar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910467"/>
            <a:chOff x="-8052" y="1747250"/>
            <a:chExt cx="8976506" cy="910989"/>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686630" y="5252470"/>
            <a:ext cx="10737751" cy="1005680"/>
            <a:chOff x="-8052" y="1699617"/>
            <a:chExt cx="9469074" cy="1006257"/>
          </a:xfrm>
          <a:solidFill>
            <a:srgbClr val="FF99FF"/>
          </a:solidFill>
        </p:grpSpPr>
        <p:sp>
          <p:nvSpPr>
            <p:cNvPr id="17" name="Rectangle 16">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593558" y="762893"/>
            <a:ext cx="1113322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a:t>Bài</a:t>
            </a:r>
            <a:r>
              <a:rPr lang="vi-VN" altLang="vi-VN" sz="2800" b="1"/>
              <a:t> 1. </a:t>
            </a:r>
            <a:r>
              <a:rPr lang="en-US" altLang="vi-VN" sz="2800" b="1"/>
              <a:t>Tìm các từ:</a:t>
            </a:r>
          </a:p>
          <a:p>
            <a:pPr algn="just">
              <a:spcBef>
                <a:spcPct val="50000"/>
              </a:spcBef>
            </a:pPr>
            <a:r>
              <a:rPr lang="en-US" altLang="vi-VN" sz="2800" b="1"/>
              <a:t>a. </a:t>
            </a:r>
            <a:r>
              <a:rPr lang="vi-VN" altLang="vi-VN" sz="2800" b="1"/>
              <a:t>Thể hiện vẻ đẹp bên ngoài của con người. </a:t>
            </a:r>
            <a:r>
              <a:rPr lang="en-US" altLang="vi-VN" sz="2800" b="1"/>
              <a:t>		</a:t>
            </a:r>
            <a:r>
              <a:rPr lang="en-US" altLang="vi-VN" sz="2800" b="1">
                <a:solidFill>
                  <a:srgbClr val="0070C0"/>
                </a:solidFill>
              </a:rPr>
              <a:t>M: </a:t>
            </a:r>
            <a:r>
              <a:rPr lang="en-US" altLang="vi-VN" sz="2800"/>
              <a:t>xinh đẹp</a:t>
            </a:r>
          </a:p>
          <a:p>
            <a:pPr algn="just">
              <a:spcBef>
                <a:spcPct val="50000"/>
              </a:spcBef>
            </a:pPr>
            <a:r>
              <a:rPr lang="en-US" altLang="vi-VN" sz="2800" b="1"/>
              <a:t>b. </a:t>
            </a:r>
            <a:r>
              <a:rPr lang="vi-VN" altLang="vi-VN" sz="2800" b="1"/>
              <a:t>Thể hiện nét đẹp trong tâm hồn, tính cách </a:t>
            </a:r>
            <a:r>
              <a:rPr lang="en-US" altLang="vi-VN" sz="2800" b="1"/>
              <a:t>                </a:t>
            </a:r>
            <a:r>
              <a:rPr lang="en-US" altLang="vi-VN" sz="2800" b="1">
                <a:solidFill>
                  <a:srgbClr val="0070C0"/>
                </a:solidFill>
              </a:rPr>
              <a:t>M: </a:t>
            </a:r>
            <a:r>
              <a:rPr lang="en-US" altLang="vi-VN" sz="2800"/>
              <a:t>thùy mị</a:t>
            </a:r>
            <a:endParaRPr lang="en-US" altLang="vi-VN" sz="2800" b="1"/>
          </a:p>
          <a:p>
            <a:pPr algn="just">
              <a:spcBef>
                <a:spcPct val="50000"/>
              </a:spcBef>
            </a:pPr>
            <a:r>
              <a:rPr lang="vi-VN" altLang="vi-VN" sz="2800" b="1"/>
              <a:t>của con người </a:t>
            </a:r>
          </a:p>
          <a:p>
            <a:pPr algn="just">
              <a:spcBef>
                <a:spcPct val="50000"/>
              </a:spcBef>
            </a:pPr>
            <a:endParaRPr lang="vi-VN" altLang="vi-VN" sz="2800" b="1"/>
          </a:p>
        </p:txBody>
      </p:sp>
      <p:graphicFrame>
        <p:nvGraphicFramePr>
          <p:cNvPr id="3" name="Table 2"/>
          <p:cNvGraphicFramePr>
            <a:graphicFrameLocks noGrp="1"/>
          </p:cNvGraphicFramePr>
          <p:nvPr>
            <p:extLst>
              <p:ext uri="{D42A27DB-BD31-4B8C-83A1-F6EECF244321}">
                <p14:modId xmlns:p14="http://schemas.microsoft.com/office/powerpoint/2010/main" val="3654411239"/>
              </p:ext>
            </p:extLst>
          </p:nvPr>
        </p:nvGraphicFramePr>
        <p:xfrm>
          <a:off x="1411777" y="1203183"/>
          <a:ext cx="9261642" cy="402336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xmlns="" val="2151831597"/>
                    </a:ext>
                  </a:extLst>
                </a:gridCol>
                <a:gridCol w="4630821">
                  <a:extLst>
                    <a:ext uri="{9D8B030D-6E8A-4147-A177-3AD203B41FA5}">
                      <a16:colId xmlns:a16="http://schemas.microsoft.com/office/drawing/2014/main" xmlns="" val="145773896"/>
                    </a:ext>
                  </a:extLst>
                </a:gridCol>
              </a:tblGrid>
              <a:tr h="370840">
                <a:tc>
                  <a:txBody>
                    <a:bodyPr/>
                    <a:lstStyle/>
                    <a:p>
                      <a:pPr algn="ctr"/>
                      <a:r>
                        <a:rPr lang="vi-VN" altLang="vi-VN" sz="2800" b="1" i="0">
                          <a:solidFill>
                            <a:schemeClr val="tx1"/>
                          </a:solidFill>
                        </a:rPr>
                        <a:t>Thể hiện vẻ đẹp bên ngoài của con người.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altLang="vi-VN" sz="2800" b="1" i="0">
                          <a:solidFill>
                            <a:schemeClr val="tx1"/>
                          </a:solidFill>
                        </a:rPr>
                        <a:t>Thể hiện nét đẹp trong tâm hồn, tính cách của con người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97277231"/>
                  </a:ext>
                </a:extLst>
              </a:tr>
              <a:tr h="370840">
                <a:tc>
                  <a:txBody>
                    <a:bodyPr/>
                    <a:lstStyle/>
                    <a:p>
                      <a:pPr algn="just"/>
                      <a:r>
                        <a:rPr lang="vi-VN" sz="2800" b="1" i="0">
                          <a:solidFill>
                            <a:srgbClr val="FF0000"/>
                          </a:solidFill>
                          <a:latin typeface="+mn-lt"/>
                          <a:cs typeface="Times New Roman" panose="02020603050405020304" pitchFamily="18" charset="0"/>
                        </a:rPr>
                        <a:t>xinh, xinh đẹp, xinh tưươi, xinh xắn, xinh xẻo, xinh xinh, tươi tắn, tươi giòn, rực rỡ, lộng lẫy, thướt tha, tha thướt, yểu điệu, duyên dáng, uyển chuyển, mỹ miều, quý phái, lộng lẫy,…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xmlns="" val="170824003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42364135"/>
              </p:ext>
            </p:extLst>
          </p:nvPr>
        </p:nvGraphicFramePr>
        <p:xfrm>
          <a:off x="1411777" y="1203183"/>
          <a:ext cx="9261642" cy="402336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xmlns="" val="2151831597"/>
                    </a:ext>
                  </a:extLst>
                </a:gridCol>
                <a:gridCol w="4630821">
                  <a:extLst>
                    <a:ext uri="{9D8B030D-6E8A-4147-A177-3AD203B41FA5}">
                      <a16:colId xmlns:a16="http://schemas.microsoft.com/office/drawing/2014/main" xmlns="" val="145773896"/>
                    </a:ext>
                  </a:extLst>
                </a:gridCol>
              </a:tblGrid>
              <a:tr h="370840">
                <a:tc>
                  <a:txBody>
                    <a:bodyPr/>
                    <a:lstStyle/>
                    <a:p>
                      <a:pPr algn="ctr"/>
                      <a:r>
                        <a:rPr lang="vi-VN" altLang="vi-VN" sz="2800" b="1" i="0">
                          <a:solidFill>
                            <a:schemeClr val="tx1"/>
                          </a:solidFill>
                        </a:rPr>
                        <a:t>Thể hiện vẻ đẹp bên ngoài của con người.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altLang="vi-VN" sz="2800" b="1" i="0">
                          <a:solidFill>
                            <a:schemeClr val="tx1"/>
                          </a:solidFill>
                        </a:rPr>
                        <a:t>Thể hiện nét đẹp trong tâm hồn, tính cách của con người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97277231"/>
                  </a:ext>
                </a:extLst>
              </a:tr>
              <a:tr h="370840">
                <a:tc>
                  <a:txBody>
                    <a:bodyPr/>
                    <a:lstStyle/>
                    <a:p>
                      <a:pPr algn="just"/>
                      <a:r>
                        <a:rPr lang="vi-VN" sz="2800" b="1" i="0">
                          <a:solidFill>
                            <a:srgbClr val="FF0000"/>
                          </a:solidFill>
                          <a:latin typeface="+mn-lt"/>
                          <a:cs typeface="Times New Roman" panose="02020603050405020304" pitchFamily="18" charset="0"/>
                        </a:rPr>
                        <a:t>xinh, xinh đẹp, xinh tưươi, xinh xắn, xinh xẻo, xinh xinh, tươi tắn, tươi giòn, rực rỡ, lộng lẫy, thướt tha, tha thướt, yểu điệu, duyên dáng, uyển chuyển, mỹ miều, quý phái, lộng lẫy,…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altLang="en-US" sz="2800" b="1">
                          <a:solidFill>
                            <a:srgbClr val="FF0000"/>
                          </a:solidFill>
                          <a:latin typeface="+mn-lt"/>
                          <a:cs typeface="Times New Roman" panose="02020603050405020304" pitchFamily="18" charset="0"/>
                        </a:rPr>
                        <a:t>dịu dàng, hiền dịu, đằm thắm, đậm đà, đôn hậu, lịch sự, tế nhị, nết na, chân thành, chân thực, chân tình, thẳng thắn, ngay thẳng, bộc trực, cương trực, dũng cảm, quả cảm, khảng khái,</a:t>
                      </a:r>
                      <a:r>
                        <a:rPr lang="en-US" altLang="en-US" sz="2800" b="1">
                          <a:solidFill>
                            <a:srgbClr val="FF0000"/>
                          </a:solidFill>
                          <a:latin typeface="+mn-lt"/>
                          <a:cs typeface="Times New Roman" panose="02020603050405020304" pitchFamily="18" charset="0"/>
                        </a:rPr>
                        <a:t>…</a:t>
                      </a:r>
                      <a:endParaRPr lang="vi-VN" altLang="en-US" sz="2800" b="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xmlns="" val="1708240037"/>
                  </a:ext>
                </a:extLst>
              </a:tr>
            </a:tbl>
          </a:graphicData>
        </a:graphic>
      </p:graphicFrame>
    </p:spTree>
    <p:extLst>
      <p:ext uri="{BB962C8B-B14F-4D97-AF65-F5344CB8AC3E}">
        <p14:creationId xmlns:p14="http://schemas.microsoft.com/office/powerpoint/2010/main" val="206079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037227"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DAB836BC-5FA0-4626-90B7-00A580334B6D}" type="slidenum">
              <a:rPr lang="en-US" altLang="en-US" sz="1400"/>
              <a:pPr/>
              <a:t>8</a:t>
            </a:fld>
            <a:endParaRPr lang="en-US" altLang="en-US" sz="1400"/>
          </a:p>
        </p:txBody>
      </p:sp>
      <p:pic>
        <p:nvPicPr>
          <p:cNvPr id="3" name="Picture 11" descr="C:\Users\Welcome\Pictures\l dhu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027" y="136525"/>
            <a:ext cx="274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C:\Users\Welcome\Pictures\ldhu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827" y="136525"/>
            <a:ext cx="281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C:\Users\Welcome\Pictures\thuotth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827" y="3565525"/>
            <a:ext cx="22098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C:\Users\Welcome\Pictures\®a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427" y="3489325"/>
            <a:ext cx="2895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C:\Users\Welcome\Pictures\xinh de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1227" y="3489325"/>
            <a:ext cx="2667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ages58476_nucuoiduli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9027" y="365125"/>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65027" y="136525"/>
            <a:ext cx="1322798"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xinh</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đẹp</a:t>
            </a:r>
          </a:p>
        </p:txBody>
      </p:sp>
      <p:sp>
        <p:nvSpPr>
          <p:cNvPr id="10" name="TextBox 9"/>
          <p:cNvSpPr txBox="1"/>
          <p:nvPr/>
        </p:nvSpPr>
        <p:spPr>
          <a:xfrm>
            <a:off x="4836827" y="136525"/>
            <a:ext cx="1322798"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xinh</a:t>
            </a:r>
            <a:r>
              <a:rPr lang="en-US" sz="2400" b="1" dirty="0">
                <a:solidFill>
                  <a:srgbClr val="FF0000"/>
                </a:solidFill>
                <a:latin typeface="Times New Roman" panose="02020603050405020304" pitchFamily="18" charset="0"/>
                <a:cs typeface="Times New Roman" panose="02020603050405020304" pitchFamily="18" charset="0"/>
              </a:rPr>
              <a:t> x</a:t>
            </a:r>
            <a:r>
              <a:rPr lang="vi-VN" sz="2400" b="1" dirty="0">
                <a:solidFill>
                  <a:srgbClr val="FF0000"/>
                </a:solidFill>
                <a:latin typeface="Times New Roman" panose="02020603050405020304" pitchFamily="18" charset="0"/>
                <a:cs typeface="Times New Roman" panose="02020603050405020304" pitchFamily="18" charset="0"/>
              </a:rPr>
              <a:t>ắn</a:t>
            </a:r>
          </a:p>
        </p:txBody>
      </p:sp>
      <p:sp>
        <p:nvSpPr>
          <p:cNvPr id="11" name="TextBox 10"/>
          <p:cNvSpPr txBox="1"/>
          <p:nvPr/>
        </p:nvSpPr>
        <p:spPr>
          <a:xfrm>
            <a:off x="7580027" y="136525"/>
            <a:ext cx="1231427"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t</a:t>
            </a:r>
            <a:r>
              <a:rPr lang="vi-VN" sz="2400" b="1" dirty="0">
                <a:solidFill>
                  <a:srgbClr val="FF0000"/>
                </a:solidFill>
                <a:latin typeface="Times New Roman" panose="02020603050405020304" pitchFamily="18" charset="0"/>
                <a:cs typeface="Times New Roman" panose="02020603050405020304" pitchFamily="18" charset="0"/>
              </a:rPr>
              <a:t>ươ</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t</a:t>
            </a:r>
            <a:r>
              <a:rPr lang="vi-VN" sz="2400" b="1" dirty="0">
                <a:solidFill>
                  <a:srgbClr val="FF0000"/>
                </a:solidFill>
                <a:latin typeface="Times New Roman" panose="02020603050405020304" pitchFamily="18" charset="0"/>
                <a:cs typeface="Times New Roman" panose="02020603050405020304" pitchFamily="18" charset="0"/>
              </a:rPr>
              <a:t>ắn</a:t>
            </a:r>
          </a:p>
        </p:txBody>
      </p:sp>
      <p:sp>
        <p:nvSpPr>
          <p:cNvPr id="12" name="TextBox 11"/>
          <p:cNvSpPr txBox="1"/>
          <p:nvPr/>
        </p:nvSpPr>
        <p:spPr>
          <a:xfrm>
            <a:off x="7580027" y="3489325"/>
            <a:ext cx="1717137"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duyên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dáng</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836827" y="3565525"/>
            <a:ext cx="1420582"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th</a:t>
            </a:r>
            <a:r>
              <a:rPr lang="vi-VN" sz="2400" b="1" dirty="0">
                <a:solidFill>
                  <a:srgbClr val="FF0000"/>
                </a:solidFill>
                <a:latin typeface="Times New Roman" panose="02020603050405020304" pitchFamily="18" charset="0"/>
                <a:cs typeface="Times New Roman" panose="02020603050405020304" pitchFamily="18" charset="0"/>
              </a:rPr>
              <a:t>ướt tha</a:t>
            </a:r>
          </a:p>
        </p:txBody>
      </p:sp>
      <p:sp>
        <p:nvSpPr>
          <p:cNvPr id="14" name="TextBox 13"/>
          <p:cNvSpPr txBox="1"/>
          <p:nvPr/>
        </p:nvSpPr>
        <p:spPr>
          <a:xfrm>
            <a:off x="1941227" y="3565525"/>
            <a:ext cx="1425390"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xinh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xinh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17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style.rotation</p:attrName>
                                        </p:attrNameLst>
                                      </p:cBhvr>
                                      <p:tavLst>
                                        <p:tav tm="0">
                                          <p:val>
                                            <p:fltVal val="720"/>
                                          </p:val>
                                        </p:tav>
                                        <p:tav tm="100000">
                                          <p:val>
                                            <p:fltVal val="0"/>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style.rotation</p:attrName>
                                        </p:attrNameLst>
                                      </p:cBhvr>
                                      <p:tavLst>
                                        <p:tav tm="0">
                                          <p:val>
                                            <p:fltVal val="720"/>
                                          </p:val>
                                        </p:tav>
                                        <p:tav tm="100000">
                                          <p:val>
                                            <p:fltVal val="0"/>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anim calcmode="lin" valueType="num">
                                      <p:cBhvr>
                                        <p:cTn id="34" dur="2000" fill="hold"/>
                                        <p:tgtEl>
                                          <p:spTgt spid="5"/>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style.rotation</p:attrName>
                                        </p:attrNameLst>
                                      </p:cBhvr>
                                      <p:tavLst>
                                        <p:tav tm="0">
                                          <p:val>
                                            <p:fltVal val="720"/>
                                          </p:val>
                                        </p:tav>
                                        <p:tav tm="100000">
                                          <p:val>
                                            <p:fltVal val="0"/>
                                          </p:val>
                                        </p:tav>
                                      </p:tavLst>
                                    </p:anim>
                                    <p:anim calcmode="lin" valueType="num">
                                      <p:cBhvr>
                                        <p:cTn id="39" dur="2000" fill="hold"/>
                                        <p:tgtEl>
                                          <p:spTgt spid="7"/>
                                        </p:tgtEl>
                                        <p:attrNameLst>
                                          <p:attrName>ppt_h</p:attrName>
                                        </p:attrNameLst>
                                      </p:cBhvr>
                                      <p:tavLst>
                                        <p:tav tm="0">
                                          <p:val>
                                            <p:fltVal val="0"/>
                                          </p:val>
                                        </p:tav>
                                        <p:tav tm="100000">
                                          <p:val>
                                            <p:strVal val="#ppt_h"/>
                                          </p:val>
                                        </p:tav>
                                      </p:tavLst>
                                    </p:anim>
                                    <p:anim calcmode="lin" valueType="num">
                                      <p:cBhvr>
                                        <p:cTn id="4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910467"/>
            <a:chOff x="-8052" y="1747250"/>
            <a:chExt cx="8976506" cy="910989"/>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686630" y="5252470"/>
            <a:ext cx="10737751" cy="1005680"/>
            <a:chOff x="-8052" y="1699617"/>
            <a:chExt cx="9469074" cy="1006257"/>
          </a:xfrm>
          <a:solidFill>
            <a:srgbClr val="FF99FF"/>
          </a:solidFill>
        </p:grpSpPr>
        <p:sp>
          <p:nvSpPr>
            <p:cNvPr id="17" name="Rectangle 16">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9" name="Rounded Rectangle 18">
            <a:extLst>
              <a:ext uri="{FF2B5EF4-FFF2-40B4-BE49-F238E27FC236}">
                <a16:creationId xmlns:a16="http://schemas.microsoft.com/office/drawing/2014/main" xmlns="" id="{FC4AA681-3F36-42B8-9DF9-F59457234ED6}"/>
              </a:ext>
            </a:extLst>
          </p:cNvPr>
          <p:cNvSpPr/>
          <p:nvPr/>
        </p:nvSpPr>
        <p:spPr>
          <a:xfrm>
            <a:off x="3198222" y="160216"/>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0547317" y="1057311"/>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21" name="TextBox 20"/>
          <p:cNvSpPr txBox="1"/>
          <p:nvPr/>
        </p:nvSpPr>
        <p:spPr>
          <a:xfrm>
            <a:off x="10556388" y="2265872"/>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742929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2242212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2095</TotalTime>
  <Words>1006</Words>
  <Application>Microsoft Office PowerPoint</Application>
  <PresentationFormat>Widescreen</PresentationFormat>
  <Paragraphs>119</Paragraphs>
  <Slides>19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Thuy Ninh</cp:lastModifiedBy>
  <cp:revision>298</cp:revision>
  <dcterms:created xsi:type="dcterms:W3CDTF">2021-08-04T18:52:07Z</dcterms:created>
  <dcterms:modified xsi:type="dcterms:W3CDTF">2023-06-05T07:05:07Z</dcterms:modified>
</cp:coreProperties>
</file>