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0"/>
  </p:notesMasterIdLst>
  <p:sldIdLst>
    <p:sldId id="445" r:id="rId3"/>
    <p:sldId id="280" r:id="rId4"/>
    <p:sldId id="386" r:id="rId5"/>
    <p:sldId id="551" r:id="rId6"/>
    <p:sldId id="552" r:id="rId7"/>
    <p:sldId id="283" r:id="rId8"/>
    <p:sldId id="278" r:id="rId9"/>
    <p:sldId id="366" r:id="rId10"/>
    <p:sldId id="311" r:id="rId11"/>
    <p:sldId id="447" r:id="rId12"/>
    <p:sldId id="553" r:id="rId13"/>
    <p:sldId id="554" r:id="rId14"/>
    <p:sldId id="555" r:id="rId15"/>
    <p:sldId id="556" r:id="rId16"/>
    <p:sldId id="557" r:id="rId17"/>
    <p:sldId id="477" r:id="rId18"/>
    <p:sldId id="460" r:id="rId19"/>
    <p:sldId id="310" r:id="rId20"/>
    <p:sldId id="495" r:id="rId21"/>
    <p:sldId id="558" r:id="rId22"/>
    <p:sldId id="559" r:id="rId23"/>
    <p:sldId id="560" r:id="rId24"/>
    <p:sldId id="515" r:id="rId25"/>
    <p:sldId id="561" r:id="rId26"/>
    <p:sldId id="292" r:id="rId27"/>
    <p:sldId id="293" r:id="rId28"/>
    <p:sldId id="277"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4DE6"/>
    <a:srgbClr val="FF66CC"/>
    <a:srgbClr val="FFFF99"/>
    <a:srgbClr val="003FBC"/>
    <a:srgbClr val="00FFCC"/>
    <a:srgbClr val="DDBA59"/>
    <a:srgbClr val="006600"/>
    <a:srgbClr val="9900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3" d="100"/>
          <a:sy n="63" d="100"/>
        </p:scale>
        <p:origin x="8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237668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13</a:t>
            </a:fld>
            <a:endParaRPr lang="en-US"/>
          </a:p>
        </p:txBody>
      </p:sp>
    </p:spTree>
    <p:extLst>
      <p:ext uri="{BB962C8B-B14F-4D97-AF65-F5344CB8AC3E}">
        <p14:creationId xmlns:p14="http://schemas.microsoft.com/office/powerpoint/2010/main" val="196401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14</a:t>
            </a:fld>
            <a:endParaRPr lang="en-US"/>
          </a:p>
        </p:txBody>
      </p:sp>
    </p:spTree>
    <p:extLst>
      <p:ext uri="{BB962C8B-B14F-4D97-AF65-F5344CB8AC3E}">
        <p14:creationId xmlns:p14="http://schemas.microsoft.com/office/powerpoint/2010/main" val="221381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26</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72201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3930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62741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754356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749412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6056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54345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364515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076440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3719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389787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91008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736" r:id="rId2"/>
    <p:sldLayoutId id="2147483734"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37" r:id="rId8"/>
    <p:sldLayoutId id="2147483735" r:id="rId9"/>
    <p:sldLayoutId id="2147483733" r:id="rId10"/>
    <p:sldLayoutId id="2147483732" r:id="rId11"/>
    <p:sldLayoutId id="2147483731" r:id="rId12"/>
    <p:sldLayoutId id="2147483730" r:id="rId13"/>
    <p:sldLayoutId id="2147483729" r:id="rId14"/>
    <p:sldLayoutId id="2147483728" r:id="rId15"/>
    <p:sldLayoutId id="2147483727" r:id="rId16"/>
    <p:sldLayoutId id="2147483726"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dirty="0">
                <a:solidFill>
                  <a:srgbClr val="FF0000"/>
                </a:solidFill>
                <a:latin typeface=".VnTime" panose="020B7200000000000000" pitchFamily="34" charset="0"/>
              </a:rPr>
              <a:t> </a:t>
            </a:r>
            <a:r>
              <a:rPr lang="en-US" altLang="en-US" sz="2800" b="1" dirty="0">
                <a:solidFill>
                  <a:srgbClr val="000000"/>
                </a:solidFill>
                <a:latin typeface="Times New Roman" panose="02020603050405020304" pitchFamily="18" charset="0"/>
                <a:cs typeface="Times New Roman" panose="02020603050405020304" pitchFamily="18" charset="0"/>
              </a:rPr>
              <a:t>1. </a:t>
            </a:r>
            <a:r>
              <a:rPr lang="en-US" altLang="en-US" sz="2800" b="1" dirty="0" err="1">
                <a:solidFill>
                  <a:srgbClr val="000000"/>
                </a:solidFill>
                <a:latin typeface="Times New Roman" panose="02020603050405020304" pitchFamily="18" charset="0"/>
                <a:cs typeface="Times New Roman" panose="02020603050405020304" pitchFamily="18" charset="0"/>
              </a:rPr>
              <a:t>Đọc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đoạn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văn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vi-VN" altLang="en-US" sz="2800" dirty="0">
                <a:solidFill>
                  <a:srgbClr val="000000"/>
                </a:solidFill>
                <a:latin typeface="Times New Roman" panose="02020603050405020304" pitchFamily="18" charset="0"/>
                <a:cs typeface="Times New Roman" panose="02020603050405020304" pitchFamily="18" charset="0"/>
              </a:rPr>
              <a:t>    Bên đường, cây cối xanh um.   Nhà cửa thưa thớt dần.   Đàn voi bước đi chậm rãi.  Chúng thật hiền lành.  Người quản tượng ngồi vắt vẻo trên chú voi đi đầu.  Anh trẻ và thật khoẻ mạnh.  Thỉnh thoảng, anh lại cúi xuống như nói điều gì đó với chú voi. </a:t>
            </a:r>
          </a:p>
          <a:p>
            <a:pPr algn="just"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i="1" dirty="0">
                <a:solidFill>
                  <a:srgbClr val="000000"/>
                </a:solidFill>
                <a:latin typeface="Times New Roman" panose="02020603050405020304" pitchFamily="18" charset="0"/>
                <a:cs typeface="Times New Roman" panose="02020603050405020304" pitchFamily="18" charset="0"/>
              </a:rPr>
              <a:t>Theo </a:t>
            </a:r>
            <a:r>
              <a:rPr lang="en-US" altLang="en-US" sz="2800" i="1" dirty="0" err="1">
                <a:solidFill>
                  <a:srgbClr val="000000"/>
                </a:solidFill>
                <a:latin typeface="Times New Roman" panose="02020603050405020304" pitchFamily="18" charset="0"/>
                <a:cs typeface="Times New Roman" panose="02020603050405020304" pitchFamily="18" charset="0"/>
              </a:rPr>
              <a:t>Hữu</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Trị</a:t>
            </a:r>
            <a:r>
              <a:rPr lang="en-US" altLang="en-US" sz="2800" dirty="0">
                <a:solidFill>
                  <a:srgbClr val="000000"/>
                </a:solidFill>
                <a:latin typeface="Times New Roman" panose="02020603050405020304" pitchFamily="18" charset="0"/>
                <a:cs typeface="Times New Roman" panose="02020603050405020304" pitchFamily="18" charset="0"/>
              </a:rPr>
              <a:t>)</a:t>
            </a:r>
          </a:p>
          <a:p>
            <a:pPr algn="just" eaLnBrk="1" hangingPunct="1">
              <a:lnSpc>
                <a:spcPct val="80000"/>
              </a:lnSpc>
              <a:spcBef>
                <a:spcPct val="0"/>
              </a:spcBef>
              <a:buFontTx/>
              <a:buNone/>
            </a:pPr>
            <a:endParaRPr lang="en-US" altLang="en-US" sz="2400" dirty="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FF00"/>
                </a:solidFill>
                <a:latin typeface="VNI-Avo" pitchFamily="2" charset="0"/>
              </a:rPr>
              <a:t>1</a:t>
            </a:r>
          </a:p>
        </p:txBody>
      </p:sp>
      <p:sp>
        <p:nvSpPr>
          <p:cNvPr id="44" name="Oval 8"/>
          <p:cNvSpPr>
            <a:spLocks noChangeArrowheads="1"/>
          </p:cNvSpPr>
          <p:nvPr/>
        </p:nvSpPr>
        <p:spPr bwMode="auto">
          <a:xfrm>
            <a:off x="5983589" y="1651731"/>
            <a:ext cx="243040" cy="30394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2</a:t>
            </a:r>
          </a:p>
        </p:txBody>
      </p:sp>
      <p:sp>
        <p:nvSpPr>
          <p:cNvPr id="45" name="Oval 8"/>
          <p:cNvSpPr>
            <a:spLocks noChangeArrowheads="1"/>
          </p:cNvSpPr>
          <p:nvPr/>
        </p:nvSpPr>
        <p:spPr bwMode="auto">
          <a:xfrm>
            <a:off x="9506857" y="1674688"/>
            <a:ext cx="232229"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3</a:t>
            </a:r>
          </a:p>
        </p:txBody>
      </p:sp>
      <p:sp>
        <p:nvSpPr>
          <p:cNvPr id="46" name="Oval 8"/>
          <p:cNvSpPr>
            <a:spLocks noChangeArrowheads="1"/>
          </p:cNvSpPr>
          <p:nvPr/>
        </p:nvSpPr>
        <p:spPr bwMode="auto">
          <a:xfrm>
            <a:off x="3954160" y="2102859"/>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4</a:t>
            </a:r>
          </a:p>
        </p:txBody>
      </p:sp>
      <p:sp>
        <p:nvSpPr>
          <p:cNvPr id="47" name="Oval 8"/>
          <p:cNvSpPr>
            <a:spLocks noChangeArrowheads="1"/>
          </p:cNvSpPr>
          <p:nvPr/>
        </p:nvSpPr>
        <p:spPr bwMode="auto">
          <a:xfrm>
            <a:off x="7300668" y="2102858"/>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5</a:t>
            </a:r>
          </a:p>
        </p:txBody>
      </p:sp>
      <p:sp>
        <p:nvSpPr>
          <p:cNvPr id="48" name="Oval 8"/>
          <p:cNvSpPr>
            <a:spLocks noChangeArrowheads="1"/>
          </p:cNvSpPr>
          <p:nvPr/>
        </p:nvSpPr>
        <p:spPr bwMode="auto">
          <a:xfrm>
            <a:off x="5511259" y="2506941"/>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6</a:t>
            </a:r>
          </a:p>
        </p:txBody>
      </p:sp>
      <p:sp>
        <p:nvSpPr>
          <p:cNvPr id="49" name="Oval 8"/>
          <p:cNvSpPr>
            <a:spLocks noChangeArrowheads="1"/>
          </p:cNvSpPr>
          <p:nvPr/>
        </p:nvSpPr>
        <p:spPr bwMode="auto">
          <a:xfrm>
            <a:off x="9811558" y="2506941"/>
            <a:ext cx="235382" cy="280988"/>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7</a:t>
            </a:r>
          </a:p>
        </p:txBody>
      </p:sp>
      <p:sp>
        <p:nvSpPr>
          <p:cNvPr id="50" name="Rectangle 7"/>
          <p:cNvSpPr>
            <a:spLocks noChangeArrowheads="1"/>
          </p:cNvSpPr>
          <p:nvPr/>
        </p:nvSpPr>
        <p:spPr bwMode="auto">
          <a:xfrm>
            <a:off x="1397053" y="4289930"/>
            <a:ext cx="950317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i="1">
                <a:solidFill>
                  <a:srgbClr val="FF0000"/>
                </a:solidFill>
                <a:latin typeface="Times New Roman" panose="02020603050405020304" pitchFamily="18" charset="0"/>
                <a:cs typeface="Times New Roman" panose="02020603050405020304" pitchFamily="18" charset="0"/>
              </a:rPr>
              <a:t>2. Tìm và gạch chân những từ ngữ chỉ đặc điểm, tính chất hoặc trạng thái của sự vật trong các câu văn 1, 2, 4,6.</a:t>
            </a:r>
            <a:r>
              <a:rPr lang="en-US" altLang="en-US" sz="2800" i="1">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9421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dirty="0">
                <a:solidFill>
                  <a:srgbClr val="FF0000"/>
                </a:solidFill>
                <a:latin typeface=".VnTime" panose="020B7200000000000000" pitchFamily="34" charset="0"/>
              </a:rPr>
              <a:t> </a:t>
            </a:r>
            <a:r>
              <a:rPr lang="en-US" altLang="en-US" sz="2800" b="1" dirty="0">
                <a:solidFill>
                  <a:srgbClr val="000000"/>
                </a:solidFill>
                <a:latin typeface="Times New Roman" panose="02020603050405020304" pitchFamily="18" charset="0"/>
                <a:cs typeface="Times New Roman" panose="02020603050405020304" pitchFamily="18" charset="0"/>
              </a:rPr>
              <a:t>1. </a:t>
            </a:r>
            <a:r>
              <a:rPr lang="en-US" altLang="en-US" sz="2800" b="1" dirty="0" err="1">
                <a:solidFill>
                  <a:srgbClr val="000000"/>
                </a:solidFill>
                <a:latin typeface="Times New Roman" panose="02020603050405020304" pitchFamily="18" charset="0"/>
                <a:cs typeface="Times New Roman" panose="02020603050405020304" pitchFamily="18" charset="0"/>
              </a:rPr>
              <a:t>Đọc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đoạn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văn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vi-VN" altLang="en-US" sz="2800" dirty="0">
                <a:solidFill>
                  <a:srgbClr val="000000"/>
                </a:solidFill>
                <a:latin typeface="Times New Roman" panose="02020603050405020304" pitchFamily="18" charset="0"/>
                <a:cs typeface="Times New Roman" panose="02020603050405020304" pitchFamily="18" charset="0"/>
              </a:rPr>
              <a:t>    Bên đường, cây cối </a:t>
            </a:r>
            <a:r>
              <a:rPr lang="vi-VN" altLang="en-US" sz="2800" u="sng" dirty="0">
                <a:solidFill>
                  <a:srgbClr val="004DE6"/>
                </a:solidFill>
                <a:latin typeface="Times New Roman" panose="02020603050405020304" pitchFamily="18" charset="0"/>
                <a:cs typeface="Times New Roman" panose="02020603050405020304" pitchFamily="18" charset="0"/>
              </a:rPr>
              <a:t>xanh um</a:t>
            </a:r>
            <a:r>
              <a:rPr lang="vi-VN" altLang="en-US" sz="2800" dirty="0">
                <a:solidFill>
                  <a:srgbClr val="000000"/>
                </a:solidFill>
                <a:latin typeface="Times New Roman" panose="02020603050405020304" pitchFamily="18" charset="0"/>
                <a:cs typeface="Times New Roman" panose="02020603050405020304" pitchFamily="18" charset="0"/>
              </a:rPr>
              <a:t>.   Nhà cửa </a:t>
            </a:r>
            <a:r>
              <a:rPr lang="vi-VN" altLang="en-US" sz="2800" u="sng" dirty="0">
                <a:solidFill>
                  <a:srgbClr val="004DE6"/>
                </a:solidFill>
                <a:latin typeface="Times New Roman" panose="02020603050405020304" pitchFamily="18" charset="0"/>
                <a:cs typeface="Times New Roman" panose="02020603050405020304" pitchFamily="18" charset="0"/>
              </a:rPr>
              <a:t>thưa thớt dần</a:t>
            </a:r>
            <a:r>
              <a:rPr lang="vi-VN" altLang="en-US" sz="2800" dirty="0">
                <a:solidFill>
                  <a:srgbClr val="000000"/>
                </a:solidFill>
                <a:latin typeface="Times New Roman" panose="02020603050405020304" pitchFamily="18" charset="0"/>
                <a:cs typeface="Times New Roman" panose="02020603050405020304" pitchFamily="18" charset="0"/>
              </a:rPr>
              <a:t>.   Đàn voi bước đi chậm rãi.  Chúng </a:t>
            </a:r>
            <a:r>
              <a:rPr lang="vi-VN" altLang="en-US" sz="2800" u="sng" dirty="0">
                <a:solidFill>
                  <a:srgbClr val="004DE6"/>
                </a:solidFill>
                <a:latin typeface="Times New Roman" panose="02020603050405020304" pitchFamily="18" charset="0"/>
                <a:cs typeface="Times New Roman" panose="02020603050405020304" pitchFamily="18" charset="0"/>
              </a:rPr>
              <a:t>thật hiền lành</a:t>
            </a:r>
            <a:r>
              <a:rPr lang="vi-VN" altLang="en-US" sz="2800" dirty="0">
                <a:solidFill>
                  <a:srgbClr val="000000"/>
                </a:solidFill>
                <a:latin typeface="Times New Roman" panose="02020603050405020304" pitchFamily="18" charset="0"/>
                <a:cs typeface="Times New Roman" panose="02020603050405020304" pitchFamily="18" charset="0"/>
              </a:rPr>
              <a:t>.  Người quản tượng ngồi vắt vẻo trên chú voi đi đầu.  Anh </a:t>
            </a:r>
            <a:r>
              <a:rPr lang="vi-VN" altLang="en-US" sz="2800" u="sng" dirty="0">
                <a:solidFill>
                  <a:srgbClr val="004DE6"/>
                </a:solidFill>
                <a:latin typeface="Times New Roman" panose="02020603050405020304" pitchFamily="18" charset="0"/>
                <a:cs typeface="Times New Roman" panose="02020603050405020304" pitchFamily="18" charset="0"/>
              </a:rPr>
              <a:t>trẻ và thật khoẻ mạnh</a:t>
            </a:r>
            <a:r>
              <a:rPr lang="vi-VN" altLang="en-US" sz="2800" dirty="0">
                <a:solidFill>
                  <a:srgbClr val="000000"/>
                </a:solidFill>
                <a:latin typeface="Times New Roman" panose="02020603050405020304" pitchFamily="18" charset="0"/>
                <a:cs typeface="Times New Roman" panose="02020603050405020304" pitchFamily="18" charset="0"/>
              </a:rPr>
              <a:t>.  Thỉnh thoảng, anh lại cúi xuống như nói điều gì đó với chú voi. </a:t>
            </a:r>
          </a:p>
          <a:p>
            <a:pPr algn="just"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i="1" dirty="0">
                <a:solidFill>
                  <a:srgbClr val="000000"/>
                </a:solidFill>
                <a:latin typeface="Times New Roman" panose="02020603050405020304" pitchFamily="18" charset="0"/>
                <a:cs typeface="Times New Roman" panose="02020603050405020304" pitchFamily="18" charset="0"/>
              </a:rPr>
              <a:t>Theo </a:t>
            </a:r>
            <a:r>
              <a:rPr lang="en-US" altLang="en-US" sz="2800" i="1" dirty="0" err="1">
                <a:solidFill>
                  <a:srgbClr val="000000"/>
                </a:solidFill>
                <a:latin typeface="Times New Roman" panose="02020603050405020304" pitchFamily="18" charset="0"/>
                <a:cs typeface="Times New Roman" panose="02020603050405020304" pitchFamily="18" charset="0"/>
              </a:rPr>
              <a:t>Hữu</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Trị</a:t>
            </a:r>
            <a:r>
              <a:rPr lang="en-US" altLang="en-US" sz="2800" dirty="0">
                <a:solidFill>
                  <a:srgbClr val="000000"/>
                </a:solidFill>
                <a:latin typeface="Times New Roman" panose="02020603050405020304" pitchFamily="18" charset="0"/>
                <a:cs typeface="Times New Roman" panose="02020603050405020304" pitchFamily="18" charset="0"/>
              </a:rPr>
              <a:t>)</a:t>
            </a:r>
          </a:p>
          <a:p>
            <a:pPr algn="just" eaLnBrk="1" hangingPunct="1">
              <a:lnSpc>
                <a:spcPct val="80000"/>
              </a:lnSpc>
              <a:spcBef>
                <a:spcPct val="0"/>
              </a:spcBef>
              <a:buFontTx/>
              <a:buNone/>
            </a:pPr>
            <a:endParaRPr lang="en-US" altLang="en-US" sz="2400" dirty="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FF00"/>
                </a:solidFill>
                <a:latin typeface="VNI-Avo" pitchFamily="2" charset="0"/>
              </a:rPr>
              <a:t>1</a:t>
            </a:r>
          </a:p>
        </p:txBody>
      </p:sp>
      <p:sp>
        <p:nvSpPr>
          <p:cNvPr id="44" name="Oval 8"/>
          <p:cNvSpPr>
            <a:spLocks noChangeArrowheads="1"/>
          </p:cNvSpPr>
          <p:nvPr/>
        </p:nvSpPr>
        <p:spPr bwMode="auto">
          <a:xfrm>
            <a:off x="5983589" y="1651731"/>
            <a:ext cx="243040" cy="30394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2</a:t>
            </a:r>
          </a:p>
        </p:txBody>
      </p:sp>
      <p:sp>
        <p:nvSpPr>
          <p:cNvPr id="45" name="Oval 8"/>
          <p:cNvSpPr>
            <a:spLocks noChangeArrowheads="1"/>
          </p:cNvSpPr>
          <p:nvPr/>
        </p:nvSpPr>
        <p:spPr bwMode="auto">
          <a:xfrm>
            <a:off x="9506857" y="1674688"/>
            <a:ext cx="232229"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3</a:t>
            </a:r>
          </a:p>
        </p:txBody>
      </p:sp>
      <p:sp>
        <p:nvSpPr>
          <p:cNvPr id="46" name="Oval 8"/>
          <p:cNvSpPr>
            <a:spLocks noChangeArrowheads="1"/>
          </p:cNvSpPr>
          <p:nvPr/>
        </p:nvSpPr>
        <p:spPr bwMode="auto">
          <a:xfrm>
            <a:off x="3954160" y="2102859"/>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4</a:t>
            </a:r>
          </a:p>
        </p:txBody>
      </p:sp>
      <p:sp>
        <p:nvSpPr>
          <p:cNvPr id="47" name="Oval 8"/>
          <p:cNvSpPr>
            <a:spLocks noChangeArrowheads="1"/>
          </p:cNvSpPr>
          <p:nvPr/>
        </p:nvSpPr>
        <p:spPr bwMode="auto">
          <a:xfrm>
            <a:off x="7300668" y="2102858"/>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5</a:t>
            </a:r>
          </a:p>
        </p:txBody>
      </p:sp>
      <p:sp>
        <p:nvSpPr>
          <p:cNvPr id="48" name="Oval 8"/>
          <p:cNvSpPr>
            <a:spLocks noChangeArrowheads="1"/>
          </p:cNvSpPr>
          <p:nvPr/>
        </p:nvSpPr>
        <p:spPr bwMode="auto">
          <a:xfrm>
            <a:off x="5511259" y="2506941"/>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6</a:t>
            </a:r>
          </a:p>
        </p:txBody>
      </p:sp>
      <p:sp>
        <p:nvSpPr>
          <p:cNvPr id="49" name="Oval 8"/>
          <p:cNvSpPr>
            <a:spLocks noChangeArrowheads="1"/>
          </p:cNvSpPr>
          <p:nvPr/>
        </p:nvSpPr>
        <p:spPr bwMode="auto">
          <a:xfrm>
            <a:off x="9811558" y="2506941"/>
            <a:ext cx="235382" cy="280988"/>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7</a:t>
            </a:r>
          </a:p>
        </p:txBody>
      </p:sp>
      <p:sp>
        <p:nvSpPr>
          <p:cNvPr id="50" name="Rectangle 7"/>
          <p:cNvSpPr>
            <a:spLocks noChangeArrowheads="1"/>
          </p:cNvSpPr>
          <p:nvPr/>
        </p:nvSpPr>
        <p:spPr bwMode="auto">
          <a:xfrm>
            <a:off x="1397053" y="4289930"/>
            <a:ext cx="950317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i="1">
                <a:solidFill>
                  <a:srgbClr val="FF0000"/>
                </a:solidFill>
                <a:latin typeface="Times New Roman" panose="02020603050405020304" pitchFamily="18" charset="0"/>
                <a:cs typeface="Times New Roman" panose="02020603050405020304" pitchFamily="18" charset="0"/>
              </a:rPr>
              <a:t>2. Tìm và gạch chân những từ ngữ chỉ đặc điểm, tính chất hoặc trạng thái của sự vật trong các câu văn 1, 2, 4,6.</a:t>
            </a:r>
            <a:r>
              <a:rPr lang="en-US" altLang="en-US" sz="2800" i="1">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8364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1161143" y="858837"/>
            <a:ext cx="5738813" cy="638175"/>
          </a:xfrm>
          <a:prstGeom prst="rect">
            <a:avLst/>
          </a:prstGeom>
          <a:noFill/>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b="1">
                <a:latin typeface="Times New Roman" panose="02020603050405020304" pitchFamily="18" charset="0"/>
                <a:cs typeface="Times New Roman" panose="02020603050405020304" pitchFamily="18" charset="0"/>
              </a:rPr>
              <a:t>3. Đặt câu hỏi cho các từ gạch chân:</a:t>
            </a:r>
            <a:endParaRPr lang="en-US" altLang="en-US" sz="2800" b="1">
              <a:solidFill>
                <a:srgbClr val="0000FF"/>
              </a:solidFill>
              <a:latin typeface="Times New Roman" panose="02020603050405020304" pitchFamily="18" charset="0"/>
              <a:cs typeface="Times New Roman" panose="02020603050405020304" pitchFamily="18" charset="0"/>
            </a:endParaRPr>
          </a:p>
        </p:txBody>
      </p:sp>
      <p:graphicFrame>
        <p:nvGraphicFramePr>
          <p:cNvPr id="10" name="Group 114">
            <a:extLst>
              <a:ext uri="{FF2B5EF4-FFF2-40B4-BE49-F238E27FC236}">
                <a16:creationId xmlns:a16="http://schemas.microsoft.com/office/drawing/2014/main" xmlns="" id="{94AFC3E4-74DE-40C6-8AF5-68567F29E16D}"/>
              </a:ext>
            </a:extLst>
          </p:cNvPr>
          <p:cNvGraphicFramePr>
            <a:graphicFrameLocks/>
          </p:cNvGraphicFramePr>
          <p:nvPr>
            <p:extLst>
              <p:ext uri="{D42A27DB-BD31-4B8C-83A1-F6EECF244321}">
                <p14:modId xmlns:p14="http://schemas.microsoft.com/office/powerpoint/2010/main" val="444328430"/>
              </p:ext>
            </p:extLst>
          </p:nvPr>
        </p:nvGraphicFramePr>
        <p:xfrm>
          <a:off x="1001600" y="1603510"/>
          <a:ext cx="10188915" cy="3576637"/>
        </p:xfrm>
        <a:graphic>
          <a:graphicData uri="http://schemas.openxmlformats.org/drawingml/2006/table">
            <a:tbl>
              <a:tblPr/>
              <a:tblGrid>
                <a:gridCol w="5499634">
                  <a:extLst>
                    <a:ext uri="{9D8B030D-6E8A-4147-A177-3AD203B41FA5}">
                      <a16:colId xmlns:a16="http://schemas.microsoft.com/office/drawing/2014/main" xmlns="" val="20000"/>
                    </a:ext>
                  </a:extLst>
                </a:gridCol>
                <a:gridCol w="4689281">
                  <a:extLst>
                    <a:ext uri="{9D8B030D-6E8A-4147-A177-3AD203B41FA5}">
                      <a16:colId xmlns:a16="http://schemas.microsoft.com/office/drawing/2014/main" xmlns="" val="20001"/>
                    </a:ext>
                  </a:extLst>
                </a:gridCol>
              </a:tblGrid>
              <a:tr h="7818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Đặt</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xmlns="" val="10000"/>
                  </a:ext>
                </a:extLst>
              </a:tr>
              <a:tr h="7122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tabLst/>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xmlns="" val="10001"/>
                  </a:ext>
                </a:extLst>
              </a:tr>
              <a:tr h="7186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tabLst/>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tabLst/>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xmlns="" val="10002"/>
                  </a:ext>
                </a:extLst>
              </a:tr>
              <a:tr h="5797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xmlns="" val="10003"/>
                  </a:ext>
                </a:extLst>
              </a:tr>
              <a:tr h="7841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xmlns="" val="10004"/>
                  </a:ext>
                </a:extLst>
              </a:tr>
            </a:tbl>
          </a:graphicData>
        </a:graphic>
      </p:graphicFrame>
      <p:sp>
        <p:nvSpPr>
          <p:cNvPr id="11" name="Text Box 34"/>
          <p:cNvSpPr txBox="1">
            <a:spLocks noChangeArrowheads="1"/>
          </p:cNvSpPr>
          <p:nvPr/>
        </p:nvSpPr>
        <p:spPr bwMode="auto">
          <a:xfrm>
            <a:off x="1001600" y="2580586"/>
            <a:ext cx="5446486" cy="9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lang="vi-VN" altLang="en-US" sz="2800">
                <a:latin typeface="Times New Roman" panose="02020603050405020304" pitchFamily="18" charset="0"/>
                <a:cs typeface="Times New Roman" panose="02020603050405020304" pitchFamily="18" charset="0"/>
              </a:rPr>
              <a:t>Câu 1: </a:t>
            </a:r>
            <a:r>
              <a:rPr lang="vi-VN" altLang="en-US" sz="2800">
                <a:solidFill>
                  <a:srgbClr val="0000FF"/>
                </a:solidFill>
                <a:latin typeface="Times New Roman" panose="02020603050405020304" pitchFamily="18" charset="0"/>
                <a:cs typeface="Times New Roman" panose="02020603050405020304" pitchFamily="18" charset="0"/>
              </a:rPr>
              <a:t>Bên đường, cây cối </a:t>
            </a:r>
            <a:r>
              <a:rPr lang="vi-VN" altLang="en-US" sz="2800" u="sng">
                <a:solidFill>
                  <a:srgbClr val="FF00FF"/>
                </a:solidFill>
                <a:latin typeface="Times New Roman" panose="02020603050405020304" pitchFamily="18" charset="0"/>
                <a:cs typeface="Times New Roman" panose="02020603050405020304" pitchFamily="18" charset="0"/>
              </a:rPr>
              <a:t>xanh um.</a:t>
            </a:r>
            <a:endParaRPr lang="vi-VN" altLang="en-US" sz="2800">
              <a:solidFill>
                <a:srgbClr val="FF00FF"/>
              </a:solidFill>
              <a:latin typeface="Times New Roman" panose="02020603050405020304" pitchFamily="18" charset="0"/>
              <a:cs typeface="Times New Roman" panose="02020603050405020304" pitchFamily="18" charset="0"/>
            </a:endParaRPr>
          </a:p>
          <a:p>
            <a:pPr>
              <a:lnSpc>
                <a:spcPct val="70000"/>
              </a:lnSpc>
              <a:spcBef>
                <a:spcPct val="50000"/>
              </a:spcBef>
              <a:buFontTx/>
              <a:buNone/>
            </a:pPr>
            <a:endParaRPr lang="en-US" altLang="en-US" sz="2800">
              <a:solidFill>
                <a:srgbClr val="FF00FF"/>
              </a:solidFill>
              <a:latin typeface=".VnTime" panose="020B7200000000000000" pitchFamily="34" charset="0"/>
            </a:endParaRPr>
          </a:p>
        </p:txBody>
      </p:sp>
      <p:sp>
        <p:nvSpPr>
          <p:cNvPr id="12" name="Text Box 35"/>
          <p:cNvSpPr txBox="1">
            <a:spLocks noChangeArrowheads="1"/>
          </p:cNvSpPr>
          <p:nvPr/>
        </p:nvSpPr>
        <p:spPr bwMode="auto">
          <a:xfrm>
            <a:off x="6596574" y="2463693"/>
            <a:ext cx="46434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en-US" altLang="en-US" sz="2800">
                <a:solidFill>
                  <a:srgbClr val="0000FF"/>
                </a:solidFill>
                <a:latin typeface=".VnTime" panose="020B7200000000000000" pitchFamily="34" charset="0"/>
              </a:rPr>
              <a:t> </a:t>
            </a:r>
            <a:r>
              <a:rPr lang="vi-VN" altLang="en-US" sz="2800">
                <a:solidFill>
                  <a:srgbClr val="0000FF"/>
                </a:solidFill>
                <a:latin typeface="Times New Roman" panose="02020603050405020304" pitchFamily="18" charset="0"/>
                <a:cs typeface="Times New Roman" panose="02020603050405020304" pitchFamily="18" charset="0"/>
              </a:rPr>
              <a:t>Bên đường, cây cối</a:t>
            </a:r>
            <a:r>
              <a:rPr lang="en-US" altLang="en-US" sz="2800">
                <a:solidFill>
                  <a:srgbClr val="0000FF"/>
                </a:solidFill>
                <a:latin typeface="Times New Roman" panose="02020603050405020304" pitchFamily="18" charset="0"/>
                <a:cs typeface="Times New Roman" panose="02020603050405020304" pitchFamily="18" charset="0"/>
              </a:rPr>
              <a:t> thế nào?</a:t>
            </a:r>
            <a:endParaRPr lang="en-US" altLang="en-US" sz="2800">
              <a:solidFill>
                <a:srgbClr val="0000FF"/>
              </a:solidFill>
              <a:latin typeface=".VnTime" panose="020B7200000000000000" pitchFamily="34" charset="0"/>
            </a:endParaRPr>
          </a:p>
        </p:txBody>
      </p:sp>
      <p:sp>
        <p:nvSpPr>
          <p:cNvPr id="13" name="Text Box 36"/>
          <p:cNvSpPr txBox="1">
            <a:spLocks noChangeArrowheads="1"/>
          </p:cNvSpPr>
          <p:nvPr/>
        </p:nvSpPr>
        <p:spPr bwMode="auto">
          <a:xfrm>
            <a:off x="1001600" y="3815550"/>
            <a:ext cx="4307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4: </a:t>
            </a:r>
            <a:r>
              <a:rPr lang="en-US" altLang="en-US" sz="2800">
                <a:solidFill>
                  <a:srgbClr val="0000FF"/>
                </a:solidFill>
                <a:latin typeface="Times New Roman" panose="02020603050405020304" pitchFamily="18" charset="0"/>
                <a:cs typeface="Times New Roman" panose="02020603050405020304" pitchFamily="18" charset="0"/>
              </a:rPr>
              <a:t>Chúng </a:t>
            </a:r>
            <a:r>
              <a:rPr lang="en-US" altLang="en-US" sz="2800" u="sng">
                <a:solidFill>
                  <a:srgbClr val="FF00FF"/>
                </a:solidFill>
                <a:latin typeface="Times New Roman" panose="02020603050405020304" pitchFamily="18" charset="0"/>
                <a:cs typeface="Times New Roman" panose="02020603050405020304" pitchFamily="18" charset="0"/>
              </a:rPr>
              <a:t>thật hiền lành.</a:t>
            </a:r>
          </a:p>
        </p:txBody>
      </p:sp>
      <p:sp>
        <p:nvSpPr>
          <p:cNvPr id="14" name="Text Box 37"/>
          <p:cNvSpPr txBox="1">
            <a:spLocks noChangeArrowheads="1"/>
          </p:cNvSpPr>
          <p:nvPr/>
        </p:nvSpPr>
        <p:spPr bwMode="auto">
          <a:xfrm>
            <a:off x="6596574" y="3834039"/>
            <a:ext cx="3600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00FF"/>
                </a:solidFill>
                <a:latin typeface=".VnTime" panose="020B7200000000000000" pitchFamily="34" charset="0"/>
              </a:rPr>
              <a:t> </a:t>
            </a:r>
            <a:r>
              <a:rPr lang="en-US" altLang="en-US" sz="2800">
                <a:solidFill>
                  <a:srgbClr val="0000FF"/>
                </a:solidFill>
                <a:latin typeface="Times New Roman" panose="02020603050405020304" pitchFamily="18" charset="0"/>
                <a:cs typeface="Times New Roman" panose="02020603050405020304" pitchFamily="18" charset="0"/>
              </a:rPr>
              <a:t>Chúng thế nào?</a:t>
            </a:r>
            <a:endParaRPr lang="en-US" altLang="en-US" sz="2800">
              <a:solidFill>
                <a:srgbClr val="0000FF"/>
              </a:solidFill>
              <a:latin typeface=".VnTime" panose="020B7200000000000000" pitchFamily="34" charset="0"/>
            </a:endParaRPr>
          </a:p>
        </p:txBody>
      </p:sp>
      <p:sp>
        <p:nvSpPr>
          <p:cNvPr id="15" name="Text Box 38"/>
          <p:cNvSpPr txBox="1">
            <a:spLocks noChangeArrowheads="1"/>
          </p:cNvSpPr>
          <p:nvPr/>
        </p:nvSpPr>
        <p:spPr bwMode="auto">
          <a:xfrm>
            <a:off x="1001600" y="4490585"/>
            <a:ext cx="5341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6: </a:t>
            </a:r>
            <a:r>
              <a:rPr lang="en-US" altLang="en-US" sz="2800">
                <a:solidFill>
                  <a:srgbClr val="0000FF"/>
                </a:solidFill>
                <a:latin typeface="Times New Roman" panose="02020603050405020304" pitchFamily="18" charset="0"/>
                <a:cs typeface="Times New Roman" panose="02020603050405020304" pitchFamily="18" charset="0"/>
              </a:rPr>
              <a:t>Anh </a:t>
            </a:r>
            <a:r>
              <a:rPr lang="en-US" altLang="en-US" sz="2800" u="sng">
                <a:solidFill>
                  <a:srgbClr val="FF00FF"/>
                </a:solidFill>
                <a:latin typeface="Times New Roman" panose="02020603050405020304" pitchFamily="18" charset="0"/>
                <a:cs typeface="Times New Roman" panose="02020603050405020304" pitchFamily="18" charset="0"/>
              </a:rPr>
              <a:t>trẻ và thật khỏe mạnh.</a:t>
            </a:r>
          </a:p>
        </p:txBody>
      </p:sp>
      <p:sp>
        <p:nvSpPr>
          <p:cNvPr id="16" name="Text Box 39"/>
          <p:cNvSpPr txBox="1">
            <a:spLocks noChangeArrowheads="1"/>
          </p:cNvSpPr>
          <p:nvPr/>
        </p:nvSpPr>
        <p:spPr bwMode="auto">
          <a:xfrm>
            <a:off x="6669541" y="4487136"/>
            <a:ext cx="20970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Anh thế nào?</a:t>
            </a:r>
            <a:endParaRPr lang="en-US" altLang="en-US" sz="2800">
              <a:solidFill>
                <a:srgbClr val="0000FF"/>
              </a:solidFill>
              <a:latin typeface=".VnTime" panose="020B7200000000000000" pitchFamily="34" charset="0"/>
            </a:endParaRPr>
          </a:p>
        </p:txBody>
      </p:sp>
      <p:sp>
        <p:nvSpPr>
          <p:cNvPr id="17" name="Text Box 40"/>
          <p:cNvSpPr txBox="1">
            <a:spLocks noChangeArrowheads="1"/>
          </p:cNvSpPr>
          <p:nvPr/>
        </p:nvSpPr>
        <p:spPr bwMode="auto">
          <a:xfrm>
            <a:off x="6596574" y="3294851"/>
            <a:ext cx="3527425"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kumimoji="1" lang="en-US" altLang="en-US" sz="2800">
                <a:solidFill>
                  <a:srgbClr val="0000FF"/>
                </a:solidFill>
                <a:latin typeface=".VnTime" panose="020B7200000000000000" pitchFamily="34" charset="0"/>
              </a:rPr>
              <a:t> </a:t>
            </a:r>
            <a:r>
              <a:rPr kumimoji="1" lang="en-US" altLang="en-US" sz="2800">
                <a:solidFill>
                  <a:srgbClr val="0000FF"/>
                </a:solidFill>
                <a:latin typeface="Times New Roman" panose="02020603050405020304" pitchFamily="18" charset="0"/>
                <a:cs typeface="Times New Roman" panose="02020603050405020304" pitchFamily="18" charset="0"/>
              </a:rPr>
              <a:t>Nhà cửa thế nào?</a:t>
            </a:r>
            <a:endParaRPr lang="en-US" altLang="en-US" sz="2800">
              <a:solidFill>
                <a:srgbClr val="0000FF"/>
              </a:solidFill>
              <a:latin typeface=".VnTime" panose="020B7200000000000000" pitchFamily="34" charset="0"/>
            </a:endParaRPr>
          </a:p>
        </p:txBody>
      </p:sp>
      <p:sp>
        <p:nvSpPr>
          <p:cNvPr id="18" name="Text Box 41"/>
          <p:cNvSpPr txBox="1">
            <a:spLocks noChangeArrowheads="1"/>
          </p:cNvSpPr>
          <p:nvPr/>
        </p:nvSpPr>
        <p:spPr bwMode="auto">
          <a:xfrm>
            <a:off x="1001600" y="3291568"/>
            <a:ext cx="5167086"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kumimoji="1" lang="en-US" altLang="en-US" sz="2800">
                <a:latin typeface="Times New Roman" panose="02020603050405020304" pitchFamily="18" charset="0"/>
                <a:cs typeface="Times New Roman" panose="02020603050405020304" pitchFamily="18" charset="0"/>
              </a:rPr>
              <a:t>Câu 2: </a:t>
            </a:r>
            <a:r>
              <a:rPr kumimoji="1" lang="en-US" altLang="en-US" sz="2800">
                <a:solidFill>
                  <a:srgbClr val="0000FF"/>
                </a:solidFill>
                <a:latin typeface="Times New Roman" panose="02020603050405020304" pitchFamily="18" charset="0"/>
                <a:cs typeface="Times New Roman" panose="02020603050405020304" pitchFamily="18" charset="0"/>
              </a:rPr>
              <a:t>Nhà cửa </a:t>
            </a:r>
            <a:r>
              <a:rPr kumimoji="1" lang="en-US" altLang="en-US" sz="2800" u="sng">
                <a:solidFill>
                  <a:srgbClr val="FF00FF"/>
                </a:solidFill>
                <a:latin typeface="Times New Roman" panose="02020603050405020304" pitchFamily="18" charset="0"/>
                <a:cs typeface="Times New Roman" panose="02020603050405020304" pitchFamily="18" charset="0"/>
              </a:rPr>
              <a:t>thưa thớt dần.</a:t>
            </a:r>
            <a:endParaRPr lang="en-US" altLang="en-US" sz="2800" u="sng">
              <a:solidFill>
                <a:srgbClr val="FF00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01600" y="5337754"/>
            <a:ext cx="10576934" cy="584775"/>
          </a:xfrm>
          <a:prstGeom prst="rect">
            <a:avLst/>
          </a:prstGeom>
          <a:solidFill>
            <a:srgbClr val="FFFF99"/>
          </a:solidFill>
        </p:spPr>
        <p:txBody>
          <a:bodyPr wrap="none">
            <a:spAutoFit/>
          </a:bodyPr>
          <a:lstStyle/>
          <a:p>
            <a:pPr>
              <a:spcBef>
                <a:spcPct val="50000"/>
              </a:spcBef>
              <a:buFontTx/>
              <a:buNone/>
            </a:pPr>
            <a:r>
              <a:rPr kumimoji="1" lang="en-US" altLang="en-US" sz="3200" b="1">
                <a:latin typeface="Times New Roman" panose="02020603050405020304" pitchFamily="18" charset="0"/>
                <a:cs typeface="Times New Roman" panose="02020603050405020304" pitchFamily="18" charset="0"/>
              </a:rPr>
              <a:t>Từ ngữ trả lời cho câu hỏi </a:t>
            </a:r>
            <a:r>
              <a:rPr kumimoji="1" lang="en-US" altLang="en-US" sz="3200" b="1" i="1">
                <a:solidFill>
                  <a:srgbClr val="FF0000"/>
                </a:solidFill>
                <a:latin typeface="Times New Roman" panose="02020603050405020304" pitchFamily="18" charset="0"/>
                <a:cs typeface="Times New Roman" panose="02020603050405020304" pitchFamily="18" charset="0"/>
              </a:rPr>
              <a:t>thế nào? </a:t>
            </a:r>
            <a:r>
              <a:rPr kumimoji="1" lang="en-US" altLang="en-US" sz="3200" b="1">
                <a:latin typeface="Times New Roman" panose="02020603050405020304" pitchFamily="18" charset="0"/>
                <a:cs typeface="Times New Roman" panose="02020603050405020304" pitchFamily="18" charset="0"/>
              </a:rPr>
              <a:t>chính là vị ngữ của câu.</a:t>
            </a:r>
          </a:p>
        </p:txBody>
      </p:sp>
    </p:spTree>
    <p:extLst>
      <p:ext uri="{BB962C8B-B14F-4D97-AF65-F5344CB8AC3E}">
        <p14:creationId xmlns:p14="http://schemas.microsoft.com/office/powerpoint/2010/main" val="40675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iterate type="lt">
                                    <p:tmPct val="100000"/>
                                  </p:iterate>
                                  <p:childTnLst>
                                    <p:set>
                                      <p:cBhvr>
                                        <p:cTn id="20" dur="1" fill="hold">
                                          <p:stCondLst>
                                            <p:cond delay="0"/>
                                          </p:stCondLst>
                                        </p:cTn>
                                        <p:tgtEl>
                                          <p:spTgt spid="12"/>
                                        </p:tgtEl>
                                        <p:attrNameLst>
                                          <p:attrName>style.visibility</p:attrName>
                                        </p:attrNameLst>
                                      </p:cBhvr>
                                      <p:to>
                                        <p:strVal val="visible"/>
                                      </p:to>
                                    </p:set>
                                    <p:animEffect transition="in" filter="box(in)">
                                      <p:cBhvr>
                                        <p:cTn id="21" dur="75"/>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500"/>
                                        <p:tgtEl>
                                          <p:spTgt spid="18"/>
                                        </p:tgtEl>
                                      </p:cBhvr>
                                    </p:animEffect>
                                  </p:childTnLst>
                                </p:cTn>
                              </p:par>
                            </p:childTnLst>
                          </p:cTn>
                        </p:par>
                        <p:par>
                          <p:cTn id="27" fill="hold">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par>
                          <p:cTn id="31" fill="hold">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ox(i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a:solidFill>
                  <a:srgbClr val="FF0000"/>
                </a:solidFill>
                <a:latin typeface=".VnTime" panose="020B7200000000000000" pitchFamily="34" charset="0"/>
              </a:rPr>
              <a:t> </a:t>
            </a:r>
            <a:r>
              <a:rPr lang="en-US" altLang="en-US" sz="2800" b="1">
                <a:solidFill>
                  <a:srgbClr val="000000"/>
                </a:solidFill>
                <a:latin typeface="Times New Roman" panose="02020603050405020304" pitchFamily="18" charset="0"/>
                <a:cs typeface="Times New Roman" panose="02020603050405020304" pitchFamily="18" charset="0"/>
              </a:rPr>
              <a:t>1. Cho đoạn văn:</a:t>
            </a:r>
          </a:p>
          <a:p>
            <a:pPr algn="just" eaLnBrk="1" hangingPunct="1">
              <a:spcBef>
                <a:spcPct val="0"/>
              </a:spcBef>
              <a:buFontTx/>
              <a:buNone/>
            </a:pPr>
            <a:r>
              <a:rPr lang="vi-VN" altLang="en-US" sz="2800">
                <a:solidFill>
                  <a:srgbClr val="000000"/>
                </a:solidFill>
                <a:latin typeface="Times New Roman" panose="02020603050405020304" pitchFamily="18" charset="0"/>
                <a:cs typeface="Times New Roman" panose="02020603050405020304" pitchFamily="18" charset="0"/>
              </a:rPr>
              <a:t>    Bên đường, cây cối xanh um.   Nhà cửa thưa thớt dần.   Đàn voi bước đi chậm rãi.  Chúng thật hiền lành.  Người quản tượng ngồi vắt vẻo trên chú voi đi đầu.  Anh trẻ và thật khoẻ mạnh.  Thỉnh thoảng, anh lại cúi xuống như nói điều gì đó với chú voi. </a:t>
            </a:r>
          </a:p>
          <a:p>
            <a:pPr algn="just"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i="1">
                <a:solidFill>
                  <a:srgbClr val="000000"/>
                </a:solidFill>
                <a:latin typeface="Times New Roman" panose="02020603050405020304" pitchFamily="18" charset="0"/>
                <a:cs typeface="Times New Roman" panose="02020603050405020304" pitchFamily="18" charset="0"/>
              </a:rPr>
              <a:t>Theo Hữu Trị</a:t>
            </a:r>
            <a:r>
              <a:rPr lang="en-US" altLang="en-US" sz="2800">
                <a:solidFill>
                  <a:srgbClr val="000000"/>
                </a:solidFill>
                <a:latin typeface="Times New Roman" panose="02020603050405020304" pitchFamily="18" charset="0"/>
                <a:cs typeface="Times New Roman" panose="02020603050405020304" pitchFamily="18" charset="0"/>
              </a:rPr>
              <a:t>)</a:t>
            </a:r>
          </a:p>
          <a:p>
            <a:pPr algn="just" eaLnBrk="1" hangingPunct="1">
              <a:lnSpc>
                <a:spcPct val="80000"/>
              </a:lnSpc>
              <a:spcBef>
                <a:spcPct val="0"/>
              </a:spcBef>
              <a:buFontTx/>
              <a:buNone/>
            </a:pPr>
            <a:endParaRPr lang="en-US" altLang="en-US" sz="240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FF00"/>
                </a:solidFill>
                <a:latin typeface="VNI-Avo" pitchFamily="2" charset="0"/>
              </a:rPr>
              <a:t>1</a:t>
            </a:r>
          </a:p>
        </p:txBody>
      </p:sp>
      <p:sp>
        <p:nvSpPr>
          <p:cNvPr id="44" name="Oval 8"/>
          <p:cNvSpPr>
            <a:spLocks noChangeArrowheads="1"/>
          </p:cNvSpPr>
          <p:nvPr/>
        </p:nvSpPr>
        <p:spPr bwMode="auto">
          <a:xfrm>
            <a:off x="5983589" y="1651731"/>
            <a:ext cx="243040" cy="30394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2</a:t>
            </a:r>
          </a:p>
        </p:txBody>
      </p:sp>
      <p:sp>
        <p:nvSpPr>
          <p:cNvPr id="45" name="Oval 8"/>
          <p:cNvSpPr>
            <a:spLocks noChangeArrowheads="1"/>
          </p:cNvSpPr>
          <p:nvPr/>
        </p:nvSpPr>
        <p:spPr bwMode="auto">
          <a:xfrm>
            <a:off x="9506857" y="1674688"/>
            <a:ext cx="232229"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3</a:t>
            </a:r>
          </a:p>
        </p:txBody>
      </p:sp>
      <p:sp>
        <p:nvSpPr>
          <p:cNvPr id="46" name="Oval 8"/>
          <p:cNvSpPr>
            <a:spLocks noChangeArrowheads="1"/>
          </p:cNvSpPr>
          <p:nvPr/>
        </p:nvSpPr>
        <p:spPr bwMode="auto">
          <a:xfrm>
            <a:off x="3954160" y="2102859"/>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4</a:t>
            </a:r>
          </a:p>
        </p:txBody>
      </p:sp>
      <p:sp>
        <p:nvSpPr>
          <p:cNvPr id="47" name="Oval 8"/>
          <p:cNvSpPr>
            <a:spLocks noChangeArrowheads="1"/>
          </p:cNvSpPr>
          <p:nvPr/>
        </p:nvSpPr>
        <p:spPr bwMode="auto">
          <a:xfrm>
            <a:off x="7300668" y="2102858"/>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5</a:t>
            </a:r>
          </a:p>
        </p:txBody>
      </p:sp>
      <p:sp>
        <p:nvSpPr>
          <p:cNvPr id="48" name="Oval 8"/>
          <p:cNvSpPr>
            <a:spLocks noChangeArrowheads="1"/>
          </p:cNvSpPr>
          <p:nvPr/>
        </p:nvSpPr>
        <p:spPr bwMode="auto">
          <a:xfrm>
            <a:off x="5511259" y="2506941"/>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6</a:t>
            </a:r>
          </a:p>
        </p:txBody>
      </p:sp>
      <p:sp>
        <p:nvSpPr>
          <p:cNvPr id="49" name="Oval 8"/>
          <p:cNvSpPr>
            <a:spLocks noChangeArrowheads="1"/>
          </p:cNvSpPr>
          <p:nvPr/>
        </p:nvSpPr>
        <p:spPr bwMode="auto">
          <a:xfrm>
            <a:off x="9811558" y="2506941"/>
            <a:ext cx="235382" cy="280988"/>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7</a:t>
            </a:r>
          </a:p>
        </p:txBody>
      </p:sp>
      <p:sp>
        <p:nvSpPr>
          <p:cNvPr id="50" name="Rectangle 7"/>
          <p:cNvSpPr>
            <a:spLocks noChangeArrowheads="1"/>
          </p:cNvSpPr>
          <p:nvPr/>
        </p:nvSpPr>
        <p:spPr bwMode="auto">
          <a:xfrm>
            <a:off x="1397053" y="4289930"/>
            <a:ext cx="950317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None/>
            </a:pPr>
            <a:r>
              <a:rPr lang="en-US" altLang="en-US" sz="2800" b="1" i="1">
                <a:solidFill>
                  <a:srgbClr val="FF0000"/>
                </a:solidFill>
                <a:latin typeface="Times New Roman" panose="02020603050405020304" pitchFamily="18" charset="0"/>
                <a:cs typeface="Times New Roman" panose="02020603050405020304" pitchFamily="18" charset="0"/>
              </a:rPr>
              <a:t>4. </a:t>
            </a:r>
            <a:r>
              <a:rPr lang="vi-VN" altLang="en-US" sz="2800" b="1" i="1">
                <a:solidFill>
                  <a:srgbClr val="FF0000"/>
                </a:solidFill>
                <a:latin typeface="Times New Roman" panose="02020603050405020304" pitchFamily="18" charset="0"/>
                <a:cs typeface="Times New Roman" panose="02020603050405020304" pitchFamily="18" charset="0"/>
              </a:rPr>
              <a:t>Tìm và gạch chân những từ ngữ chỉ các sự vật được miêu tả trong các câu văn 1,</a:t>
            </a:r>
            <a:r>
              <a:rPr lang="en-US" altLang="en-US" sz="2800" b="1" i="1">
                <a:solidFill>
                  <a:srgbClr val="FF0000"/>
                </a:solidFill>
                <a:latin typeface="Times New Roman" panose="02020603050405020304" pitchFamily="18" charset="0"/>
                <a:cs typeface="Times New Roman" panose="02020603050405020304" pitchFamily="18" charset="0"/>
              </a:rPr>
              <a:t> </a:t>
            </a:r>
            <a:r>
              <a:rPr lang="vi-VN" altLang="en-US" sz="2800" b="1" i="1">
                <a:solidFill>
                  <a:srgbClr val="FF0000"/>
                </a:solidFill>
                <a:latin typeface="Times New Roman" panose="02020603050405020304" pitchFamily="18" charset="0"/>
                <a:cs typeface="Times New Roman" panose="02020603050405020304" pitchFamily="18" charset="0"/>
              </a:rPr>
              <a:t>2, 4,6. </a:t>
            </a:r>
          </a:p>
        </p:txBody>
      </p:sp>
    </p:spTree>
    <p:extLst>
      <p:ext uri="{BB962C8B-B14F-4D97-AF65-F5344CB8AC3E}">
        <p14:creationId xmlns:p14="http://schemas.microsoft.com/office/powerpoint/2010/main" val="3721688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a:solidFill>
                  <a:srgbClr val="FF0000"/>
                </a:solidFill>
                <a:latin typeface=".VnTime" panose="020B7200000000000000" pitchFamily="34" charset="0"/>
              </a:rPr>
              <a:t> </a:t>
            </a:r>
            <a:r>
              <a:rPr lang="en-US" altLang="en-US" sz="2800" b="1">
                <a:solidFill>
                  <a:srgbClr val="000000"/>
                </a:solidFill>
                <a:latin typeface="Times New Roman" panose="02020603050405020304" pitchFamily="18" charset="0"/>
                <a:cs typeface="Times New Roman" panose="02020603050405020304" pitchFamily="18" charset="0"/>
              </a:rPr>
              <a:t>1. Cho đoạn văn:</a:t>
            </a:r>
          </a:p>
          <a:p>
            <a:pPr algn="just" eaLnBrk="1" hangingPunct="1">
              <a:spcBef>
                <a:spcPct val="0"/>
              </a:spcBef>
              <a:buFontTx/>
              <a:buNone/>
            </a:pPr>
            <a:r>
              <a:rPr lang="vi-VN" altLang="en-US" sz="2800">
                <a:solidFill>
                  <a:srgbClr val="000000"/>
                </a:solidFill>
                <a:latin typeface="Times New Roman" panose="02020603050405020304" pitchFamily="18" charset="0"/>
                <a:cs typeface="Times New Roman" panose="02020603050405020304" pitchFamily="18" charset="0"/>
              </a:rPr>
              <a:t>    Bên đường, </a:t>
            </a:r>
            <a:r>
              <a:rPr lang="vi-VN" altLang="en-US" sz="2800" u="sng">
                <a:solidFill>
                  <a:srgbClr val="FF0066"/>
                </a:solidFill>
                <a:latin typeface="Times New Roman" panose="02020603050405020304" pitchFamily="18" charset="0"/>
                <a:cs typeface="Times New Roman" panose="02020603050405020304" pitchFamily="18" charset="0"/>
              </a:rPr>
              <a:t>cây cối </a:t>
            </a:r>
            <a:r>
              <a:rPr lang="vi-VN" altLang="en-US" sz="2800">
                <a:solidFill>
                  <a:srgbClr val="000000"/>
                </a:solidFill>
                <a:latin typeface="Times New Roman" panose="02020603050405020304" pitchFamily="18" charset="0"/>
                <a:cs typeface="Times New Roman" panose="02020603050405020304" pitchFamily="18" charset="0"/>
              </a:rPr>
              <a:t>xanh um.   </a:t>
            </a:r>
            <a:r>
              <a:rPr lang="vi-VN" altLang="en-US" sz="2800" u="sng">
                <a:solidFill>
                  <a:srgbClr val="FF0066"/>
                </a:solidFill>
                <a:latin typeface="Times New Roman" panose="02020603050405020304" pitchFamily="18" charset="0"/>
                <a:cs typeface="Times New Roman" panose="02020603050405020304" pitchFamily="18" charset="0"/>
              </a:rPr>
              <a:t>Nhà cửa </a:t>
            </a:r>
            <a:r>
              <a:rPr lang="vi-VN" altLang="en-US" sz="2800">
                <a:solidFill>
                  <a:srgbClr val="000000"/>
                </a:solidFill>
                <a:latin typeface="Times New Roman" panose="02020603050405020304" pitchFamily="18" charset="0"/>
                <a:cs typeface="Times New Roman" panose="02020603050405020304" pitchFamily="18" charset="0"/>
              </a:rPr>
              <a:t>thưa thớt dần.   Đàn voi bước đi chậm rãi.  </a:t>
            </a:r>
            <a:r>
              <a:rPr lang="vi-VN" altLang="en-US" sz="2800" u="sng">
                <a:solidFill>
                  <a:srgbClr val="FF0066"/>
                </a:solidFill>
                <a:latin typeface="Times New Roman" panose="02020603050405020304" pitchFamily="18" charset="0"/>
                <a:cs typeface="Times New Roman" panose="02020603050405020304" pitchFamily="18" charset="0"/>
              </a:rPr>
              <a:t>Chúng</a:t>
            </a:r>
            <a:r>
              <a:rPr lang="vi-VN" altLang="en-US" sz="2800" u="sng">
                <a:solidFill>
                  <a:srgbClr val="FF66CC"/>
                </a:solidFill>
                <a:latin typeface="Times New Roman" panose="02020603050405020304" pitchFamily="18" charset="0"/>
                <a:cs typeface="Times New Roman" panose="02020603050405020304" pitchFamily="18" charset="0"/>
              </a:rPr>
              <a:t> </a:t>
            </a:r>
            <a:r>
              <a:rPr lang="vi-VN" altLang="en-US" sz="2800">
                <a:solidFill>
                  <a:srgbClr val="000000"/>
                </a:solidFill>
                <a:latin typeface="Times New Roman" panose="02020603050405020304" pitchFamily="18" charset="0"/>
                <a:cs typeface="Times New Roman" panose="02020603050405020304" pitchFamily="18" charset="0"/>
              </a:rPr>
              <a:t>thật hiền lành.  Người quản tượng ngồi vắt vẻo trên chú voi đi đầu.  </a:t>
            </a:r>
            <a:r>
              <a:rPr lang="vi-VN" altLang="en-US" sz="2800" u="sng">
                <a:solidFill>
                  <a:srgbClr val="FF0066"/>
                </a:solidFill>
                <a:latin typeface="Times New Roman" panose="02020603050405020304" pitchFamily="18" charset="0"/>
                <a:cs typeface="Times New Roman" panose="02020603050405020304" pitchFamily="18" charset="0"/>
              </a:rPr>
              <a:t>Anh</a:t>
            </a:r>
            <a:r>
              <a:rPr lang="vi-VN" altLang="en-US" sz="2800">
                <a:solidFill>
                  <a:srgbClr val="000000"/>
                </a:solidFill>
                <a:latin typeface="Times New Roman" panose="02020603050405020304" pitchFamily="18" charset="0"/>
                <a:cs typeface="Times New Roman" panose="02020603050405020304" pitchFamily="18" charset="0"/>
              </a:rPr>
              <a:t> trẻ và thật khoẻ mạnh.  Thỉnh thoảng, anh lại cúi xuống như nói điều gì đó với chú voi. </a:t>
            </a:r>
          </a:p>
          <a:p>
            <a:pPr algn="just"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i="1">
                <a:solidFill>
                  <a:srgbClr val="000000"/>
                </a:solidFill>
                <a:latin typeface="Times New Roman" panose="02020603050405020304" pitchFamily="18" charset="0"/>
                <a:cs typeface="Times New Roman" panose="02020603050405020304" pitchFamily="18" charset="0"/>
              </a:rPr>
              <a:t>Theo Hữu Trị</a:t>
            </a:r>
            <a:r>
              <a:rPr lang="en-US" altLang="en-US" sz="2800">
                <a:solidFill>
                  <a:srgbClr val="000000"/>
                </a:solidFill>
                <a:latin typeface="Times New Roman" panose="02020603050405020304" pitchFamily="18" charset="0"/>
                <a:cs typeface="Times New Roman" panose="02020603050405020304" pitchFamily="18" charset="0"/>
              </a:rPr>
              <a:t>)</a:t>
            </a:r>
          </a:p>
          <a:p>
            <a:pPr algn="just" eaLnBrk="1" hangingPunct="1">
              <a:lnSpc>
                <a:spcPct val="80000"/>
              </a:lnSpc>
              <a:spcBef>
                <a:spcPct val="0"/>
              </a:spcBef>
              <a:buFontTx/>
              <a:buNone/>
            </a:pPr>
            <a:endParaRPr lang="en-US" altLang="en-US" sz="240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FF00"/>
                </a:solidFill>
                <a:latin typeface="VNI-Avo" pitchFamily="2" charset="0"/>
              </a:rPr>
              <a:t>1</a:t>
            </a:r>
          </a:p>
        </p:txBody>
      </p:sp>
      <p:sp>
        <p:nvSpPr>
          <p:cNvPr id="44" name="Oval 8"/>
          <p:cNvSpPr>
            <a:spLocks noChangeArrowheads="1"/>
          </p:cNvSpPr>
          <p:nvPr/>
        </p:nvSpPr>
        <p:spPr bwMode="auto">
          <a:xfrm>
            <a:off x="5983589" y="1651731"/>
            <a:ext cx="243040" cy="303944"/>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2</a:t>
            </a:r>
          </a:p>
        </p:txBody>
      </p:sp>
      <p:sp>
        <p:nvSpPr>
          <p:cNvPr id="45" name="Oval 8"/>
          <p:cNvSpPr>
            <a:spLocks noChangeArrowheads="1"/>
          </p:cNvSpPr>
          <p:nvPr/>
        </p:nvSpPr>
        <p:spPr bwMode="auto">
          <a:xfrm>
            <a:off x="9506857" y="1674688"/>
            <a:ext cx="232229"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3</a:t>
            </a:r>
          </a:p>
        </p:txBody>
      </p:sp>
      <p:sp>
        <p:nvSpPr>
          <p:cNvPr id="46" name="Oval 8"/>
          <p:cNvSpPr>
            <a:spLocks noChangeArrowheads="1"/>
          </p:cNvSpPr>
          <p:nvPr/>
        </p:nvSpPr>
        <p:spPr bwMode="auto">
          <a:xfrm>
            <a:off x="3954160" y="2102859"/>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4</a:t>
            </a:r>
          </a:p>
        </p:txBody>
      </p:sp>
      <p:sp>
        <p:nvSpPr>
          <p:cNvPr id="47" name="Oval 8"/>
          <p:cNvSpPr>
            <a:spLocks noChangeArrowheads="1"/>
          </p:cNvSpPr>
          <p:nvPr/>
        </p:nvSpPr>
        <p:spPr bwMode="auto">
          <a:xfrm>
            <a:off x="7300668" y="2102858"/>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5</a:t>
            </a:r>
          </a:p>
        </p:txBody>
      </p:sp>
      <p:sp>
        <p:nvSpPr>
          <p:cNvPr id="48" name="Oval 8"/>
          <p:cNvSpPr>
            <a:spLocks noChangeArrowheads="1"/>
          </p:cNvSpPr>
          <p:nvPr/>
        </p:nvSpPr>
        <p:spPr bwMode="auto">
          <a:xfrm>
            <a:off x="5511259" y="2506941"/>
            <a:ext cx="235382" cy="280987"/>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6</a:t>
            </a:r>
          </a:p>
        </p:txBody>
      </p:sp>
      <p:sp>
        <p:nvSpPr>
          <p:cNvPr id="49" name="Oval 8"/>
          <p:cNvSpPr>
            <a:spLocks noChangeArrowheads="1"/>
          </p:cNvSpPr>
          <p:nvPr/>
        </p:nvSpPr>
        <p:spPr bwMode="auto">
          <a:xfrm>
            <a:off x="9811558" y="2506941"/>
            <a:ext cx="235382" cy="280988"/>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VNI-Avo" pitchFamily="2" charset="0"/>
              </a:rPr>
              <a:t>7</a:t>
            </a:r>
          </a:p>
        </p:txBody>
      </p:sp>
      <p:sp>
        <p:nvSpPr>
          <p:cNvPr id="50" name="Rectangle 7"/>
          <p:cNvSpPr>
            <a:spLocks noChangeArrowheads="1"/>
          </p:cNvSpPr>
          <p:nvPr/>
        </p:nvSpPr>
        <p:spPr bwMode="auto">
          <a:xfrm>
            <a:off x="1397053" y="4289930"/>
            <a:ext cx="950317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None/>
            </a:pPr>
            <a:r>
              <a:rPr lang="en-US" altLang="en-US" sz="2800" b="1" i="1">
                <a:solidFill>
                  <a:srgbClr val="FF0000"/>
                </a:solidFill>
                <a:latin typeface="Times New Roman" panose="02020603050405020304" pitchFamily="18" charset="0"/>
                <a:cs typeface="Times New Roman" panose="02020603050405020304" pitchFamily="18" charset="0"/>
              </a:rPr>
              <a:t>4. </a:t>
            </a:r>
            <a:r>
              <a:rPr lang="vi-VN" altLang="en-US" sz="2800" b="1" i="1">
                <a:solidFill>
                  <a:srgbClr val="FF0000"/>
                </a:solidFill>
                <a:latin typeface="Times New Roman" panose="02020603050405020304" pitchFamily="18" charset="0"/>
                <a:cs typeface="Times New Roman" panose="02020603050405020304" pitchFamily="18" charset="0"/>
              </a:rPr>
              <a:t>Tìm và gạch chân những từ ngữ chỉ các sự vật được miêu tả trong các câu văn 1,</a:t>
            </a:r>
            <a:r>
              <a:rPr lang="en-US" altLang="en-US" sz="2800" b="1" i="1">
                <a:solidFill>
                  <a:srgbClr val="FF0000"/>
                </a:solidFill>
                <a:latin typeface="Times New Roman" panose="02020603050405020304" pitchFamily="18" charset="0"/>
                <a:cs typeface="Times New Roman" panose="02020603050405020304" pitchFamily="18" charset="0"/>
              </a:rPr>
              <a:t> </a:t>
            </a:r>
            <a:r>
              <a:rPr lang="vi-VN" altLang="en-US" sz="2800" b="1" i="1">
                <a:solidFill>
                  <a:srgbClr val="FF0000"/>
                </a:solidFill>
                <a:latin typeface="Times New Roman" panose="02020603050405020304" pitchFamily="18" charset="0"/>
                <a:cs typeface="Times New Roman" panose="02020603050405020304" pitchFamily="18" charset="0"/>
              </a:rPr>
              <a:t>2, 4,6. </a:t>
            </a:r>
          </a:p>
        </p:txBody>
      </p:sp>
    </p:spTree>
    <p:extLst>
      <p:ext uri="{BB962C8B-B14F-4D97-AF65-F5344CB8AC3E}">
        <p14:creationId xmlns:p14="http://schemas.microsoft.com/office/powerpoint/2010/main" val="265677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1131163" y="618995"/>
            <a:ext cx="5738813" cy="638175"/>
          </a:xfrm>
          <a:prstGeom prst="rect">
            <a:avLst/>
          </a:prstGeom>
          <a:noFill/>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b="1">
                <a:latin typeface="Times New Roman" panose="02020603050405020304" pitchFamily="18" charset="0"/>
                <a:cs typeface="Times New Roman" panose="02020603050405020304" pitchFamily="18" charset="0"/>
              </a:rPr>
              <a:t>5. Đặt câu hỏi cho các từ gạch chân:</a:t>
            </a:r>
            <a:endParaRPr lang="en-US" altLang="en-US" sz="2800" b="1">
              <a:solidFill>
                <a:srgbClr val="0000FF"/>
              </a:solidFill>
              <a:latin typeface="Times New Roman" panose="02020603050405020304" pitchFamily="18" charset="0"/>
              <a:cs typeface="Times New Roman" panose="02020603050405020304" pitchFamily="18" charset="0"/>
            </a:endParaRPr>
          </a:p>
        </p:txBody>
      </p:sp>
      <p:graphicFrame>
        <p:nvGraphicFramePr>
          <p:cNvPr id="10" name="Group 114">
            <a:extLst>
              <a:ext uri="{FF2B5EF4-FFF2-40B4-BE49-F238E27FC236}">
                <a16:creationId xmlns:a16="http://schemas.microsoft.com/office/drawing/2014/main" xmlns="" id="{94AFC3E4-74DE-40C6-8AF5-68567F29E16D}"/>
              </a:ext>
            </a:extLst>
          </p:cNvPr>
          <p:cNvGraphicFramePr>
            <a:graphicFrameLocks/>
          </p:cNvGraphicFramePr>
          <p:nvPr>
            <p:extLst>
              <p:ext uri="{D42A27DB-BD31-4B8C-83A1-F6EECF244321}">
                <p14:modId xmlns:p14="http://schemas.microsoft.com/office/powerpoint/2010/main" val="507793158"/>
              </p:ext>
            </p:extLst>
          </p:nvPr>
        </p:nvGraphicFramePr>
        <p:xfrm>
          <a:off x="971620" y="1363668"/>
          <a:ext cx="10188915" cy="3576637"/>
        </p:xfrm>
        <a:graphic>
          <a:graphicData uri="http://schemas.openxmlformats.org/drawingml/2006/table">
            <a:tbl>
              <a:tblPr/>
              <a:tblGrid>
                <a:gridCol w="5499634">
                  <a:extLst>
                    <a:ext uri="{9D8B030D-6E8A-4147-A177-3AD203B41FA5}">
                      <a16:colId xmlns:a16="http://schemas.microsoft.com/office/drawing/2014/main" xmlns="" val="20000"/>
                    </a:ext>
                  </a:extLst>
                </a:gridCol>
                <a:gridCol w="4689281">
                  <a:extLst>
                    <a:ext uri="{9D8B030D-6E8A-4147-A177-3AD203B41FA5}">
                      <a16:colId xmlns:a16="http://schemas.microsoft.com/office/drawing/2014/main" xmlns="" val="20001"/>
                    </a:ext>
                  </a:extLst>
                </a:gridCol>
              </a:tblGrid>
              <a:tr h="7818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Đặt</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xmlns="" val="10000"/>
                  </a:ext>
                </a:extLst>
              </a:tr>
              <a:tr h="7122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tabLst/>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xmlns="" val="10001"/>
                  </a:ext>
                </a:extLst>
              </a:tr>
              <a:tr h="7186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tabLst/>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tabLst/>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xmlns="" val="10002"/>
                  </a:ext>
                </a:extLst>
              </a:tr>
              <a:tr h="5797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xmlns="" val="10003"/>
                  </a:ext>
                </a:extLst>
              </a:tr>
              <a:tr h="7841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xmlns="" val="10004"/>
                  </a:ext>
                </a:extLst>
              </a:tr>
            </a:tbl>
          </a:graphicData>
        </a:graphic>
      </p:graphicFrame>
      <p:sp>
        <p:nvSpPr>
          <p:cNvPr id="11" name="Text Box 34"/>
          <p:cNvSpPr txBox="1">
            <a:spLocks noChangeArrowheads="1"/>
          </p:cNvSpPr>
          <p:nvPr/>
        </p:nvSpPr>
        <p:spPr bwMode="auto">
          <a:xfrm>
            <a:off x="971620" y="2340744"/>
            <a:ext cx="5446486" cy="92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lang="vi-VN" altLang="en-US" sz="2800">
                <a:latin typeface="Times New Roman" panose="02020603050405020304" pitchFamily="18" charset="0"/>
                <a:cs typeface="Times New Roman" panose="02020603050405020304" pitchFamily="18" charset="0"/>
              </a:rPr>
              <a:t>Câu 1: </a:t>
            </a:r>
            <a:r>
              <a:rPr lang="vi-VN" altLang="en-US" sz="2800">
                <a:solidFill>
                  <a:srgbClr val="0000FF"/>
                </a:solidFill>
                <a:latin typeface="Times New Roman" panose="02020603050405020304" pitchFamily="18" charset="0"/>
                <a:cs typeface="Times New Roman" panose="02020603050405020304" pitchFamily="18" charset="0"/>
              </a:rPr>
              <a:t>Bên đường, </a:t>
            </a:r>
            <a:r>
              <a:rPr lang="vi-VN" altLang="en-US" sz="2800" u="sng">
                <a:solidFill>
                  <a:srgbClr val="FF0066"/>
                </a:solidFill>
                <a:latin typeface="Times New Roman" panose="02020603050405020304" pitchFamily="18" charset="0"/>
                <a:cs typeface="Times New Roman" panose="02020603050405020304" pitchFamily="18" charset="0"/>
              </a:rPr>
              <a:t>cây cối </a:t>
            </a:r>
            <a:r>
              <a:rPr lang="vi-VN" altLang="en-US" sz="2800">
                <a:solidFill>
                  <a:srgbClr val="004DE6"/>
                </a:solidFill>
                <a:latin typeface="Times New Roman" panose="02020603050405020304" pitchFamily="18" charset="0"/>
                <a:cs typeface="Times New Roman" panose="02020603050405020304" pitchFamily="18" charset="0"/>
              </a:rPr>
              <a:t>xanh um.</a:t>
            </a:r>
          </a:p>
          <a:p>
            <a:pPr>
              <a:lnSpc>
                <a:spcPct val="70000"/>
              </a:lnSpc>
              <a:spcBef>
                <a:spcPct val="50000"/>
              </a:spcBef>
              <a:buFontTx/>
              <a:buNone/>
            </a:pPr>
            <a:endParaRPr lang="en-US" altLang="en-US" sz="2800">
              <a:solidFill>
                <a:srgbClr val="FF00FF"/>
              </a:solidFill>
              <a:latin typeface=".VnTime" panose="020B7200000000000000" pitchFamily="34" charset="0"/>
            </a:endParaRPr>
          </a:p>
        </p:txBody>
      </p:sp>
      <p:sp>
        <p:nvSpPr>
          <p:cNvPr id="12" name="Text Box 35"/>
          <p:cNvSpPr txBox="1">
            <a:spLocks noChangeArrowheads="1"/>
          </p:cNvSpPr>
          <p:nvPr/>
        </p:nvSpPr>
        <p:spPr bwMode="auto">
          <a:xfrm>
            <a:off x="6566594" y="2223851"/>
            <a:ext cx="4643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kumimoji="1" lang="en-US" altLang="en-US" sz="2800">
                <a:solidFill>
                  <a:schemeClr val="bg1"/>
                </a:solidFill>
                <a:latin typeface=".VnTime" panose="020B7200000000000000" pitchFamily="34" charset="0"/>
              </a:rPr>
              <a:t> </a:t>
            </a:r>
            <a:r>
              <a:rPr lang="vi-VN" altLang="en-US" sz="2800">
                <a:latin typeface="Times New Roman" panose="02020603050405020304" pitchFamily="18" charset="0"/>
                <a:cs typeface="Times New Roman" panose="02020603050405020304" pitchFamily="18" charset="0"/>
              </a:rPr>
              <a:t>Bên đường, </a:t>
            </a:r>
            <a:r>
              <a:rPr lang="en-US" altLang="en-US" sz="2800">
                <a:solidFill>
                  <a:srgbClr val="C00000"/>
                </a:solidFill>
                <a:latin typeface="Times New Roman" panose="02020603050405020304" pitchFamily="18" charset="0"/>
                <a:cs typeface="Times New Roman" panose="02020603050405020304" pitchFamily="18" charset="0"/>
              </a:rPr>
              <a:t>cái gì </a:t>
            </a:r>
            <a:r>
              <a:rPr lang="vi-VN" altLang="en-US" sz="2800">
                <a:latin typeface="Times New Roman" panose="02020603050405020304" pitchFamily="18" charset="0"/>
                <a:cs typeface="Times New Roman" panose="02020603050405020304" pitchFamily="18" charset="0"/>
              </a:rPr>
              <a:t>xanh um</a:t>
            </a:r>
            <a:r>
              <a:rPr kumimoji="1" lang="en-US" altLang="en-US" sz="2800">
                <a:solidFill>
                  <a:srgbClr val="000000"/>
                </a:solidFill>
                <a:latin typeface=".VnTime" panose="020B7200000000000000" pitchFamily="34" charset="0"/>
              </a:rPr>
              <a:t>?</a:t>
            </a:r>
            <a:endParaRPr lang="en-US" altLang="en-US" sz="2800">
              <a:solidFill>
                <a:srgbClr val="000000"/>
              </a:solidFill>
              <a:latin typeface=".VnTime" panose="020B7200000000000000" pitchFamily="34" charset="0"/>
            </a:endParaRPr>
          </a:p>
        </p:txBody>
      </p:sp>
      <p:sp>
        <p:nvSpPr>
          <p:cNvPr id="13" name="Text Box 36"/>
          <p:cNvSpPr txBox="1">
            <a:spLocks noChangeArrowheads="1"/>
          </p:cNvSpPr>
          <p:nvPr/>
        </p:nvSpPr>
        <p:spPr bwMode="auto">
          <a:xfrm>
            <a:off x="971620" y="3575708"/>
            <a:ext cx="4307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4: </a:t>
            </a:r>
            <a:r>
              <a:rPr lang="en-US" altLang="en-US" sz="2800" u="sng">
                <a:solidFill>
                  <a:srgbClr val="FF0066"/>
                </a:solidFill>
                <a:latin typeface="Times New Roman" panose="02020603050405020304" pitchFamily="18" charset="0"/>
                <a:cs typeface="Times New Roman" panose="02020603050405020304" pitchFamily="18" charset="0"/>
              </a:rPr>
              <a:t>Chúng</a:t>
            </a: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a:solidFill>
                  <a:srgbClr val="004DE6"/>
                </a:solidFill>
                <a:latin typeface="Times New Roman" panose="02020603050405020304" pitchFamily="18" charset="0"/>
                <a:cs typeface="Times New Roman" panose="02020603050405020304" pitchFamily="18" charset="0"/>
              </a:rPr>
              <a:t>thật hiền lành.</a:t>
            </a:r>
          </a:p>
        </p:txBody>
      </p:sp>
      <p:sp>
        <p:nvSpPr>
          <p:cNvPr id="14" name="Text Box 37"/>
          <p:cNvSpPr txBox="1">
            <a:spLocks noChangeArrowheads="1"/>
          </p:cNvSpPr>
          <p:nvPr/>
        </p:nvSpPr>
        <p:spPr bwMode="auto">
          <a:xfrm>
            <a:off x="6566594" y="3594197"/>
            <a:ext cx="3600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800">
                <a:solidFill>
                  <a:srgbClr val="000000"/>
                </a:solidFill>
                <a:latin typeface=".VnTime" panose="020B7200000000000000" pitchFamily="34" charset="0"/>
              </a:rPr>
              <a:t> </a:t>
            </a:r>
            <a:r>
              <a:rPr lang="en-US" altLang="en-US" sz="2800">
                <a:solidFill>
                  <a:srgbClr val="C00000"/>
                </a:solidFill>
                <a:latin typeface="Times New Roman" panose="02020603050405020304" pitchFamily="18" charset="0"/>
                <a:cs typeface="Times New Roman" panose="02020603050405020304" pitchFamily="18" charset="0"/>
              </a:rPr>
              <a:t>Con gì</a:t>
            </a:r>
            <a:r>
              <a:rPr lang="vi-VN" altLang="en-US" sz="2800">
                <a:solidFill>
                  <a:srgbClr val="C0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thật hiền lành</a:t>
            </a:r>
            <a:r>
              <a:rPr lang="en-US" altLang="en-US" sz="2800">
                <a:solidFill>
                  <a:srgbClr val="000000"/>
                </a:solidFill>
                <a:latin typeface=".VnTime" panose="020B7200000000000000" pitchFamily="34" charset="0"/>
              </a:rPr>
              <a:t>?</a:t>
            </a:r>
          </a:p>
        </p:txBody>
      </p:sp>
      <p:sp>
        <p:nvSpPr>
          <p:cNvPr id="15" name="Text Box 38"/>
          <p:cNvSpPr txBox="1">
            <a:spLocks noChangeArrowheads="1"/>
          </p:cNvSpPr>
          <p:nvPr/>
        </p:nvSpPr>
        <p:spPr bwMode="auto">
          <a:xfrm>
            <a:off x="971620" y="4250743"/>
            <a:ext cx="5341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6: </a:t>
            </a:r>
            <a:r>
              <a:rPr lang="en-US" altLang="en-US" sz="2800" u="sng">
                <a:solidFill>
                  <a:srgbClr val="FF0066"/>
                </a:solidFill>
                <a:latin typeface="Times New Roman" panose="02020603050405020304" pitchFamily="18" charset="0"/>
                <a:cs typeface="Times New Roman" panose="02020603050405020304" pitchFamily="18" charset="0"/>
              </a:rPr>
              <a:t>Anh</a:t>
            </a: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a:solidFill>
                  <a:srgbClr val="004DE6"/>
                </a:solidFill>
                <a:latin typeface="Times New Roman" panose="02020603050405020304" pitchFamily="18" charset="0"/>
                <a:cs typeface="Times New Roman" panose="02020603050405020304" pitchFamily="18" charset="0"/>
              </a:rPr>
              <a:t>trẻ và thật khỏe mạnh.</a:t>
            </a:r>
          </a:p>
        </p:txBody>
      </p:sp>
      <p:sp>
        <p:nvSpPr>
          <p:cNvPr id="16" name="Text Box 39"/>
          <p:cNvSpPr txBox="1">
            <a:spLocks noChangeArrowheads="1"/>
          </p:cNvSpPr>
          <p:nvPr/>
        </p:nvSpPr>
        <p:spPr bwMode="auto">
          <a:xfrm>
            <a:off x="6566594" y="4258407"/>
            <a:ext cx="39885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2800">
                <a:solidFill>
                  <a:srgbClr val="0000FF"/>
                </a:solidFill>
                <a:latin typeface=".VnTime" panose="020B7200000000000000" pitchFamily="34" charset="0"/>
              </a:rPr>
              <a:t> </a:t>
            </a:r>
            <a:r>
              <a:rPr lang="vi-VN" altLang="en-US" sz="2800">
                <a:solidFill>
                  <a:srgbClr val="C00000"/>
                </a:solidFill>
                <a:latin typeface="Times New Roman" panose="02020603050405020304" pitchFamily="18" charset="0"/>
                <a:cs typeface="Times New Roman" panose="02020603050405020304" pitchFamily="18" charset="0"/>
              </a:rPr>
              <a:t>A</a:t>
            </a:r>
            <a:r>
              <a:rPr lang="en-US" altLang="en-US" sz="2800">
                <a:solidFill>
                  <a:srgbClr val="C00000"/>
                </a:solidFill>
                <a:latin typeface="Times New Roman" panose="02020603050405020304" pitchFamily="18" charset="0"/>
                <a:cs typeface="Times New Roman" panose="02020603050405020304" pitchFamily="18" charset="0"/>
              </a:rPr>
              <a:t>i</a:t>
            </a:r>
            <a:r>
              <a:rPr lang="vi-VN" altLang="en-US" sz="2800">
                <a:solidFill>
                  <a:srgbClr val="C0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trẻ và thật khoẻ mạnh</a:t>
            </a:r>
            <a:r>
              <a:rPr lang="en-US" altLang="en-US" sz="2800">
                <a:solidFill>
                  <a:srgbClr val="000000"/>
                </a:solidFill>
                <a:latin typeface=".VnTime" panose="020B7200000000000000" pitchFamily="34" charset="0"/>
              </a:rPr>
              <a:t>?</a:t>
            </a:r>
          </a:p>
        </p:txBody>
      </p:sp>
      <p:sp>
        <p:nvSpPr>
          <p:cNvPr id="17" name="Text Box 40"/>
          <p:cNvSpPr txBox="1">
            <a:spLocks noChangeArrowheads="1"/>
          </p:cNvSpPr>
          <p:nvPr/>
        </p:nvSpPr>
        <p:spPr bwMode="auto">
          <a:xfrm>
            <a:off x="6639619" y="3051726"/>
            <a:ext cx="3527425" cy="40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lang="en-US" altLang="en-US" sz="2800">
                <a:solidFill>
                  <a:srgbClr val="C00000"/>
                </a:solidFill>
                <a:latin typeface="Times New Roman" panose="02020603050405020304" pitchFamily="18" charset="0"/>
                <a:cs typeface="Times New Roman" panose="02020603050405020304" pitchFamily="18" charset="0"/>
              </a:rPr>
              <a:t>Cái gì </a:t>
            </a:r>
            <a:r>
              <a:rPr lang="vi-VN" altLang="en-US" sz="2800">
                <a:latin typeface="Times New Roman" panose="02020603050405020304" pitchFamily="18" charset="0"/>
                <a:cs typeface="Times New Roman" panose="02020603050405020304" pitchFamily="18" charset="0"/>
              </a:rPr>
              <a:t>thưa thớt dần</a:t>
            </a:r>
            <a:r>
              <a:rPr kumimoji="1" lang="en-US" altLang="en-US" sz="2800">
                <a:solidFill>
                  <a:srgbClr val="000000"/>
                </a:solidFill>
                <a:latin typeface=".VnTime" panose="020B7200000000000000" pitchFamily="34" charset="0"/>
              </a:rPr>
              <a:t>?</a:t>
            </a:r>
            <a:endParaRPr lang="en-US" altLang="en-US" sz="2800">
              <a:solidFill>
                <a:srgbClr val="000000"/>
              </a:solidFill>
              <a:latin typeface=".VnTime" panose="020B7200000000000000" pitchFamily="34" charset="0"/>
            </a:endParaRPr>
          </a:p>
        </p:txBody>
      </p:sp>
      <p:sp>
        <p:nvSpPr>
          <p:cNvPr id="18" name="Text Box 41"/>
          <p:cNvSpPr txBox="1">
            <a:spLocks noChangeArrowheads="1"/>
          </p:cNvSpPr>
          <p:nvPr/>
        </p:nvSpPr>
        <p:spPr bwMode="auto">
          <a:xfrm>
            <a:off x="971620" y="3051726"/>
            <a:ext cx="5167086" cy="40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kumimoji="1" lang="en-US" altLang="en-US" sz="2800">
                <a:latin typeface="Times New Roman" panose="02020603050405020304" pitchFamily="18" charset="0"/>
                <a:cs typeface="Times New Roman" panose="02020603050405020304" pitchFamily="18" charset="0"/>
              </a:rPr>
              <a:t>Câu 2: </a:t>
            </a:r>
            <a:r>
              <a:rPr kumimoji="1" lang="en-US" altLang="en-US" sz="2800" u="sng">
                <a:solidFill>
                  <a:srgbClr val="FF0066"/>
                </a:solidFill>
                <a:latin typeface="Times New Roman" panose="02020603050405020304" pitchFamily="18" charset="0"/>
                <a:cs typeface="Times New Roman" panose="02020603050405020304" pitchFamily="18" charset="0"/>
              </a:rPr>
              <a:t>Nhà cửa </a:t>
            </a:r>
            <a:r>
              <a:rPr kumimoji="1" lang="en-US" altLang="en-US" sz="2800">
                <a:solidFill>
                  <a:srgbClr val="004DE6"/>
                </a:solidFill>
                <a:latin typeface="Times New Roman" panose="02020603050405020304" pitchFamily="18" charset="0"/>
                <a:cs typeface="Times New Roman" panose="02020603050405020304" pitchFamily="18" charset="0"/>
              </a:rPr>
              <a:t>thưa thớt dần.</a:t>
            </a:r>
            <a:endParaRPr lang="en-US" altLang="en-US" sz="2800">
              <a:solidFill>
                <a:srgbClr val="004DE6"/>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971620" y="5097912"/>
            <a:ext cx="10238411" cy="1077218"/>
          </a:xfrm>
          <a:prstGeom prst="rect">
            <a:avLst/>
          </a:prstGeom>
          <a:solidFill>
            <a:srgbClr val="FFFF99"/>
          </a:solidFill>
        </p:spPr>
        <p:txBody>
          <a:bodyPr wrap="square">
            <a:spAutoFit/>
          </a:bodyPr>
          <a:lstStyle/>
          <a:p>
            <a:pPr algn="just">
              <a:spcBef>
                <a:spcPct val="50000"/>
              </a:spcBef>
              <a:buFontTx/>
              <a:buNone/>
            </a:pPr>
            <a:r>
              <a:rPr kumimoji="1" lang="en-US" altLang="en-US" sz="3200" b="1">
                <a:latin typeface="Times New Roman" panose="02020603050405020304" pitchFamily="18" charset="0"/>
                <a:cs typeface="Times New Roman" panose="02020603050405020304" pitchFamily="18" charset="0"/>
              </a:rPr>
              <a:t>Từ, ngữ trả lời cho câu hỏi </a:t>
            </a:r>
            <a:r>
              <a:rPr kumimoji="1" lang="en-US" altLang="en-US" sz="3200" b="1" i="1">
                <a:solidFill>
                  <a:srgbClr val="FF0000"/>
                </a:solidFill>
                <a:latin typeface="Times New Roman" panose="02020603050405020304" pitchFamily="18" charset="0"/>
                <a:cs typeface="Times New Roman" panose="02020603050405020304" pitchFamily="18" charset="0"/>
              </a:rPr>
              <a:t>Ai (cái gì, con gì)? </a:t>
            </a:r>
            <a:r>
              <a:rPr kumimoji="1" lang="en-US" altLang="en-US" sz="3200" b="1">
                <a:latin typeface="Times New Roman" panose="02020603050405020304" pitchFamily="18" charset="0"/>
                <a:cs typeface="Times New Roman" panose="02020603050405020304" pitchFamily="18" charset="0"/>
              </a:rPr>
              <a:t>chính là chủ ngữ của câu.</a:t>
            </a:r>
          </a:p>
        </p:txBody>
      </p:sp>
    </p:spTree>
    <p:extLst>
      <p:ext uri="{BB962C8B-B14F-4D97-AF65-F5344CB8AC3E}">
        <p14:creationId xmlns:p14="http://schemas.microsoft.com/office/powerpoint/2010/main" val="32258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iterate type="lt">
                                    <p:tmPct val="100000"/>
                                  </p:iterate>
                                  <p:childTnLst>
                                    <p:set>
                                      <p:cBhvr>
                                        <p:cTn id="20" dur="1" fill="hold">
                                          <p:stCondLst>
                                            <p:cond delay="0"/>
                                          </p:stCondLst>
                                        </p:cTn>
                                        <p:tgtEl>
                                          <p:spTgt spid="12"/>
                                        </p:tgtEl>
                                        <p:attrNameLst>
                                          <p:attrName>style.visibility</p:attrName>
                                        </p:attrNameLst>
                                      </p:cBhvr>
                                      <p:to>
                                        <p:strVal val="visible"/>
                                      </p:to>
                                    </p:set>
                                    <p:animEffect transition="in" filter="box(in)">
                                      <p:cBhvr>
                                        <p:cTn id="21" dur="75"/>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500"/>
                                        <p:tgtEl>
                                          <p:spTgt spid="18"/>
                                        </p:tgtEl>
                                      </p:cBhvr>
                                    </p:animEffect>
                                  </p:childTnLst>
                                </p:cTn>
                              </p:par>
                            </p:childTnLst>
                          </p:cTn>
                        </p:par>
                        <p:par>
                          <p:cTn id="27" fill="hold">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par>
                          <p:cTn id="31" fill="hold">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ox(i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182232" y="934035"/>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5" name="Rounded Rectangle 4"/>
          <p:cNvSpPr/>
          <p:nvPr/>
        </p:nvSpPr>
        <p:spPr>
          <a:xfrm>
            <a:off x="5656943" y="1518810"/>
            <a:ext cx="4024086" cy="1905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a:solidFill>
                  <a:srgbClr val="0000CC"/>
                </a:solidFill>
                <a:latin typeface="Times New Roman" pitchFamily="18" charset="0"/>
                <a:cs typeface="Times New Roman" pitchFamily="18" charset="0"/>
              </a:rPr>
              <a:t>                trả </a:t>
            </a:r>
            <a:r>
              <a:rPr lang="en-US" sz="2800" b="1" dirty="0" err="1">
                <a:solidFill>
                  <a:srgbClr val="0000CC"/>
                </a:solidFill>
                <a:latin typeface="Times New Roman" pitchFamily="18" charset="0"/>
                <a:cs typeface="Times New Roman" pitchFamily="18" charset="0"/>
              </a:rPr>
              <a:t>lời</a:t>
            </a:r>
            <a:r>
              <a:rPr lang="en-US" sz="2800" b="1" dirty="0">
                <a:solidFill>
                  <a:srgbClr val="0000CC"/>
                </a:solidFill>
                <a:latin typeface="Times New Roman" pitchFamily="18" charset="0"/>
                <a:cs typeface="Times New Roman" pitchFamily="18" charset="0"/>
              </a:rPr>
              <a:t> </a:t>
            </a:r>
            <a:r>
              <a:rPr lang="en-US" sz="2800" b="1" err="1">
                <a:solidFill>
                  <a:srgbClr val="0000CC"/>
                </a:solidFill>
                <a:latin typeface="Times New Roman" pitchFamily="18" charset="0"/>
                <a:cs typeface="Times New Roman" pitchFamily="18" charset="0"/>
              </a:rPr>
              <a:t>cho</a:t>
            </a:r>
            <a:r>
              <a:rPr lang="en-US" sz="2800" b="1">
                <a:solidFill>
                  <a:srgbClr val="0000CC"/>
                </a:solidFill>
                <a:latin typeface="Times New Roman" pitchFamily="18" charset="0"/>
                <a:cs typeface="Times New Roman" pitchFamily="18" charset="0"/>
              </a:rPr>
              <a:t> câu</a:t>
            </a:r>
            <a:r>
              <a:rPr lang="en-US" sz="2800" b="1" dirty="0">
                <a:solidFill>
                  <a:srgbClr val="0000CC"/>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hỏi:…</a:t>
            </a:r>
            <a:endParaRPr lang="en-US" sz="2800" b="1" dirty="0">
              <a:solidFill>
                <a:srgbClr val="0000CC"/>
              </a:solidFill>
              <a:latin typeface="Times New Roman" pitchFamily="18" charset="0"/>
              <a:cs typeface="Times New Roman" pitchFamily="18" charset="0"/>
            </a:endParaRPr>
          </a:p>
        </p:txBody>
      </p:sp>
      <p:sp>
        <p:nvSpPr>
          <p:cNvPr id="6" name="Rounded Rectangle 5"/>
          <p:cNvSpPr/>
          <p:nvPr/>
        </p:nvSpPr>
        <p:spPr>
          <a:xfrm>
            <a:off x="5656943" y="4185810"/>
            <a:ext cx="4024086" cy="16002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a:solidFill>
                  <a:srgbClr val="0000CC"/>
                </a:solidFill>
                <a:latin typeface="Times New Roman" pitchFamily="18" charset="0"/>
                <a:cs typeface="Times New Roman" pitchFamily="18" charset="0"/>
              </a:rPr>
              <a:t>  </a:t>
            </a:r>
            <a:r>
              <a:rPr lang="en-US" sz="2800" b="1">
                <a:solidFill>
                  <a:srgbClr val="00CC00"/>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  trả </a:t>
            </a:r>
            <a:r>
              <a:rPr lang="en-US" sz="2800" b="1" dirty="0" err="1">
                <a:solidFill>
                  <a:srgbClr val="0000CC"/>
                </a:solidFill>
                <a:latin typeface="Times New Roman" pitchFamily="18" charset="0"/>
                <a:cs typeface="Times New Roman" pitchFamily="18" charset="0"/>
              </a:rPr>
              <a:t>lời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câu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hỏi</a:t>
            </a:r>
            <a:r>
              <a:rPr lang="en-US" sz="2800" b="1">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7" name="Oval 6"/>
          <p:cNvSpPr/>
          <p:nvPr/>
        </p:nvSpPr>
        <p:spPr>
          <a:xfrm>
            <a:off x="2038575" y="3250773"/>
            <a:ext cx="2997200" cy="1271701"/>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66"/>
                </a:solidFill>
                <a:latin typeface="Times New Roman" pitchFamily="18" charset="0"/>
                <a:cs typeface="Times New Roman" pitchFamily="18" charset="0"/>
              </a:rPr>
              <a:t>Câu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kể</a:t>
            </a:r>
            <a:r>
              <a:rPr lang="en-US" sz="2800" b="1" dirty="0">
                <a:solidFill>
                  <a:srgbClr val="FF0066"/>
                </a:solidFill>
                <a:latin typeface="Times New Roman" pitchFamily="18" charset="0"/>
                <a:cs typeface="Times New Roman" pitchFamily="18" charset="0"/>
              </a:rPr>
              <a:t> </a:t>
            </a:r>
          </a:p>
          <a:p>
            <a:pPr algn="ctr" eaLnBrk="1" hangingPunct="1">
              <a:defRPr/>
            </a:pPr>
            <a:r>
              <a:rPr lang="en-US" sz="2800" b="1" dirty="0">
                <a:solidFill>
                  <a:srgbClr val="FF0066"/>
                </a:solidFill>
                <a:latin typeface="Times New Roman" pitchFamily="18" charset="0"/>
                <a:cs typeface="Times New Roman" pitchFamily="18" charset="0"/>
              </a:rPr>
              <a:t>Ai </a:t>
            </a:r>
            <a:r>
              <a:rPr lang="en-US" sz="2800" b="1" dirty="0" err="1">
                <a:solidFill>
                  <a:srgbClr val="FF0066"/>
                </a:solidFill>
                <a:latin typeface="Times New Roman" pitchFamily="18" charset="0"/>
                <a:cs typeface="Times New Roman" pitchFamily="18" charset="0"/>
              </a:rPr>
              <a:t>thế</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nào</a:t>
            </a:r>
            <a:r>
              <a:rPr lang="en-US" sz="2800" b="1" dirty="0">
                <a:solidFill>
                  <a:srgbClr val="FF0066"/>
                </a:solidFill>
                <a:latin typeface="Times New Roman" pitchFamily="18" charset="0"/>
                <a:cs typeface="Times New Roman" pitchFamily="18" charset="0"/>
              </a:rPr>
              <a:t>?</a:t>
            </a:r>
          </a:p>
        </p:txBody>
      </p:sp>
      <p:sp>
        <p:nvSpPr>
          <p:cNvPr id="8" name="Left Arrow 7"/>
          <p:cNvSpPr/>
          <p:nvPr/>
        </p:nvSpPr>
        <p:spPr>
          <a:xfrm rot="13400306">
            <a:off x="4852081" y="4357260"/>
            <a:ext cx="912812" cy="458788"/>
          </a:xfrm>
          <a:prstGeom prst="leftArrow">
            <a:avLst>
              <a:gd name="adj1" fmla="val 60000"/>
              <a:gd name="adj2" fmla="val 50000"/>
            </a:avLst>
          </a:prstGeom>
          <a:solidFill>
            <a:srgbClr val="FF66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9" name="Left Arrow 8"/>
          <p:cNvSpPr/>
          <p:nvPr/>
        </p:nvSpPr>
        <p:spPr>
          <a:xfrm rot="8453483">
            <a:off x="4867956" y="2955498"/>
            <a:ext cx="854075" cy="460375"/>
          </a:xfrm>
          <a:prstGeom prst="leftArrow">
            <a:avLst>
              <a:gd name="adj1" fmla="val 60000"/>
              <a:gd name="adj2" fmla="val 50000"/>
            </a:avLst>
          </a:prstGeom>
          <a:solidFill>
            <a:srgbClr val="FF66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Rectangle 9"/>
          <p:cNvSpPr>
            <a:spLocks noChangeArrowheads="1"/>
          </p:cNvSpPr>
          <p:nvPr/>
        </p:nvSpPr>
        <p:spPr bwMode="auto">
          <a:xfrm>
            <a:off x="5685518" y="1997303"/>
            <a:ext cx="161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latin typeface="Times New Roman" panose="02020603050405020304" pitchFamily="18" charset="0"/>
                <a:cs typeface="Times New Roman" panose="02020603050405020304" pitchFamily="18" charset="0"/>
              </a:rPr>
              <a:t>Chủ ngữ</a:t>
            </a:r>
            <a:r>
              <a:rPr lang="en-US" altLang="en-US" b="1">
                <a:solidFill>
                  <a:srgbClr val="0000CC"/>
                </a:solidFill>
                <a:latin typeface="Times New Roman" panose="02020603050405020304" pitchFamily="18" charset="0"/>
                <a:cs typeface="Times New Roman" panose="02020603050405020304" pitchFamily="18" charset="0"/>
              </a:rPr>
              <a:t> </a:t>
            </a:r>
            <a:endParaRPr lang="en-US" altLang="en-US"/>
          </a:p>
        </p:txBody>
      </p:sp>
      <p:sp>
        <p:nvSpPr>
          <p:cNvPr id="11" name="Rectangle 10"/>
          <p:cNvSpPr>
            <a:spLocks noChangeArrowheads="1"/>
          </p:cNvSpPr>
          <p:nvPr/>
        </p:nvSpPr>
        <p:spPr bwMode="auto">
          <a:xfrm>
            <a:off x="5860143" y="45068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00CC00"/>
                </a:solidFill>
                <a:latin typeface="Times New Roman" panose="02020603050405020304" pitchFamily="18" charset="0"/>
                <a:cs typeface="Times New Roman" panose="02020603050405020304" pitchFamily="18" charset="0"/>
              </a:rPr>
              <a:t>Vị ngữ</a:t>
            </a:r>
            <a:endParaRPr lang="en-US" altLang="en-US">
              <a:solidFill>
                <a:srgbClr val="00CC00"/>
              </a:solidFill>
            </a:endParaRPr>
          </a:p>
        </p:txBody>
      </p:sp>
      <p:sp>
        <p:nvSpPr>
          <p:cNvPr id="12" name="Rectangle 11"/>
          <p:cNvSpPr>
            <a:spLocks noChangeArrowheads="1"/>
          </p:cNvSpPr>
          <p:nvPr/>
        </p:nvSpPr>
        <p:spPr bwMode="auto">
          <a:xfrm>
            <a:off x="6342743" y="2407067"/>
            <a:ext cx="4017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Ai (cái gì, con gì)?</a:t>
            </a:r>
          </a:p>
        </p:txBody>
      </p:sp>
      <p:sp>
        <p:nvSpPr>
          <p:cNvPr id="13" name="Rectangle 12"/>
          <p:cNvSpPr>
            <a:spLocks noChangeArrowheads="1"/>
          </p:cNvSpPr>
          <p:nvPr/>
        </p:nvSpPr>
        <p:spPr bwMode="auto">
          <a:xfrm>
            <a:off x="6434459" y="4927854"/>
            <a:ext cx="149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00CC00"/>
                </a:solidFill>
                <a:latin typeface="Times New Roman" panose="02020603050405020304" pitchFamily="18" charset="0"/>
                <a:cs typeface="Times New Roman" panose="02020603050405020304" pitchFamily="18" charset="0"/>
              </a:rPr>
              <a:t>thế nào?</a:t>
            </a:r>
            <a:endParaRPr lang="en-US" altLang="en-US">
              <a:solidFill>
                <a:srgbClr val="00CC00"/>
              </a:solidFill>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580571"/>
            <a:ext cx="10218057"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1. Đọc và trả lời câu hỏi:</a:t>
            </a:r>
          </a:p>
          <a:p>
            <a:pPr algn="just">
              <a:spcBef>
                <a:spcPct val="50000"/>
              </a:spcBef>
            </a:pPr>
            <a:r>
              <a:rPr lang="en-US" altLang="en-US" sz="3200"/>
              <a:t>      </a:t>
            </a:r>
            <a:r>
              <a:rPr lang="vi-VN" altLang="en-US" sz="3200"/>
              <a:t> Rồi những người con cũng lớn lên và lần lượt lên đường. Căn nhà trống vắng. Những đêm không ngủ, mẹ lại nghĩ về họ. Anh Khoa hồn nhiên, xởi lởi. Anh Đức lầm lì, ít nói. Còn anh Tịnh thì đĩnh đạc, chu đáo. </a:t>
            </a:r>
          </a:p>
          <a:p>
            <a:pPr algn="just">
              <a:spcBef>
                <a:spcPct val="50000"/>
              </a:spcBef>
            </a:pPr>
            <a:r>
              <a:rPr lang="vi-VN" altLang="en-US" sz="3200"/>
              <a:t>                                           </a:t>
            </a:r>
            <a:r>
              <a:rPr lang="en-US" altLang="en-US" sz="3200"/>
              <a:t>			  </a:t>
            </a:r>
            <a:r>
              <a:rPr lang="vi-VN" altLang="en-US" sz="3200"/>
              <a:t> (Theo Duy Thắng) </a:t>
            </a:r>
            <a:endParaRPr lang="en-US" altLang="en-US" sz="3200"/>
          </a:p>
          <a:p>
            <a:pPr>
              <a:lnSpc>
                <a:spcPct val="150000"/>
              </a:lnSpc>
              <a:spcBef>
                <a:spcPct val="0"/>
              </a:spcBef>
            </a:pPr>
            <a:r>
              <a:rPr lang="en-US" altLang="en-US" sz="3200" b="1">
                <a:cs typeface="Times New Roman" panose="02020603050405020304" pitchFamily="18" charset="0"/>
              </a:rPr>
              <a:t>a. Tìm các câu kể Ai thế nào? trong đoạn văn trên?</a:t>
            </a:r>
          </a:p>
          <a:p>
            <a:pPr>
              <a:lnSpc>
                <a:spcPct val="150000"/>
              </a:lnSpc>
              <a:spcBef>
                <a:spcPct val="0"/>
              </a:spcBef>
            </a:pPr>
            <a:r>
              <a:rPr lang="en-US" altLang="en-US" sz="3200" b="1">
                <a:cs typeface="Times New Roman" panose="02020603050405020304" pitchFamily="18" charset="0"/>
              </a:rPr>
              <a:t>b. Xác định chủ ngữ của các câu vừa tìm được?</a:t>
            </a:r>
          </a:p>
          <a:p>
            <a:pPr>
              <a:lnSpc>
                <a:spcPct val="150000"/>
              </a:lnSpc>
              <a:spcBef>
                <a:spcPct val="0"/>
              </a:spcBef>
            </a:pPr>
            <a:r>
              <a:rPr lang="en-US" altLang="en-US" sz="3200" b="1">
                <a:cs typeface="Times New Roman" panose="02020603050405020304" pitchFamily="18" charset="0"/>
              </a:rPr>
              <a:t>c. Xác định vị ngữ của các câu vừa tìm được?</a:t>
            </a:r>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03752" y="1796370"/>
            <a:ext cx="9910991" cy="30949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FontTx/>
              <a:buNone/>
            </a:pPr>
            <a:r>
              <a:rPr lang="en-US" altLang="en-US">
                <a:latin typeface="Times New Roman" panose="02020603050405020304" pitchFamily="18" charset="0"/>
                <a:cs typeface="Times New Roman" panose="02020603050405020304" pitchFamily="18" charset="0"/>
              </a:rPr>
              <a:t>	Rồi những người con cũng lớn lên và lần lượt lên đường. </a:t>
            </a:r>
            <a:r>
              <a:rPr lang="en-US" altLang="en-US">
                <a:solidFill>
                  <a:srgbClr val="C00000"/>
                </a:solidFill>
                <a:latin typeface="Times New Roman" panose="02020603050405020304" pitchFamily="18" charset="0"/>
                <a:cs typeface="Times New Roman" panose="02020603050405020304" pitchFamily="18" charset="0"/>
              </a:rPr>
              <a:t>Căn nhà trống vắng</a:t>
            </a:r>
            <a:r>
              <a:rPr lang="en-US" altLang="en-US">
                <a:latin typeface="Times New Roman" panose="02020603050405020304" pitchFamily="18" charset="0"/>
                <a:cs typeface="Times New Roman" panose="02020603050405020304" pitchFamily="18" charset="0"/>
              </a:rPr>
              <a:t>. Những đêm không ngủ, mẹ lại nghĩ về họ. </a:t>
            </a:r>
            <a:r>
              <a:rPr lang="en-US" altLang="en-US">
                <a:solidFill>
                  <a:srgbClr val="C00000"/>
                </a:solidFill>
                <a:latin typeface="Times New Roman" panose="02020603050405020304" pitchFamily="18" charset="0"/>
                <a:cs typeface="Times New Roman" panose="02020603050405020304" pitchFamily="18" charset="0"/>
              </a:rPr>
              <a:t>Anh Khoa hồn nhiên, xởi lởi</a:t>
            </a:r>
            <a:r>
              <a:rPr lang="en-US" altLang="en-US">
                <a:latin typeface="Times New Roman" panose="02020603050405020304" pitchFamily="18" charset="0"/>
                <a:cs typeface="Times New Roman" panose="02020603050405020304" pitchFamily="18" charset="0"/>
              </a:rPr>
              <a:t>. </a:t>
            </a:r>
            <a:r>
              <a:rPr lang="en-US" altLang="en-US">
                <a:solidFill>
                  <a:srgbClr val="C00000"/>
                </a:solidFill>
                <a:latin typeface="Times New Roman" panose="02020603050405020304" pitchFamily="18" charset="0"/>
                <a:cs typeface="Times New Roman" panose="02020603050405020304" pitchFamily="18" charset="0"/>
              </a:rPr>
              <a:t>Anh Đức lầm lì, ít nói. Còn anh Tịnh thì đĩnh đạc, chu đáo. </a:t>
            </a:r>
            <a:endParaRPr lang="vi-VN" altLang="en-US">
              <a:solidFill>
                <a:srgbClr val="C00000"/>
              </a:solidFill>
              <a:latin typeface="Times New Roman" panose="02020603050405020304" pitchFamily="18" charset="0"/>
              <a:cs typeface="Times New Roman" panose="02020603050405020304" pitchFamily="18" charset="0"/>
            </a:endParaRPr>
          </a:p>
          <a:p>
            <a:pPr algn="just" eaLnBrk="1" hangingPunct="1">
              <a:lnSpc>
                <a:spcPct val="150000"/>
              </a:lnSpc>
              <a:spcBef>
                <a:spcPct val="0"/>
              </a:spcBef>
              <a:buFontTx/>
              <a:buNone/>
            </a:pPr>
            <a:r>
              <a:rPr lang="en-US" altLang="en-US">
                <a:latin typeface="Times New Roman" panose="02020603050405020304" pitchFamily="18" charset="0"/>
                <a:cs typeface="Times New Roman" panose="02020603050405020304" pitchFamily="18" charset="0"/>
              </a:rPr>
              <a:t>    					</a:t>
            </a:r>
            <a:endParaRPr lang="en-US" altLang="en-US">
              <a:solidFill>
                <a:srgbClr val="0000FF"/>
              </a:solidFill>
              <a:latin typeface=".VnTime" panose="020B7200000000000000" pitchFamily="34" charset="0"/>
            </a:endParaRPr>
          </a:p>
        </p:txBody>
      </p:sp>
      <p:sp>
        <p:nvSpPr>
          <p:cNvPr id="3" name="Rectangle 2"/>
          <p:cNvSpPr/>
          <p:nvPr/>
        </p:nvSpPr>
        <p:spPr>
          <a:xfrm>
            <a:off x="1003752" y="699734"/>
            <a:ext cx="9104737" cy="742511"/>
          </a:xfrm>
          <a:prstGeom prst="rect">
            <a:avLst/>
          </a:prstGeom>
        </p:spPr>
        <p:txBody>
          <a:bodyPr wrap="none">
            <a:spAutoFit/>
          </a:bodyPr>
          <a:lstStyle/>
          <a:p>
            <a:pPr>
              <a:lnSpc>
                <a:spcPct val="150000"/>
              </a:lnSpc>
              <a:spcBef>
                <a:spcPct val="0"/>
              </a:spcBef>
            </a:pPr>
            <a:r>
              <a:rPr lang="en-US" altLang="en-US" sz="3200" b="1">
                <a:latin typeface="Times New Roman" panose="02020603050405020304" pitchFamily="18" charset="0"/>
                <a:cs typeface="Times New Roman" panose="02020603050405020304" pitchFamily="18" charset="0"/>
              </a:rPr>
              <a:t>a. Tìm các câu kể Ai thế nào? trong đoạn văn trên?</a:t>
            </a:r>
          </a:p>
        </p:txBody>
      </p:sp>
    </p:spTree>
    <p:extLst>
      <p:ext uri="{BB962C8B-B14F-4D97-AF65-F5344CB8AC3E}">
        <p14:creationId xmlns:p14="http://schemas.microsoft.com/office/powerpoint/2010/main" val="335034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1849748" y="1523521"/>
            <a:ext cx="74898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Căn nhà trống vắng.</a:t>
            </a:r>
            <a:endParaRPr lang="en-US" altLang="en-US">
              <a:solidFill>
                <a:srgbClr val="0000FF"/>
              </a:solidFill>
              <a:latin typeface=".VnTime" panose="020B7200000000000000" pitchFamily="34" charset="0"/>
            </a:endParaRPr>
          </a:p>
        </p:txBody>
      </p:sp>
      <p:sp>
        <p:nvSpPr>
          <p:cNvPr id="3" name="Text Box 15"/>
          <p:cNvSpPr txBox="1">
            <a:spLocks noChangeArrowheads="1"/>
          </p:cNvSpPr>
          <p:nvPr/>
        </p:nvSpPr>
        <p:spPr bwMode="auto">
          <a:xfrm>
            <a:off x="1869156" y="2470114"/>
            <a:ext cx="5761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Anh Khoa hồn nhiên, xởi lởi.</a:t>
            </a:r>
            <a:endParaRPr lang="en-US" altLang="en-US">
              <a:solidFill>
                <a:srgbClr val="0000FF"/>
              </a:solidFill>
              <a:latin typeface=".VnTime" panose="020B7200000000000000" pitchFamily="34" charset="0"/>
            </a:endParaRPr>
          </a:p>
        </p:txBody>
      </p:sp>
      <p:sp>
        <p:nvSpPr>
          <p:cNvPr id="4" name="Text Box 16"/>
          <p:cNvSpPr txBox="1">
            <a:spLocks noChangeArrowheads="1"/>
          </p:cNvSpPr>
          <p:nvPr/>
        </p:nvSpPr>
        <p:spPr bwMode="auto">
          <a:xfrm>
            <a:off x="1814030" y="4586663"/>
            <a:ext cx="75612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Còn anh Tịnh thì đĩnh đạc, chu đáo.</a:t>
            </a:r>
            <a:endParaRPr lang="en-US" altLang="en-US">
              <a:solidFill>
                <a:srgbClr val="0000FF"/>
              </a:solidFill>
              <a:latin typeface=".VnTime" panose="020B7200000000000000" pitchFamily="34" charset="0"/>
            </a:endParaRPr>
          </a:p>
        </p:txBody>
      </p:sp>
      <p:sp>
        <p:nvSpPr>
          <p:cNvPr id="5" name="Text Box 17"/>
          <p:cNvSpPr txBox="1">
            <a:spLocks noChangeArrowheads="1"/>
          </p:cNvSpPr>
          <p:nvPr/>
        </p:nvSpPr>
        <p:spPr bwMode="auto">
          <a:xfrm>
            <a:off x="1205930" y="767091"/>
            <a:ext cx="8343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Xác định chủ ngữ, vị ngữ trong các câu sau: </a:t>
            </a:r>
          </a:p>
        </p:txBody>
      </p:sp>
      <p:sp>
        <p:nvSpPr>
          <p:cNvPr id="6" name="Text Box 18"/>
          <p:cNvSpPr txBox="1">
            <a:spLocks noChangeArrowheads="1"/>
          </p:cNvSpPr>
          <p:nvPr/>
        </p:nvSpPr>
        <p:spPr bwMode="auto">
          <a:xfrm>
            <a:off x="1814030" y="3585886"/>
            <a:ext cx="47529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Anh Đức lầm lì, ít nói.</a:t>
            </a:r>
            <a:endParaRPr lang="en-US" altLang="en-US">
              <a:solidFill>
                <a:srgbClr val="0000FF"/>
              </a:solidFill>
              <a:latin typeface=".VnTime" panose="020B7200000000000000" pitchFamily="34" charset="0"/>
            </a:endParaRPr>
          </a:p>
        </p:txBody>
      </p:sp>
      <p:sp>
        <p:nvSpPr>
          <p:cNvPr id="7" name="Rectangle 19"/>
          <p:cNvSpPr>
            <a:spLocks noChangeArrowheads="1"/>
          </p:cNvSpPr>
          <p:nvPr/>
        </p:nvSpPr>
        <p:spPr bwMode="auto">
          <a:xfrm>
            <a:off x="1578883" y="399596"/>
            <a:ext cx="241141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endParaRPr lang="en-US" altLang="en-US">
              <a:solidFill>
                <a:srgbClr val="FF0000"/>
              </a:solidFill>
              <a:latin typeface=".VnTimeH" panose="020B7200000000000000" pitchFamily="34" charset="0"/>
            </a:endParaRPr>
          </a:p>
        </p:txBody>
      </p:sp>
      <p:grpSp>
        <p:nvGrpSpPr>
          <p:cNvPr id="8" name="Group 62"/>
          <p:cNvGrpSpPr>
            <a:grpSpLocks/>
          </p:cNvGrpSpPr>
          <p:nvPr/>
        </p:nvGrpSpPr>
        <p:grpSpPr bwMode="auto">
          <a:xfrm>
            <a:off x="1993946" y="1588030"/>
            <a:ext cx="3065463" cy="977900"/>
            <a:chOff x="547" y="851"/>
            <a:chExt cx="1931" cy="616"/>
          </a:xfrm>
        </p:grpSpPr>
        <p:grpSp>
          <p:nvGrpSpPr>
            <p:cNvPr id="9" name="Group 20"/>
            <p:cNvGrpSpPr>
              <a:grpSpLocks/>
            </p:cNvGrpSpPr>
            <p:nvPr/>
          </p:nvGrpSpPr>
          <p:grpSpPr bwMode="auto">
            <a:xfrm>
              <a:off x="547" y="851"/>
              <a:ext cx="1931" cy="272"/>
              <a:chOff x="719" y="875"/>
              <a:chExt cx="1819" cy="272"/>
            </a:xfrm>
          </p:grpSpPr>
          <p:sp>
            <p:nvSpPr>
              <p:cNvPr id="12" name="Line 21"/>
              <p:cNvSpPr>
                <a:spLocks noChangeShapeType="1"/>
              </p:cNvSpPr>
              <p:nvPr/>
            </p:nvSpPr>
            <p:spPr bwMode="auto">
              <a:xfrm flipV="1">
                <a:off x="1473" y="875"/>
                <a:ext cx="45" cy="272"/>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13" name="Line 22"/>
              <p:cNvSpPr>
                <a:spLocks noChangeShapeType="1"/>
              </p:cNvSpPr>
              <p:nvPr/>
            </p:nvSpPr>
            <p:spPr bwMode="auto">
              <a:xfrm>
                <a:off x="719" y="1122"/>
                <a:ext cx="709"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14" name="Line 23"/>
              <p:cNvSpPr>
                <a:spLocks noChangeShapeType="1"/>
              </p:cNvSpPr>
              <p:nvPr/>
            </p:nvSpPr>
            <p:spPr bwMode="auto">
              <a:xfrm>
                <a:off x="1575" y="1130"/>
                <a:ext cx="96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10" name="Text Box 50"/>
            <p:cNvSpPr txBox="1">
              <a:spLocks noChangeArrowheads="1"/>
            </p:cNvSpPr>
            <p:nvPr/>
          </p:nvSpPr>
          <p:spPr bwMode="auto">
            <a:xfrm>
              <a:off x="624" y="1092"/>
              <a:ext cx="51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p>
          </p:txBody>
        </p:sp>
        <p:sp>
          <p:nvSpPr>
            <p:cNvPr id="11" name="Text Box 52"/>
            <p:cNvSpPr txBox="1">
              <a:spLocks noChangeArrowheads="1"/>
            </p:cNvSpPr>
            <p:nvPr/>
          </p:nvSpPr>
          <p:spPr bwMode="auto">
            <a:xfrm>
              <a:off x="1678" y="1099"/>
              <a:ext cx="66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p>
          </p:txBody>
        </p:sp>
      </p:grpSp>
      <p:grpSp>
        <p:nvGrpSpPr>
          <p:cNvPr id="15" name="Group 61"/>
          <p:cNvGrpSpPr>
            <a:grpSpLocks/>
          </p:cNvGrpSpPr>
          <p:nvPr/>
        </p:nvGrpSpPr>
        <p:grpSpPr bwMode="auto">
          <a:xfrm>
            <a:off x="2618510" y="4670663"/>
            <a:ext cx="5012450" cy="1004888"/>
            <a:chOff x="1175" y="2033"/>
            <a:chExt cx="2965" cy="633"/>
          </a:xfrm>
        </p:grpSpPr>
        <p:grpSp>
          <p:nvGrpSpPr>
            <p:cNvPr id="16" name="Group 39"/>
            <p:cNvGrpSpPr>
              <a:grpSpLocks/>
            </p:cNvGrpSpPr>
            <p:nvPr/>
          </p:nvGrpSpPr>
          <p:grpSpPr bwMode="auto">
            <a:xfrm>
              <a:off x="1175" y="2033"/>
              <a:ext cx="2965" cy="272"/>
              <a:chOff x="1175" y="2033"/>
              <a:chExt cx="2965" cy="272"/>
            </a:xfrm>
          </p:grpSpPr>
          <p:sp>
            <p:nvSpPr>
              <p:cNvPr id="19" name="Line 29"/>
              <p:cNvSpPr>
                <a:spLocks noChangeShapeType="1"/>
              </p:cNvSpPr>
              <p:nvPr/>
            </p:nvSpPr>
            <p:spPr bwMode="auto">
              <a:xfrm flipV="1">
                <a:off x="2064" y="2033"/>
                <a:ext cx="45" cy="272"/>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0" name="Line 30"/>
              <p:cNvSpPr>
                <a:spLocks noChangeShapeType="1"/>
              </p:cNvSpPr>
              <p:nvPr/>
            </p:nvSpPr>
            <p:spPr bwMode="auto">
              <a:xfrm flipV="1">
                <a:off x="1175" y="2298"/>
                <a:ext cx="81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1" name="Line 38"/>
              <p:cNvSpPr>
                <a:spLocks noChangeShapeType="1"/>
              </p:cNvSpPr>
              <p:nvPr/>
            </p:nvSpPr>
            <p:spPr bwMode="auto">
              <a:xfrm>
                <a:off x="2135" y="2298"/>
                <a:ext cx="20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17" name="Text Box 51"/>
            <p:cNvSpPr txBox="1">
              <a:spLocks noChangeArrowheads="1"/>
            </p:cNvSpPr>
            <p:nvPr/>
          </p:nvSpPr>
          <p:spPr bwMode="auto">
            <a:xfrm>
              <a:off x="2619" y="2298"/>
              <a:ext cx="71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p>
          </p:txBody>
        </p:sp>
        <p:sp>
          <p:nvSpPr>
            <p:cNvPr id="18" name="Text Box 54"/>
            <p:cNvSpPr txBox="1">
              <a:spLocks noChangeArrowheads="1"/>
            </p:cNvSpPr>
            <p:nvPr/>
          </p:nvSpPr>
          <p:spPr bwMode="auto">
            <a:xfrm>
              <a:off x="1279" y="2292"/>
              <a:ext cx="49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p>
          </p:txBody>
        </p:sp>
      </p:grpSp>
      <p:grpSp>
        <p:nvGrpSpPr>
          <p:cNvPr id="22" name="Group 60"/>
          <p:cNvGrpSpPr>
            <a:grpSpLocks/>
          </p:cNvGrpSpPr>
          <p:nvPr/>
        </p:nvGrpSpPr>
        <p:grpSpPr bwMode="auto">
          <a:xfrm>
            <a:off x="1940833" y="3611625"/>
            <a:ext cx="3688424" cy="1063625"/>
            <a:chOff x="1363" y="1697"/>
            <a:chExt cx="2185" cy="670"/>
          </a:xfrm>
        </p:grpSpPr>
        <p:grpSp>
          <p:nvGrpSpPr>
            <p:cNvPr id="23" name="Group 40"/>
            <p:cNvGrpSpPr>
              <a:grpSpLocks/>
            </p:cNvGrpSpPr>
            <p:nvPr/>
          </p:nvGrpSpPr>
          <p:grpSpPr bwMode="auto">
            <a:xfrm>
              <a:off x="1363" y="1697"/>
              <a:ext cx="2076" cy="294"/>
              <a:chOff x="1363" y="1697"/>
              <a:chExt cx="2076" cy="294"/>
            </a:xfrm>
          </p:grpSpPr>
          <p:sp>
            <p:nvSpPr>
              <p:cNvPr id="26" name="Line 33"/>
              <p:cNvSpPr>
                <a:spLocks noChangeShapeType="1"/>
              </p:cNvSpPr>
              <p:nvPr/>
            </p:nvSpPr>
            <p:spPr bwMode="auto">
              <a:xfrm flipV="1">
                <a:off x="2227" y="1697"/>
                <a:ext cx="45" cy="272"/>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7" name="Line 34"/>
              <p:cNvSpPr>
                <a:spLocks noChangeShapeType="1"/>
              </p:cNvSpPr>
              <p:nvPr/>
            </p:nvSpPr>
            <p:spPr bwMode="auto">
              <a:xfrm flipV="1">
                <a:off x="1363" y="1971"/>
                <a:ext cx="856"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8" name="Line 37"/>
              <p:cNvSpPr>
                <a:spLocks noChangeShapeType="1"/>
              </p:cNvSpPr>
              <p:nvPr/>
            </p:nvSpPr>
            <p:spPr bwMode="auto">
              <a:xfrm flipV="1">
                <a:off x="2311" y="1991"/>
                <a:ext cx="112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24" name="Text Box 55"/>
            <p:cNvSpPr txBox="1">
              <a:spLocks noChangeArrowheads="1"/>
            </p:cNvSpPr>
            <p:nvPr/>
          </p:nvSpPr>
          <p:spPr bwMode="auto">
            <a:xfrm>
              <a:off x="1494" y="1999"/>
              <a:ext cx="54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p>
          </p:txBody>
        </p:sp>
        <p:sp>
          <p:nvSpPr>
            <p:cNvPr id="25" name="Text Box 56"/>
            <p:cNvSpPr txBox="1">
              <a:spLocks noChangeArrowheads="1"/>
            </p:cNvSpPr>
            <p:nvPr/>
          </p:nvSpPr>
          <p:spPr bwMode="auto">
            <a:xfrm>
              <a:off x="2663" y="1988"/>
              <a:ext cx="88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p>
          </p:txBody>
        </p:sp>
      </p:grpSp>
      <p:grpSp>
        <p:nvGrpSpPr>
          <p:cNvPr id="29" name="Group 59"/>
          <p:cNvGrpSpPr>
            <a:grpSpLocks/>
          </p:cNvGrpSpPr>
          <p:nvPr/>
        </p:nvGrpSpPr>
        <p:grpSpPr bwMode="auto">
          <a:xfrm>
            <a:off x="1834811" y="2546336"/>
            <a:ext cx="5113338" cy="1111250"/>
            <a:chOff x="1482" y="1389"/>
            <a:chExt cx="2566" cy="700"/>
          </a:xfrm>
        </p:grpSpPr>
        <p:grpSp>
          <p:nvGrpSpPr>
            <p:cNvPr id="30" name="Group 41"/>
            <p:cNvGrpSpPr>
              <a:grpSpLocks/>
            </p:cNvGrpSpPr>
            <p:nvPr/>
          </p:nvGrpSpPr>
          <p:grpSpPr bwMode="auto">
            <a:xfrm>
              <a:off x="1482" y="1389"/>
              <a:ext cx="2566" cy="277"/>
              <a:chOff x="1482" y="1389"/>
              <a:chExt cx="2566" cy="277"/>
            </a:xfrm>
          </p:grpSpPr>
          <p:sp>
            <p:nvSpPr>
              <p:cNvPr id="33" name="Line 25"/>
              <p:cNvSpPr>
                <a:spLocks noChangeShapeType="1"/>
              </p:cNvSpPr>
              <p:nvPr/>
            </p:nvSpPr>
            <p:spPr bwMode="auto">
              <a:xfrm flipV="1">
                <a:off x="2399" y="1389"/>
                <a:ext cx="45" cy="272"/>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34" name="Line 26"/>
              <p:cNvSpPr>
                <a:spLocks noChangeShapeType="1"/>
              </p:cNvSpPr>
              <p:nvPr/>
            </p:nvSpPr>
            <p:spPr bwMode="auto">
              <a:xfrm flipV="1">
                <a:off x="1482" y="1666"/>
                <a:ext cx="87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35" name="Line 36"/>
              <p:cNvSpPr>
                <a:spLocks noChangeShapeType="1"/>
              </p:cNvSpPr>
              <p:nvPr/>
            </p:nvSpPr>
            <p:spPr bwMode="auto">
              <a:xfrm>
                <a:off x="2472" y="1666"/>
                <a:ext cx="1576"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31" name="Text Box 53"/>
            <p:cNvSpPr txBox="1">
              <a:spLocks noChangeArrowheads="1"/>
            </p:cNvSpPr>
            <p:nvPr/>
          </p:nvSpPr>
          <p:spPr bwMode="auto">
            <a:xfrm>
              <a:off x="1667" y="1721"/>
              <a:ext cx="50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p>
          </p:txBody>
        </p:sp>
        <p:sp>
          <p:nvSpPr>
            <p:cNvPr id="32" name="Text Box 57"/>
            <p:cNvSpPr txBox="1">
              <a:spLocks noChangeArrowheads="1"/>
            </p:cNvSpPr>
            <p:nvPr/>
          </p:nvSpPr>
          <p:spPr bwMode="auto">
            <a:xfrm>
              <a:off x="2869" y="1721"/>
              <a:ext cx="67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p>
          </p:txBody>
        </p:sp>
      </p:grpSp>
    </p:spTree>
    <p:extLst>
      <p:ext uri="{BB962C8B-B14F-4D97-AF65-F5344CB8AC3E}">
        <p14:creationId xmlns:p14="http://schemas.microsoft.com/office/powerpoint/2010/main" val="7734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lide(fromBottom)">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slide(fromBottom)">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slide(fromBottom)">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slide(fromBottom)">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 diện được câu kể 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CN, VN trong câu kể 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có sử dụng câu kể Ai thế nào? yêu cầu lời văn chân thật, câu văn đúng ngữ pháp, từ ngữ sinh động.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80588" y="241930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8051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333341" y="724145"/>
            <a:ext cx="9477933" cy="1077218"/>
          </a:xfrm>
          <a:prstGeom prst="rect">
            <a:avLst/>
          </a:prstGeom>
          <a:noFill/>
          <a:ln>
            <a:noFill/>
          </a:ln>
          <a:effectLst/>
        </p:spPr>
        <p:txBody>
          <a:bodyPr wrap="square">
            <a:spAutoFit/>
          </a:bodyPr>
          <a:lstStyle/>
          <a:p>
            <a:pPr algn="just">
              <a:defRPr/>
            </a:pPr>
            <a:r>
              <a:rPr lang="en-US" sz="3200" b="1">
                <a:latin typeface="Times New Roman" panose="02020603050405020304" pitchFamily="18" charset="0"/>
                <a:cs typeface="Times New Roman" panose="02020603050405020304" pitchFamily="18" charset="0"/>
              </a:rPr>
              <a:t>Bài 2. Kể về các bạn trong tổ em, trong lời kể có sử dụng một số câu kể </a:t>
            </a:r>
            <a:r>
              <a:rPr lang="en-US" sz="3200" b="1" i="1">
                <a:solidFill>
                  <a:srgbClr val="FF0000"/>
                </a:solidFill>
                <a:latin typeface="Times New Roman" panose="02020603050405020304" pitchFamily="18" charset="0"/>
                <a:cs typeface="Times New Roman" panose="02020603050405020304" pitchFamily="18" charset="0"/>
              </a:rPr>
              <a:t>Ai thế nào?</a:t>
            </a:r>
          </a:p>
        </p:txBody>
      </p:sp>
      <p:sp>
        <p:nvSpPr>
          <p:cNvPr id="4" name="Rectangle 3"/>
          <p:cNvSpPr/>
          <p:nvPr/>
        </p:nvSpPr>
        <p:spPr>
          <a:xfrm>
            <a:off x="1333342" y="2337348"/>
            <a:ext cx="9477933" cy="2554545"/>
          </a:xfrm>
          <a:prstGeom prst="rect">
            <a:avLst/>
          </a:prstGeom>
        </p:spPr>
        <p:txBody>
          <a:bodyPr wrap="square">
            <a:spAutoFit/>
          </a:bodyPr>
          <a:lstStyle/>
          <a:p>
            <a:pPr algn="just">
              <a:spcBef>
                <a:spcPct val="50000"/>
              </a:spcBef>
              <a:defRPr/>
            </a:pPr>
            <a:r>
              <a:rPr lang="en-US" altLang="en-US" sz="3200">
                <a:solidFill>
                  <a:srgbClr val="008000"/>
                </a:solidFill>
                <a:latin typeface="Times New Roman" panose="02020603050405020304" pitchFamily="18" charset="0"/>
              </a:rPr>
              <a:t>      Tổ em có 12 bạn . Bạn Minh thông minh. Bạn Huyền tốt bụng. Còn bạn Châu lại dịu dàng xinh xắn. Nhưng bạn Sang và Tiến thì lém lỉnh, luyên thuyên suốt cả ngày.Tuy mỗi người một cá tính nhưng tất cả các bạn trong tổ em đều rất đoàn kết.</a:t>
            </a:r>
            <a:endParaRPr lang="en-US" alt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 diện được câu kể 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CN, VN trong câu kể 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có sử dụng câu kể Ai thế nào? yêu cầu lời văn chân thật, câu văn đúng ngữ pháp, từ ngữ sinh động.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80588" y="385134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75326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Vị ngữ trong câu kể Ai thế nào?</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10971" y="1942192"/>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b="1">
                <a:latin typeface="Times New Roman" panose="02020603050405020304" pitchFamily="18" charset="0"/>
                <a:cs typeface="Times New Roman" panose="02020603050405020304" pitchFamily="18" charset="0"/>
              </a:rPr>
              <a:t>1. Câu kể </a:t>
            </a:r>
            <a:r>
              <a:rPr lang="en-US" altLang="en-US" b="1" i="1">
                <a:latin typeface="Times New Roman" panose="02020603050405020304" pitchFamily="18" charset="0"/>
                <a:cs typeface="Times New Roman" panose="02020603050405020304" pitchFamily="18" charset="0"/>
              </a:rPr>
              <a:t>Ai làm gì? c</a:t>
            </a:r>
            <a:r>
              <a:rPr lang="en-US" altLang="en-US" b="1">
                <a:latin typeface="Times New Roman" panose="02020603050405020304" pitchFamily="18" charset="0"/>
                <a:cs typeface="Times New Roman" panose="02020603050405020304" pitchFamily="18" charset="0"/>
              </a:rPr>
              <a:t>ó mấy bộ phận?</a:t>
            </a:r>
          </a:p>
        </p:txBody>
      </p:sp>
      <p:sp>
        <p:nvSpPr>
          <p:cNvPr id="4" name="Text Box 5"/>
          <p:cNvSpPr txBox="1">
            <a:spLocks noChangeArrowheads="1"/>
          </p:cNvSpPr>
          <p:nvPr/>
        </p:nvSpPr>
        <p:spPr bwMode="auto">
          <a:xfrm>
            <a:off x="3044371" y="2656567"/>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Câu kể </a:t>
            </a:r>
            <a:r>
              <a:rPr lang="en-US" altLang="en-US" b="1" i="1">
                <a:solidFill>
                  <a:srgbClr val="0070C0"/>
                </a:solidFill>
                <a:latin typeface="Times New Roman" panose="02020603050405020304" pitchFamily="18" charset="0"/>
                <a:cs typeface="Times New Roman" panose="02020603050405020304" pitchFamily="18" charset="0"/>
              </a:rPr>
              <a:t>Ai làm gì? c</a:t>
            </a:r>
            <a:r>
              <a:rPr lang="en-US" altLang="en-US" b="1">
                <a:solidFill>
                  <a:srgbClr val="0070C0"/>
                </a:solidFill>
                <a:latin typeface="Times New Roman" panose="02020603050405020304" pitchFamily="18" charset="0"/>
                <a:cs typeface="Times New Roman" panose="02020603050405020304" pitchFamily="18" charset="0"/>
              </a:rPr>
              <a:t>ó hai bộ phận:</a:t>
            </a:r>
          </a:p>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 Chủ ngữ trả lời cho câu hỏi: Ai (cái gì, con gì)?</a:t>
            </a:r>
          </a:p>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 Vị ngữ trả lời cho câu hỏi: Làm gì?</a:t>
            </a:r>
          </a:p>
        </p:txBody>
      </p:sp>
    </p:spTree>
    <p:extLst>
      <p:ext uri="{BB962C8B-B14F-4D97-AF65-F5344CB8AC3E}">
        <p14:creationId xmlns:p14="http://schemas.microsoft.com/office/powerpoint/2010/main" val="563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465943" y="657225"/>
            <a:ext cx="90315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n-US" altLang="en-US" b="1">
                <a:latin typeface="Times New Roman" pitchFamily="18" charset="0"/>
                <a:cs typeface="Times New Roman" pitchFamily="18" charset="0"/>
              </a:rPr>
              <a:t>2. Đặt câu phù hợp với nội dung hình sau và xác định chủ ngữ, vị ngữ trong câu đó?</a:t>
            </a:r>
            <a:endParaRPr lang="en-US" altLang="en-US" b="1" dirty="0">
              <a:latin typeface="Times New Roman" pitchFamily="18" charset="0"/>
              <a:cs typeface="Times New Roman" pitchFamily="18" charset="0"/>
            </a:endParaRPr>
          </a:p>
        </p:txBody>
      </p:sp>
      <p:sp>
        <p:nvSpPr>
          <p:cNvPr id="3" name="TextBox 6"/>
          <p:cNvSpPr txBox="1">
            <a:spLocks noChangeArrowheads="1"/>
          </p:cNvSpPr>
          <p:nvPr/>
        </p:nvSpPr>
        <p:spPr bwMode="auto">
          <a:xfrm>
            <a:off x="3363686" y="5791200"/>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33CC"/>
                </a:solidFill>
                <a:latin typeface="Times New Roman" panose="02020603050405020304" pitchFamily="18" charset="0"/>
                <a:cs typeface="Times New Roman" panose="02020603050405020304" pitchFamily="18" charset="0"/>
              </a:rPr>
              <a:t>Các bạn học sinh đang tập thể dục.</a:t>
            </a:r>
          </a:p>
        </p:txBody>
      </p:sp>
      <p:cxnSp>
        <p:nvCxnSpPr>
          <p:cNvPr id="4" name="Straight Connector 3"/>
          <p:cNvCxnSpPr/>
          <p:nvPr/>
        </p:nvCxnSpPr>
        <p:spPr>
          <a:xfrm>
            <a:off x="3554186" y="6248400"/>
            <a:ext cx="2362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59261" y="6248400"/>
            <a:ext cx="2667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59261" y="6324600"/>
            <a:ext cx="2667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8285" y="1756228"/>
            <a:ext cx="8429171" cy="402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9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plus(in)">
                                      <p:cBhvr>
                                        <p:cTn id="23" dur="2000"/>
                                        <p:tgtEl>
                                          <p:spTgt spid="5"/>
                                        </p:tgtEl>
                                      </p:cBhvr>
                                    </p:animEffect>
                                  </p:childTnLst>
                                </p:cTn>
                              </p:par>
                              <p:par>
                                <p:cTn id="24" presetID="1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559628" y="573314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33CC"/>
                </a:solidFill>
                <a:latin typeface="Times New Roman" panose="02020603050405020304" pitchFamily="18" charset="0"/>
                <a:cs typeface="Times New Roman" panose="02020603050405020304" pitchFamily="18" charset="0"/>
              </a:rPr>
              <a:t>Các bạn nhỏ đang đá bóng.</a:t>
            </a:r>
          </a:p>
        </p:txBody>
      </p:sp>
      <p:cxnSp>
        <p:nvCxnSpPr>
          <p:cNvPr id="3" name="Straight Connector 2"/>
          <p:cNvCxnSpPr/>
          <p:nvPr/>
        </p:nvCxnSpPr>
        <p:spPr>
          <a:xfrm>
            <a:off x="3712028" y="6190342"/>
            <a:ext cx="1828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763078" y="6190342"/>
            <a:ext cx="206375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763078" y="6266542"/>
            <a:ext cx="206375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đb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4228" y="1103086"/>
            <a:ext cx="7794171" cy="44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88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500"/>
                                        <p:tgtEl>
                                          <p:spTgt spid="4"/>
                                        </p:tgtEl>
                                      </p:cBhvr>
                                    </p:animEffect>
                                  </p:childTnLst>
                                </p:cTn>
                              </p:par>
                              <p:par>
                                <p:cTn id="18" presetID="21"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850292"/>
            <a:ext cx="7352364"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 kể Ai thế nào?</a:t>
            </a:r>
          </a:p>
        </p:txBody>
      </p:sp>
    </p:spTree>
    <p:extLst>
      <p:ext uri="{BB962C8B-B14F-4D97-AF65-F5344CB8AC3E}">
        <p14:creationId xmlns:p14="http://schemas.microsoft.com/office/powerpoint/2010/main" val="29454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 diện được câu kể 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CN, VN trong câu kể 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có sử dụng câu kể Ai thế nào? yêu cầu lời văn chân thật, câu văn đúng ngữ pháp, từ ngữ sinh động.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53095771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2299</TotalTime>
  <Words>1271</Words>
  <Application>Microsoft Office PowerPoint</Application>
  <PresentationFormat>Widescreen</PresentationFormat>
  <Paragraphs>159</Paragraphs>
  <Slides>27</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.VnTime</vt:lpstr>
      <vt:lpstr>.VnTimeH</vt:lpstr>
      <vt:lpstr>Arial</vt:lpstr>
      <vt:lpstr>Calibri</vt:lpstr>
      <vt:lpstr>Calibri Light</vt:lpstr>
      <vt:lpstr>Garamond</vt:lpstr>
      <vt:lpstr>Tahoma</vt:lpstr>
      <vt:lpstr>Times New Roman</vt:lpstr>
      <vt:lpstr>VNI-Avo</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Thuy Ninh</cp:lastModifiedBy>
  <cp:revision>313</cp:revision>
  <dcterms:created xsi:type="dcterms:W3CDTF">2021-08-04T18:52:07Z</dcterms:created>
  <dcterms:modified xsi:type="dcterms:W3CDTF">2023-06-05T06:55:41Z</dcterms:modified>
</cp:coreProperties>
</file>