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19"/>
  </p:notesMasterIdLst>
  <p:sldIdLst>
    <p:sldId id="445" r:id="rId3"/>
    <p:sldId id="280" r:id="rId4"/>
    <p:sldId id="464" r:id="rId5"/>
    <p:sldId id="283" r:id="rId6"/>
    <p:sldId id="278" r:id="rId7"/>
    <p:sldId id="416" r:id="rId8"/>
    <p:sldId id="490" r:id="rId9"/>
    <p:sldId id="515" r:id="rId10"/>
    <p:sldId id="523" r:id="rId11"/>
    <p:sldId id="494" r:id="rId12"/>
    <p:sldId id="524" r:id="rId13"/>
    <p:sldId id="497" r:id="rId14"/>
    <p:sldId id="525" r:id="rId15"/>
    <p:sldId id="292" r:id="rId16"/>
    <p:sldId id="293" r:id="rId17"/>
    <p:sldId id="27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FFCCCC"/>
    <a:srgbClr val="CCFF99"/>
    <a:srgbClr val="FFFF99"/>
    <a:srgbClr val="FFFFFF"/>
    <a:srgbClr val="66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63" d="100"/>
          <a:sy n="63" d="100"/>
        </p:scale>
        <p:origin x="93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15</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53066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8010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52581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62EAB2-B444-4514-BBC4-48E17212839F}"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2EAB2-B444-4514-BBC4-48E17212839F}"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3.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727"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6/5/2023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28" r:id="rId8"/>
    <p:sldLayoutId id="2147483726"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1581285" y="745277"/>
            <a:ext cx="94109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 2. </a:t>
            </a:r>
            <a:r>
              <a:rPr lang="vi-VN" altLang="vi-VN" sz="2800" b="1"/>
              <a:t>Xác định bộ phận chủ ngữ và vị ngữ trong các câu vừa tìm được.</a:t>
            </a:r>
          </a:p>
        </p:txBody>
      </p:sp>
      <p:sp>
        <p:nvSpPr>
          <p:cNvPr id="4" name="TextBox 7"/>
          <p:cNvSpPr txBox="1">
            <a:spLocks noChangeArrowheads="1"/>
          </p:cNvSpPr>
          <p:nvPr/>
        </p:nvSpPr>
        <p:spPr bwMode="auto">
          <a:xfrm>
            <a:off x="1856159" y="1699384"/>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Tàu chúng tôi  buông neo trong vùng biển Trường Sa.</a:t>
            </a:r>
            <a:endParaRPr lang="vi-VN" altLang="en-US" sz="2800" b="1">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5" name="TextBox 8"/>
          <p:cNvSpPr txBox="1">
            <a:spLocks noChangeArrowheads="1"/>
          </p:cNvSpPr>
          <p:nvPr/>
        </p:nvSpPr>
        <p:spPr bwMode="auto">
          <a:xfrm>
            <a:off x="1800428" y="2766184"/>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Một số chiến sĩ  thả câu.</a:t>
            </a:r>
            <a:endParaRPr lang="vi-VN" altLang="en-US" sz="2800" b="1">
              <a:solidFill>
                <a:srgbClr val="0000FF"/>
              </a:solidFill>
              <a:latin typeface="Times New Roman" panose="02020603050405020304" pitchFamily="18" charset="0"/>
              <a:cs typeface="Times New Roman" panose="02020603050405020304" pitchFamily="18" charset="0"/>
            </a:endParaRPr>
          </a:p>
          <a:p>
            <a:pPr eaLnBrk="1" hangingPunct="1"/>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6" name="TextBox 9"/>
          <p:cNvSpPr txBox="1">
            <a:spLocks noChangeArrowheads="1"/>
          </p:cNvSpPr>
          <p:nvPr/>
        </p:nvSpPr>
        <p:spPr bwMode="auto">
          <a:xfrm>
            <a:off x="1800428" y="3941714"/>
            <a:ext cx="8759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r>
              <a:rPr lang="en-US" altLang="en-US" sz="2800" b="1">
                <a:solidFill>
                  <a:srgbClr val="0000FF"/>
                </a:solidFill>
                <a:latin typeface="Times New Roman" panose="02020603050405020304" pitchFamily="18" charset="0"/>
                <a:cs typeface="Times New Roman" panose="02020603050405020304" pitchFamily="18" charset="0"/>
              </a:rPr>
              <a:t>Một số khác  quây quần trên boong sau, ca hát, thổi sáo.</a:t>
            </a:r>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7" name="TextBox 10"/>
          <p:cNvSpPr txBox="1">
            <a:spLocks noChangeArrowheads="1"/>
          </p:cNvSpPr>
          <p:nvPr/>
        </p:nvSpPr>
        <p:spPr bwMode="auto">
          <a:xfrm>
            <a:off x="1779959" y="5057937"/>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eaLnBrk="1" hangingPunct="1"/>
            <a:r>
              <a:rPr lang="en-US" altLang="en-US" sz="2800" b="1">
                <a:solidFill>
                  <a:srgbClr val="0000FF"/>
                </a:solidFill>
                <a:latin typeface="Times New Roman" panose="02020603050405020304" pitchFamily="18" charset="0"/>
                <a:cs typeface="Times New Roman" panose="02020603050405020304" pitchFamily="18" charset="0"/>
              </a:rPr>
              <a:t>Cá heo  gọi nhau quây đến quanh tàu như để chia vui.</a:t>
            </a:r>
          </a:p>
          <a:p>
            <a:pPr eaLnBrk="1" hangingPunct="1"/>
            <a:endParaRPr lang="vi-VN" altLang="en-US" sz="2800" b="1">
              <a:solidFill>
                <a:srgbClr val="0000FF"/>
              </a:solidFill>
              <a:latin typeface="Times New Roman" panose="02020603050405020304" pitchFamily="18" charset="0"/>
              <a:cs typeface="Times New Roman" panose="02020603050405020304" pitchFamily="18" charset="0"/>
            </a:endParaRPr>
          </a:p>
        </p:txBody>
      </p:sp>
      <p:sp>
        <p:nvSpPr>
          <p:cNvPr id="8" name="Line 13"/>
          <p:cNvSpPr>
            <a:spLocks noChangeShapeType="1"/>
          </p:cNvSpPr>
          <p:nvPr/>
        </p:nvSpPr>
        <p:spPr bwMode="auto">
          <a:xfrm>
            <a:off x="4351709" y="2166109"/>
            <a:ext cx="5410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9" name="Line 14"/>
          <p:cNvSpPr>
            <a:spLocks noChangeShapeType="1"/>
          </p:cNvSpPr>
          <p:nvPr/>
        </p:nvSpPr>
        <p:spPr bwMode="auto">
          <a:xfrm>
            <a:off x="2103809" y="2166109"/>
            <a:ext cx="1828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0" name="Line 15"/>
          <p:cNvSpPr>
            <a:spLocks noChangeShapeType="1"/>
          </p:cNvSpPr>
          <p:nvPr/>
        </p:nvSpPr>
        <p:spPr bwMode="auto">
          <a:xfrm flipH="1">
            <a:off x="4055083" y="1784210"/>
            <a:ext cx="152400" cy="457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1" name="Text Box 20"/>
          <p:cNvSpPr txBox="1">
            <a:spLocks noChangeArrowheads="1"/>
          </p:cNvSpPr>
          <p:nvPr/>
        </p:nvSpPr>
        <p:spPr bwMode="auto">
          <a:xfrm>
            <a:off x="2675309" y="2223259"/>
            <a:ext cx="700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CN</a:t>
            </a:r>
          </a:p>
        </p:txBody>
      </p:sp>
      <p:sp>
        <p:nvSpPr>
          <p:cNvPr id="12" name="Text Box 21"/>
          <p:cNvSpPr txBox="1">
            <a:spLocks noChangeArrowheads="1"/>
          </p:cNvSpPr>
          <p:nvPr/>
        </p:nvSpPr>
        <p:spPr bwMode="auto">
          <a:xfrm>
            <a:off x="6942509" y="2242309"/>
            <a:ext cx="1114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a:t>
            </a:r>
          </a:p>
        </p:txBody>
      </p:sp>
      <p:sp>
        <p:nvSpPr>
          <p:cNvPr id="13" name="Line 18"/>
          <p:cNvSpPr>
            <a:spLocks noChangeShapeType="1"/>
          </p:cNvSpPr>
          <p:nvPr/>
        </p:nvSpPr>
        <p:spPr bwMode="auto">
          <a:xfrm flipH="1">
            <a:off x="4186441" y="2793172"/>
            <a:ext cx="152400" cy="457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4" name="Text Box 21"/>
          <p:cNvSpPr txBox="1">
            <a:spLocks noChangeArrowheads="1"/>
          </p:cNvSpPr>
          <p:nvPr/>
        </p:nvSpPr>
        <p:spPr bwMode="auto">
          <a:xfrm>
            <a:off x="2562428" y="3356734"/>
            <a:ext cx="1247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CN</a:t>
            </a:r>
          </a:p>
        </p:txBody>
      </p:sp>
      <p:sp>
        <p:nvSpPr>
          <p:cNvPr id="15" name="Text Box 22"/>
          <p:cNvSpPr txBox="1">
            <a:spLocks noChangeArrowheads="1"/>
          </p:cNvSpPr>
          <p:nvPr/>
        </p:nvSpPr>
        <p:spPr bwMode="auto">
          <a:xfrm>
            <a:off x="4543628" y="3371022"/>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a:t>
            </a:r>
          </a:p>
        </p:txBody>
      </p:sp>
      <p:sp>
        <p:nvSpPr>
          <p:cNvPr id="16" name="Line 23"/>
          <p:cNvSpPr>
            <a:spLocks noChangeShapeType="1"/>
          </p:cNvSpPr>
          <p:nvPr/>
        </p:nvSpPr>
        <p:spPr bwMode="auto">
          <a:xfrm flipV="1">
            <a:off x="2027441" y="3242434"/>
            <a:ext cx="2057400" cy="1428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7" name="Line 24"/>
          <p:cNvSpPr>
            <a:spLocks noChangeShapeType="1"/>
          </p:cNvSpPr>
          <p:nvPr/>
        </p:nvSpPr>
        <p:spPr bwMode="auto">
          <a:xfrm>
            <a:off x="4408691" y="3256722"/>
            <a:ext cx="1066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8" name="Line 27"/>
          <p:cNvSpPr>
            <a:spLocks noChangeShapeType="1"/>
          </p:cNvSpPr>
          <p:nvPr/>
        </p:nvSpPr>
        <p:spPr bwMode="auto">
          <a:xfrm flipV="1">
            <a:off x="1856159" y="4417964"/>
            <a:ext cx="185561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19" name="Line 29"/>
          <p:cNvSpPr>
            <a:spLocks noChangeShapeType="1"/>
          </p:cNvSpPr>
          <p:nvPr/>
        </p:nvSpPr>
        <p:spPr bwMode="auto">
          <a:xfrm flipH="1">
            <a:off x="3758188" y="3960764"/>
            <a:ext cx="152400" cy="457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0" name="Text Box 30"/>
          <p:cNvSpPr txBox="1">
            <a:spLocks noChangeArrowheads="1"/>
          </p:cNvSpPr>
          <p:nvPr/>
        </p:nvSpPr>
        <p:spPr bwMode="auto">
          <a:xfrm>
            <a:off x="2625928" y="4513214"/>
            <a:ext cx="119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CN</a:t>
            </a:r>
          </a:p>
        </p:txBody>
      </p:sp>
      <p:sp>
        <p:nvSpPr>
          <p:cNvPr id="21" name="Text Box 31"/>
          <p:cNvSpPr txBox="1">
            <a:spLocks noChangeArrowheads="1"/>
          </p:cNvSpPr>
          <p:nvPr/>
        </p:nvSpPr>
        <p:spPr bwMode="auto">
          <a:xfrm>
            <a:off x="5683453" y="4551314"/>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VN1</a:t>
            </a:r>
          </a:p>
        </p:txBody>
      </p:sp>
      <p:sp>
        <p:nvSpPr>
          <p:cNvPr id="22" name="Text Box 34"/>
          <p:cNvSpPr txBox="1">
            <a:spLocks noChangeArrowheads="1"/>
          </p:cNvSpPr>
          <p:nvPr/>
        </p:nvSpPr>
        <p:spPr bwMode="auto">
          <a:xfrm>
            <a:off x="6170984" y="5667537"/>
            <a:ext cx="1195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a:t>
            </a:r>
          </a:p>
        </p:txBody>
      </p:sp>
      <p:sp>
        <p:nvSpPr>
          <p:cNvPr id="23" name="Line 35"/>
          <p:cNvSpPr>
            <a:spLocks noChangeShapeType="1"/>
          </p:cNvSpPr>
          <p:nvPr/>
        </p:nvSpPr>
        <p:spPr bwMode="auto">
          <a:xfrm flipV="1">
            <a:off x="3227759" y="5542125"/>
            <a:ext cx="66008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4" name="Line 36"/>
          <p:cNvSpPr>
            <a:spLocks noChangeShapeType="1"/>
          </p:cNvSpPr>
          <p:nvPr/>
        </p:nvSpPr>
        <p:spPr bwMode="auto">
          <a:xfrm>
            <a:off x="1979984" y="5500850"/>
            <a:ext cx="914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5" name="Line 37"/>
          <p:cNvSpPr>
            <a:spLocks noChangeShapeType="1"/>
          </p:cNvSpPr>
          <p:nvPr/>
        </p:nvSpPr>
        <p:spPr bwMode="auto">
          <a:xfrm flipH="1">
            <a:off x="2984872" y="5094450"/>
            <a:ext cx="152400" cy="4572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6" name="Text Box 30"/>
          <p:cNvSpPr txBox="1">
            <a:spLocks noChangeArrowheads="1"/>
          </p:cNvSpPr>
          <p:nvPr/>
        </p:nvSpPr>
        <p:spPr bwMode="auto">
          <a:xfrm>
            <a:off x="2160959" y="5667537"/>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CN</a:t>
            </a:r>
          </a:p>
        </p:txBody>
      </p:sp>
      <p:sp>
        <p:nvSpPr>
          <p:cNvPr id="27" name="Rectangle 26"/>
          <p:cNvSpPr>
            <a:spLocks noChangeArrowheads="1"/>
          </p:cNvSpPr>
          <p:nvPr/>
        </p:nvSpPr>
        <p:spPr bwMode="auto">
          <a:xfrm>
            <a:off x="1794078" y="3941714"/>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004DE6"/>
                </a:solidFill>
                <a:latin typeface="Times New Roman" panose="02020603050405020304" pitchFamily="18" charset="0"/>
                <a:cs typeface="Times New Roman" panose="02020603050405020304" pitchFamily="18" charset="0"/>
              </a:rPr>
              <a:t>Một số khác</a:t>
            </a:r>
            <a:endParaRPr lang="vi-VN" altLang="en-US" sz="2800" b="1">
              <a:solidFill>
                <a:srgbClr val="004DE6"/>
              </a:solidFill>
            </a:endParaRPr>
          </a:p>
        </p:txBody>
      </p:sp>
      <p:sp>
        <p:nvSpPr>
          <p:cNvPr id="28" name="Line 24"/>
          <p:cNvSpPr>
            <a:spLocks noChangeShapeType="1"/>
          </p:cNvSpPr>
          <p:nvPr/>
        </p:nvSpPr>
        <p:spPr bwMode="auto">
          <a:xfrm flipV="1">
            <a:off x="4018166" y="4426678"/>
            <a:ext cx="382746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29" name="Line 24"/>
          <p:cNvSpPr>
            <a:spLocks noChangeShapeType="1"/>
          </p:cNvSpPr>
          <p:nvPr/>
        </p:nvSpPr>
        <p:spPr bwMode="auto">
          <a:xfrm>
            <a:off x="9179128" y="4465589"/>
            <a:ext cx="10668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0" name="Line 24"/>
          <p:cNvSpPr>
            <a:spLocks noChangeShapeType="1"/>
          </p:cNvSpPr>
          <p:nvPr/>
        </p:nvSpPr>
        <p:spPr bwMode="auto">
          <a:xfrm>
            <a:off x="8159953" y="4465589"/>
            <a:ext cx="762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800"/>
          </a:p>
        </p:txBody>
      </p:sp>
      <p:sp>
        <p:nvSpPr>
          <p:cNvPr id="31" name="Text Box 31"/>
          <p:cNvSpPr txBox="1">
            <a:spLocks noChangeArrowheads="1"/>
          </p:cNvSpPr>
          <p:nvPr/>
        </p:nvSpPr>
        <p:spPr bwMode="auto">
          <a:xfrm>
            <a:off x="8045653" y="4541789"/>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VN2</a:t>
            </a:r>
          </a:p>
        </p:txBody>
      </p:sp>
      <p:sp>
        <p:nvSpPr>
          <p:cNvPr id="32" name="Text Box 31"/>
          <p:cNvSpPr txBox="1">
            <a:spLocks noChangeArrowheads="1"/>
          </p:cNvSpPr>
          <p:nvPr/>
        </p:nvSpPr>
        <p:spPr bwMode="auto">
          <a:xfrm>
            <a:off x="9255328" y="4541789"/>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VN3</a:t>
            </a: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barn(inVertical)">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barn(inVertical)">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arn(inVertical)">
                                      <p:cBhvr>
                                        <p:cTn id="93" dur="500"/>
                                        <p:tgtEl>
                                          <p:spTgt spid="2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barn(inVertical)">
                                      <p:cBhvr>
                                        <p:cTn id="98" dur="5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1000"/>
                                        <p:tgtEl>
                                          <p:spTgt spid="29"/>
                                        </p:tgtEl>
                                      </p:cBhvr>
                                    </p:animEffect>
                                    <p:anim calcmode="lin" valueType="num">
                                      <p:cBhvr>
                                        <p:cTn id="109" dur="1000" fill="hold"/>
                                        <p:tgtEl>
                                          <p:spTgt spid="29"/>
                                        </p:tgtEl>
                                        <p:attrNameLst>
                                          <p:attrName>ppt_x</p:attrName>
                                        </p:attrNameLst>
                                      </p:cBhvr>
                                      <p:tavLst>
                                        <p:tav tm="0">
                                          <p:val>
                                            <p:strVal val="#ppt_x"/>
                                          </p:val>
                                        </p:tav>
                                        <p:tav tm="100000">
                                          <p:val>
                                            <p:strVal val="#ppt_x"/>
                                          </p:val>
                                        </p:tav>
                                      </p:tavLst>
                                    </p:anim>
                                    <p:anim calcmode="lin" valueType="num">
                                      <p:cBhvr>
                                        <p:cTn id="11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1000"/>
                                        <p:tgtEl>
                                          <p:spTgt spid="32"/>
                                        </p:tgtEl>
                                      </p:cBhvr>
                                    </p:animEffect>
                                    <p:anim calcmode="lin" valueType="num">
                                      <p:cBhvr>
                                        <p:cTn id="116" dur="1000" fill="hold"/>
                                        <p:tgtEl>
                                          <p:spTgt spid="32"/>
                                        </p:tgtEl>
                                        <p:attrNameLst>
                                          <p:attrName>ppt_x</p:attrName>
                                        </p:attrNameLst>
                                      </p:cBhvr>
                                      <p:tavLst>
                                        <p:tav tm="0">
                                          <p:val>
                                            <p:strVal val="#ppt_x"/>
                                          </p:val>
                                        </p:tav>
                                        <p:tav tm="100000">
                                          <p:val>
                                            <p:strVal val="#ppt_x"/>
                                          </p:val>
                                        </p:tav>
                                      </p:tavLst>
                                    </p:anim>
                                    <p:anim calcmode="lin" valueType="num">
                                      <p:cBhvr>
                                        <p:cTn id="11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1000"/>
                                        <p:tgtEl>
                                          <p:spTgt spid="24"/>
                                        </p:tgtEl>
                                      </p:cBhvr>
                                    </p:animEffect>
                                    <p:anim calcmode="lin" valueType="num">
                                      <p:cBhvr>
                                        <p:cTn id="130" dur="1000" fill="hold"/>
                                        <p:tgtEl>
                                          <p:spTgt spid="24"/>
                                        </p:tgtEl>
                                        <p:attrNameLst>
                                          <p:attrName>ppt_x</p:attrName>
                                        </p:attrNameLst>
                                      </p:cBhvr>
                                      <p:tavLst>
                                        <p:tav tm="0">
                                          <p:val>
                                            <p:strVal val="#ppt_x"/>
                                          </p:val>
                                        </p:tav>
                                        <p:tav tm="100000">
                                          <p:val>
                                            <p:strVal val="#ppt_x"/>
                                          </p:val>
                                        </p:tav>
                                      </p:tavLst>
                                    </p:anim>
                                    <p:anim calcmode="lin" valueType="num">
                                      <p:cBhvr>
                                        <p:cTn id="1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1000"/>
                                        <p:tgtEl>
                                          <p:spTgt spid="26"/>
                                        </p:tgtEl>
                                      </p:cBhvr>
                                    </p:animEffect>
                                    <p:anim calcmode="lin" valueType="num">
                                      <p:cBhvr>
                                        <p:cTn id="137" dur="1000" fill="hold"/>
                                        <p:tgtEl>
                                          <p:spTgt spid="26"/>
                                        </p:tgtEl>
                                        <p:attrNameLst>
                                          <p:attrName>ppt_x</p:attrName>
                                        </p:attrNameLst>
                                      </p:cBhvr>
                                      <p:tavLst>
                                        <p:tav tm="0">
                                          <p:val>
                                            <p:strVal val="#ppt_x"/>
                                          </p:val>
                                        </p:tav>
                                        <p:tav tm="100000">
                                          <p:val>
                                            <p:strVal val="#ppt_x"/>
                                          </p:val>
                                        </p:tav>
                                      </p:tavLst>
                                    </p:anim>
                                    <p:anim calcmode="lin" valueType="num">
                                      <p:cBhvr>
                                        <p:cTn id="1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23"/>
                                        </p:tgtEl>
                                        <p:attrNameLst>
                                          <p:attrName>style.visibility</p:attrName>
                                        </p:attrNameLst>
                                      </p:cBhvr>
                                      <p:to>
                                        <p:strVal val="visible"/>
                                      </p:to>
                                    </p:set>
                                    <p:animEffect transition="in" filter="fade">
                                      <p:cBhvr>
                                        <p:cTn id="143" dur="1000"/>
                                        <p:tgtEl>
                                          <p:spTgt spid="23"/>
                                        </p:tgtEl>
                                      </p:cBhvr>
                                    </p:animEffect>
                                    <p:anim calcmode="lin" valueType="num">
                                      <p:cBhvr>
                                        <p:cTn id="144" dur="1000" fill="hold"/>
                                        <p:tgtEl>
                                          <p:spTgt spid="23"/>
                                        </p:tgtEl>
                                        <p:attrNameLst>
                                          <p:attrName>ppt_x</p:attrName>
                                        </p:attrNameLst>
                                      </p:cBhvr>
                                      <p:tavLst>
                                        <p:tav tm="0">
                                          <p:val>
                                            <p:strVal val="#ppt_x"/>
                                          </p:val>
                                        </p:tav>
                                        <p:tav tm="100000">
                                          <p:val>
                                            <p:strVal val="#ppt_x"/>
                                          </p:val>
                                        </p:tav>
                                      </p:tavLst>
                                    </p:anim>
                                    <p:anim calcmode="lin" valueType="num">
                                      <p:cBhvr>
                                        <p:cTn id="1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22"/>
                                        </p:tgtEl>
                                        <p:attrNameLst>
                                          <p:attrName>style.visibility</p:attrName>
                                        </p:attrNameLst>
                                      </p:cBhvr>
                                      <p:to>
                                        <p:strVal val="visible"/>
                                      </p:to>
                                    </p:set>
                                    <p:animEffect transition="in" filter="fade">
                                      <p:cBhvr>
                                        <p:cTn id="150" dur="1000"/>
                                        <p:tgtEl>
                                          <p:spTgt spid="22"/>
                                        </p:tgtEl>
                                      </p:cBhvr>
                                    </p:animEffect>
                                    <p:anim calcmode="lin" valueType="num">
                                      <p:cBhvr>
                                        <p:cTn id="151" dur="1000" fill="hold"/>
                                        <p:tgtEl>
                                          <p:spTgt spid="22"/>
                                        </p:tgtEl>
                                        <p:attrNameLst>
                                          <p:attrName>ppt_x</p:attrName>
                                        </p:attrNameLst>
                                      </p:cBhvr>
                                      <p:tavLst>
                                        <p:tav tm="0">
                                          <p:val>
                                            <p:strVal val="#ppt_x"/>
                                          </p:val>
                                        </p:tav>
                                        <p:tav tm="100000">
                                          <p:val>
                                            <p:strVal val="#ppt_x"/>
                                          </p:val>
                                        </p:tav>
                                      </p:tavLst>
                                    </p:anim>
                                    <p:anim calcmode="lin" valueType="num">
                                      <p:cBhvr>
                                        <p:cTn id="1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2" grpId="0"/>
      <p:bldP spid="26" grpId="0"/>
      <p:bldP spid="27"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363088"/>
            <a:chOff x="-8052" y="1699617"/>
            <a:chExt cx="9469074" cy="1363870"/>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363870"/>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kiến thức và kĩ năng sử dụng câu kể Ai làm gì? Tìm được câu kể Ai làm gì? trong đoạn văn. Xác định đúng CN, VN của câu kể Ai làm gì?</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7186" y="3623764"/>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được đoạn văn trong đó có sử dụng kiểu câu 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737817" y="1928819"/>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89082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116733" y="778213"/>
            <a:ext cx="99974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vi-VN" sz="2800" b="1">
                <a:cs typeface="Times New Roman" panose="02020603050405020304" pitchFamily="18" charset="0"/>
              </a:rPr>
              <a:t>Bài 3. </a:t>
            </a:r>
            <a:r>
              <a:rPr lang="vi-VN" altLang="vi-VN" sz="2800" b="1"/>
              <a:t>Viết một đoạn văn khoảng 5 câu kể về công việc trực nhật lớp của tổ em, trong đó có dùng kiểu câu kể </a:t>
            </a:r>
            <a:r>
              <a:rPr lang="vi-VN" altLang="vi-VN" sz="2800" b="1" i="1">
                <a:solidFill>
                  <a:srgbClr val="FF0000"/>
                </a:solidFill>
              </a:rPr>
              <a:t>Ai làm gì?</a:t>
            </a:r>
          </a:p>
        </p:txBody>
      </p:sp>
      <p:sp>
        <p:nvSpPr>
          <p:cNvPr id="2" name="Rectangle 1"/>
          <p:cNvSpPr/>
          <p:nvPr/>
        </p:nvSpPr>
        <p:spPr>
          <a:xfrm>
            <a:off x="1116733" y="2036749"/>
            <a:ext cx="9997439" cy="3983463"/>
          </a:xfrm>
          <a:prstGeom prst="rect">
            <a:avLst/>
          </a:prstGeom>
          <a:solidFill>
            <a:schemeClr val="accent1">
              <a:lumMod val="20000"/>
              <a:lumOff val="80000"/>
            </a:schemeClr>
          </a:solidFill>
        </p:spPr>
        <p:txBody>
          <a:bodyPr wrap="square">
            <a:spAutoFit/>
          </a:bodyPr>
          <a:lstStyle/>
          <a:p>
            <a:pPr algn="just">
              <a:lnSpc>
                <a:spcPct val="114000"/>
              </a:lnSpc>
            </a:pPr>
            <a:r>
              <a:rPr lang="en-US" altLang="en-US" sz="2800">
                <a:cs typeface="Times New Roman" panose="02020603050405020304" pitchFamily="18" charset="0"/>
              </a:rPr>
              <a:t>     </a:t>
            </a:r>
            <a:r>
              <a:rPr lang="vi-VN" altLang="en-US" sz="2800">
                <a:cs typeface="Times New Roman" panose="02020603050405020304" pitchFamily="18" charset="0"/>
              </a:rPr>
              <a:t>Tổ em chịu trách nhiệm trực nhật lớp vào sáng thứ năm. Hôm ấy, mọi người trong tổ đều phải đến trường sớm hơn thường lệ. Chúng em cùng nhau hoàn thành công việc. Bạn Bảo An lau bảng. Bạn Tuấn Minh</a:t>
            </a:r>
            <a:r>
              <a:rPr lang="en-US" altLang="en-US" sz="2800">
                <a:cs typeface="Times New Roman" panose="02020603050405020304" pitchFamily="18" charset="0"/>
              </a:rPr>
              <a:t> </a:t>
            </a:r>
            <a:r>
              <a:rPr lang="vi-VN" altLang="en-US" sz="2800">
                <a:cs typeface="Times New Roman" panose="02020603050405020304" pitchFamily="18" charset="0"/>
              </a:rPr>
              <a:t>và bạn Ngân Khánh kê bàn ghế. Bạn Hoa lau bàn giáo viên. Các bạn khác trong tổ cùng nhau nhặt rác và quét dọn lớp. Chỉ một loáng, công việc trực nhật đã kết thúc. Trên trán ai cũng lấm tấm mồ hôi nhưng ai cũng rất vui vì tinh thần đoàn kết, hỗ trợ lẫn nhau của các bạn trong tổ</a:t>
            </a:r>
            <a:r>
              <a:rPr lang="vi-VN" altLang="en-US" sz="2800"/>
              <a:t>.</a:t>
            </a:r>
          </a:p>
        </p:txBody>
      </p:sp>
    </p:spTree>
    <p:extLst>
      <p:ext uri="{BB962C8B-B14F-4D97-AF65-F5344CB8AC3E}">
        <p14:creationId xmlns:p14="http://schemas.microsoft.com/office/powerpoint/2010/main" val="1430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363088"/>
            <a:chOff x="-8052" y="1699617"/>
            <a:chExt cx="9469074" cy="1363870"/>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363870"/>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kiến thức và kĩ năng sử dụng câu kể Ai làm gì? Tìm được câu kể Ai làm gì? trong đoạn văn. Xác định đúng CN, VN của câu kể Ai làm gì?</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7186" y="3623764"/>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được đoạn văn trong đó có sử dụng kiểu câu 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737817" y="3147973"/>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424286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756174" y="1196527"/>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b="1">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Mở rộng vốn từ: Sức khỏe</a:t>
            </a:r>
            <a:endParaRPr lang="en-US"/>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84959" y="1158240"/>
            <a:ext cx="9037319" cy="3825240"/>
            <a:chOff x="1103184" y="496651"/>
            <a:chExt cx="5778671" cy="4853879"/>
          </a:xfrm>
        </p:grpSpPr>
        <p:sp>
          <p:nvSpPr>
            <p:cNvPr id="5" name="Cloud 4"/>
            <p:cNvSpPr/>
            <p:nvPr/>
          </p:nvSpPr>
          <p:spPr>
            <a:xfrm>
              <a:off x="1103184" y="496651"/>
              <a:ext cx="5778671" cy="4853879"/>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689447" y="1309680"/>
              <a:ext cx="4423473" cy="357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lgn="just" eaLnBrk="1" fontAlgn="base" hangingPunct="1">
                <a:spcBef>
                  <a:spcPct val="0"/>
                </a:spcBef>
                <a:spcAft>
                  <a:spcPct val="0"/>
                </a:spcAft>
                <a:buFontTx/>
                <a:buChar char="-"/>
                <a:defRPr/>
              </a:pPr>
              <a:r>
                <a:rPr lang="pt-BR" sz="3200" b="1">
                  <a:solidFill>
                    <a:prstClr val="black"/>
                  </a:solidFill>
                  <a:latin typeface="Times New Roman" panose="02020603050405020304" pitchFamily="18" charset="0"/>
                </a:rPr>
                <a:t>Đặt câu có chứa tiếng “tài” có nghĩa là “ có khả năng hơn người bình thường” hoặc “tiền của”.</a:t>
              </a:r>
              <a:endParaRPr lang="pt-BR" sz="3200" b="1" i="1">
                <a:solidFill>
                  <a:prstClr val="black"/>
                </a:solidFill>
                <a:latin typeface="Times New Roman" panose="02020603050405020304" pitchFamily="18" charset="0"/>
              </a:endParaRPr>
            </a:p>
            <a:p>
              <a:pPr marL="457200" lvl="0" indent="-457200" algn="just" eaLnBrk="1" fontAlgn="base" hangingPunct="1">
                <a:spcBef>
                  <a:spcPct val="0"/>
                </a:spcBef>
                <a:spcAft>
                  <a:spcPct val="0"/>
                </a:spcAft>
                <a:buFontTx/>
                <a:buChar char="-"/>
                <a:defRPr/>
              </a:pPr>
              <a:r>
                <a:rPr lang="pt-BR" sz="3200" b="1">
                  <a:solidFill>
                    <a:prstClr val="black"/>
                  </a:solidFill>
                  <a:latin typeface="Times New Roman" panose="02020603050405020304" pitchFamily="18" charset="0"/>
                </a:rPr>
                <a:t>Nêu và giải thích 1 câu tục ngữ ca ngợi tài trí của con người.</a:t>
              </a: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tập về câu kể Ai làm gì?</a:t>
            </a:r>
            <a:endParaRPr lang="en-US" sz="6600" b="1" cap="none" spc="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363088"/>
            <a:chOff x="-8052" y="1699617"/>
            <a:chExt cx="9469074" cy="1363870"/>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363870"/>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kiến thức và kĩ năng sử dụng câu kể Ai làm gì? Tìm được câu kể Ai làm gì? trong đoạn văn. Xác định đúng CN, VN của câu kể Ai làm gì?</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7186" y="3623764"/>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được đoạn văn trong đó có sử dụng kiểu câu 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1248878" y="808613"/>
            <a:ext cx="111332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a:t>Bài</a:t>
            </a:r>
            <a:r>
              <a:rPr lang="vi-VN" altLang="vi-VN" sz="2800" b="1"/>
              <a:t> 1. Tìm các câu kể Ai làm gì? trong đoạn văn sau:</a:t>
            </a:r>
          </a:p>
        </p:txBody>
      </p:sp>
      <p:sp>
        <p:nvSpPr>
          <p:cNvPr id="4" name="Text Box 10"/>
          <p:cNvSpPr txBox="1">
            <a:spLocks noChangeArrowheads="1"/>
          </p:cNvSpPr>
          <p:nvPr/>
        </p:nvSpPr>
        <p:spPr bwMode="auto">
          <a:xfrm>
            <a:off x="1021080" y="1331833"/>
            <a:ext cx="1030224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Đêm trăng. Biển yên tĩnh. Tàu chúng tôi buông neo trong vùng biển Trường Sa.</a:t>
            </a:r>
          </a:p>
          <a:p>
            <a:pPr algn="just"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Một số chiến sĩ thả câu. Một số khác quây quần trên boong sau, ca hát, thổi sáo. Bỗng biển có tiếng động mạnh. Cá heo gọi nhau quây đến quanh tàu như để chia vui.</a:t>
            </a:r>
          </a:p>
          <a:p>
            <a:pPr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a:t>
            </a:r>
            <a:r>
              <a:rPr lang="en-US" altLang="en-US" sz="3200" i="1">
                <a:solidFill>
                  <a:srgbClr val="004DE6"/>
                </a:solidFill>
                <a:latin typeface="Times New Roman" panose="02020603050405020304" pitchFamily="18" charset="0"/>
                <a:cs typeface="Times New Roman" panose="02020603050405020304" pitchFamily="18" charset="0"/>
              </a:rPr>
              <a:t>                                         Theo Hà Đình Cẩn</a:t>
            </a:r>
          </a:p>
        </p:txBody>
      </p:sp>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1127760" y="914400"/>
            <a:ext cx="9936480" cy="526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Đêm trăng.    Biển yên tĩnh.    Tàu chúng tôi buông neo trong vùng biển Trường Sa.</a:t>
            </a:r>
          </a:p>
          <a:p>
            <a:pPr algn="just"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Một số chiến sĩ thả câu.   Một số khác quây quần trên boong sau, ca hát, thổi sáo.    Bỗng biển có tiếng động mạnh.    Cá heo gọi nhau quây đến quanh tàu như để chia vui.</a:t>
            </a:r>
          </a:p>
          <a:p>
            <a:pPr algn="just" eaLnBrk="1" hangingPunct="1">
              <a:lnSpc>
                <a:spcPct val="150000"/>
              </a:lnSpc>
            </a:pPr>
            <a:r>
              <a:rPr lang="en-US" altLang="en-US" sz="3200">
                <a:solidFill>
                  <a:srgbClr val="004DE6"/>
                </a:solidFill>
                <a:latin typeface="Times New Roman" panose="02020603050405020304" pitchFamily="18" charset="0"/>
                <a:cs typeface="Times New Roman" panose="02020603050405020304" pitchFamily="18" charset="0"/>
              </a:rPr>
              <a:t>			</a:t>
            </a:r>
            <a:r>
              <a:rPr lang="en-US" altLang="en-US" sz="2800" i="1">
                <a:solidFill>
                  <a:srgbClr val="004DE6"/>
                </a:solidFill>
                <a:latin typeface="Times New Roman" panose="02020603050405020304" pitchFamily="18" charset="0"/>
                <a:cs typeface="Times New Roman" panose="02020603050405020304" pitchFamily="18" charset="0"/>
              </a:rPr>
              <a:t>                                                Theo Hà Đình Cẩn</a:t>
            </a:r>
          </a:p>
        </p:txBody>
      </p:sp>
      <p:sp>
        <p:nvSpPr>
          <p:cNvPr id="5" name="Text Box 12"/>
          <p:cNvSpPr txBox="1">
            <a:spLocks noChangeArrowheads="1"/>
          </p:cNvSpPr>
          <p:nvPr/>
        </p:nvSpPr>
        <p:spPr bwMode="auto">
          <a:xfrm>
            <a:off x="1051560" y="1066800"/>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(1)</a:t>
            </a:r>
          </a:p>
        </p:txBody>
      </p:sp>
      <p:sp>
        <p:nvSpPr>
          <p:cNvPr id="6" name="Text Box 12"/>
          <p:cNvSpPr txBox="1">
            <a:spLocks noChangeArrowheads="1"/>
          </p:cNvSpPr>
          <p:nvPr/>
        </p:nvSpPr>
        <p:spPr bwMode="auto">
          <a:xfrm>
            <a:off x="6277610" y="1066799"/>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(3)</a:t>
            </a:r>
          </a:p>
        </p:txBody>
      </p:sp>
      <p:sp>
        <p:nvSpPr>
          <p:cNvPr id="7" name="Text Box 12"/>
          <p:cNvSpPr txBox="1">
            <a:spLocks noChangeArrowheads="1"/>
          </p:cNvSpPr>
          <p:nvPr/>
        </p:nvSpPr>
        <p:spPr bwMode="auto">
          <a:xfrm>
            <a:off x="1051560" y="2552699"/>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(4)</a:t>
            </a:r>
          </a:p>
        </p:txBody>
      </p:sp>
      <p:sp>
        <p:nvSpPr>
          <p:cNvPr id="8" name="Text Box 12"/>
          <p:cNvSpPr txBox="1">
            <a:spLocks noChangeArrowheads="1"/>
          </p:cNvSpPr>
          <p:nvPr/>
        </p:nvSpPr>
        <p:spPr bwMode="auto">
          <a:xfrm>
            <a:off x="3432810" y="1074420"/>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(2)</a:t>
            </a:r>
          </a:p>
        </p:txBody>
      </p:sp>
      <p:sp>
        <p:nvSpPr>
          <p:cNvPr id="9" name="Text Box 12"/>
          <p:cNvSpPr txBox="1">
            <a:spLocks noChangeArrowheads="1"/>
          </p:cNvSpPr>
          <p:nvPr/>
        </p:nvSpPr>
        <p:spPr bwMode="auto">
          <a:xfrm>
            <a:off x="5708650" y="2545078"/>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(5)</a:t>
            </a:r>
          </a:p>
        </p:txBody>
      </p:sp>
      <p:sp>
        <p:nvSpPr>
          <p:cNvPr id="10" name="Text Box 12"/>
          <p:cNvSpPr txBox="1">
            <a:spLocks noChangeArrowheads="1"/>
          </p:cNvSpPr>
          <p:nvPr/>
        </p:nvSpPr>
        <p:spPr bwMode="auto">
          <a:xfrm>
            <a:off x="6057900" y="3258501"/>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(6)</a:t>
            </a:r>
          </a:p>
        </p:txBody>
      </p:sp>
      <p:sp>
        <p:nvSpPr>
          <p:cNvPr id="11" name="Text Box 12"/>
          <p:cNvSpPr txBox="1">
            <a:spLocks noChangeArrowheads="1"/>
          </p:cNvSpPr>
          <p:nvPr/>
        </p:nvSpPr>
        <p:spPr bwMode="auto">
          <a:xfrm>
            <a:off x="2179320" y="3987165"/>
            <a:ext cx="69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(7)  </a:t>
            </a:r>
          </a:p>
        </p:txBody>
      </p:sp>
      <p:cxnSp>
        <p:nvCxnSpPr>
          <p:cNvPr id="13" name="Straight Connector 12"/>
          <p:cNvCxnSpPr/>
          <p:nvPr/>
        </p:nvCxnSpPr>
        <p:spPr>
          <a:xfrm>
            <a:off x="6976110" y="1590674"/>
            <a:ext cx="39357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45870" y="2306954"/>
            <a:ext cx="44627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50060" y="3068953"/>
            <a:ext cx="39585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3068953"/>
            <a:ext cx="4815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42060" y="3782376"/>
            <a:ext cx="46863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23210" y="4511040"/>
            <a:ext cx="8088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42060" y="5233034"/>
            <a:ext cx="50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5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75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75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75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75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75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7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363088"/>
            <a:chOff x="-8052" y="1699617"/>
            <a:chExt cx="9469074" cy="1363870"/>
          </a:xfrm>
          <a:solidFill>
            <a:srgbClr val="FF99FF"/>
          </a:solidFill>
        </p:grpSpPr>
        <p:sp>
          <p:nvSpPr>
            <p:cNvPr id="5" name="Rectangle 4">
              <a:extLst>
                <a:ext uri="{FF2B5EF4-FFF2-40B4-BE49-F238E27FC236}">
                  <a16:creationId xmlns:a16="http://schemas.microsoft.com/office/drawing/2014/main" xmlns="" id="{1C59C6FF-16F6-4D4A-8D30-C9647637D21A}"/>
                </a:ext>
              </a:extLst>
            </p:cNvPr>
            <p:cNvSpPr/>
            <p:nvPr/>
          </p:nvSpPr>
          <p:spPr>
            <a:xfrm>
              <a:off x="678063" y="1699617"/>
              <a:ext cx="8782959" cy="1363870"/>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kiến thức và kĩ năng sử dụng câu kể Ai làm gì? Tìm được câu kể Ai làm gì? trong đoạn văn. Xác định đúng CN, VN của câu kể Ai làm gì?</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7186" y="3623764"/>
            <a:ext cx="10715804" cy="910467"/>
            <a:chOff x="-8052" y="1747250"/>
            <a:chExt cx="8976506" cy="910989"/>
          </a:xfrm>
        </p:grpSpPr>
        <p:sp>
          <p:nvSpPr>
            <p:cNvPr id="13" name="Rectangle 12">
              <a:extLst>
                <a:ext uri="{FF2B5EF4-FFF2-40B4-BE49-F238E27FC236}">
                  <a16:creationId xmlns:a16="http://schemas.microsoft.com/office/drawing/2014/main" xmlns=""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được đoạn văn trong đó có sử dụng kiểu câu Ai làm gì?</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xmlns=""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p>
          </p:txBody>
        </p:sp>
      </p:grpSp>
      <p:sp>
        <p:nvSpPr>
          <p:cNvPr id="9" name="Rounded Rectangle 8">
            <a:extLst>
              <a:ext uri="{FF2B5EF4-FFF2-40B4-BE49-F238E27FC236}">
                <a16:creationId xmlns:a16="http://schemas.microsoft.com/office/drawing/2014/main" xmlns=""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737817" y="1928819"/>
            <a:ext cx="1023540" cy="1862048"/>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165198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33392628"/>
</p:tagLst>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2025</TotalTime>
  <Words>758</Words>
  <Application>Microsoft Office PowerPoint</Application>
  <PresentationFormat>Widescreen</PresentationFormat>
  <Paragraphs>70</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Thuy Ninh</cp:lastModifiedBy>
  <cp:revision>285</cp:revision>
  <dcterms:created xsi:type="dcterms:W3CDTF">2021-08-04T18:52:07Z</dcterms:created>
  <dcterms:modified xsi:type="dcterms:W3CDTF">2023-06-05T06:58:15Z</dcterms:modified>
</cp:coreProperties>
</file>