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398" r:id="rId2"/>
    <p:sldId id="386" r:id="rId3"/>
    <p:sldId id="447" r:id="rId4"/>
    <p:sldId id="448" r:id="rId5"/>
    <p:sldId id="482" r:id="rId6"/>
    <p:sldId id="483" r:id="rId7"/>
    <p:sldId id="485" r:id="rId8"/>
    <p:sldId id="460" r:id="rId9"/>
    <p:sldId id="495" r:id="rId10"/>
    <p:sldId id="496" r:id="rId11"/>
    <p:sldId id="497" r:id="rId12"/>
    <p:sldId id="498" r:id="rId13"/>
    <p:sldId id="501" r:id="rId14"/>
    <p:sldId id="503" r:id="rId15"/>
    <p:sldId id="504" r:id="rId16"/>
    <p:sldId id="505" r:id="rId17"/>
    <p:sldId id="511" r:id="rId18"/>
    <p:sldId id="51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6600"/>
    <a:srgbClr val="9900FF"/>
    <a:srgbClr val="00FFCC"/>
    <a:srgbClr val="FF0066"/>
    <a:srgbClr val="FF66CC"/>
    <a:srgbClr val="004DE6"/>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7" d="100"/>
          <a:sy n="67" d="100"/>
        </p:scale>
        <p:origin x="8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6FB7BFA1-6AB9-4B96-A6CC-818488DEE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24EDFFA3-61B4-40AE-B9C8-956334587F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FF0000"/>
                </a:solidFill>
                <a:latin typeface="Times New Roman" panose="02020603050405020304" pitchFamily="18" charset="0"/>
                <a:cs typeface="Times New Roman" panose="02020603050405020304" pitchFamily="18" charset="0"/>
              </a:rPr>
              <a:t>Em đọc văn sau và trả lời câu hỏi:</a:t>
            </a:r>
          </a:p>
          <a:p>
            <a:endParaRPr lang="en-US" altLang="en-US"/>
          </a:p>
        </p:txBody>
      </p:sp>
      <p:sp>
        <p:nvSpPr>
          <p:cNvPr id="8196" name="Slide Number Placeholder 3">
            <a:extLst>
              <a:ext uri="{FF2B5EF4-FFF2-40B4-BE49-F238E27FC236}">
                <a16:creationId xmlns:a16="http://schemas.microsoft.com/office/drawing/2014/main" xmlns="" id="{F992F04F-F322-4216-9486-10F95DC35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800F10-6566-45D4-91BC-34107CA3B507}" type="slidenum">
              <a:rPr lang="en-US" altLang="en-US" smtClean="0"/>
              <a:pPr/>
              <a:t>1</a:t>
            </a:fld>
            <a:endParaRPr lang="en-US" altLang="en-US"/>
          </a:p>
        </p:txBody>
      </p:sp>
    </p:spTree>
    <p:extLst>
      <p:ext uri="{BB962C8B-B14F-4D97-AF65-F5344CB8AC3E}">
        <p14:creationId xmlns:p14="http://schemas.microsoft.com/office/powerpoint/2010/main" val="129455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
            <a:extLst>
              <a:ext uri="{FF2B5EF4-FFF2-40B4-BE49-F238E27FC236}">
                <a16:creationId xmlns:a16="http://schemas.microsoft.com/office/drawing/2014/main" xmlns="" id="{99A23D2A-833E-4854-BFEA-EFEB1CA8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41"/>
            <a:ext cx="12192000" cy="693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Freeform 3">
            <a:extLst>
              <a:ext uri="{FF2B5EF4-FFF2-40B4-BE49-F238E27FC236}">
                <a16:creationId xmlns:a16="http://schemas.microsoft.com/office/drawing/2014/main" xmlns="" id="{ED5BAF25-D9B7-41AF-BE29-841826813DEA}"/>
              </a:ext>
            </a:extLst>
          </p:cNvPr>
          <p:cNvSpPr>
            <a:spLocks/>
          </p:cNvSpPr>
          <p:nvPr/>
        </p:nvSpPr>
        <p:spPr bwMode="auto">
          <a:xfrm rot="3255207">
            <a:off x="5472642" y="4113743"/>
            <a:ext cx="723900" cy="1458384"/>
          </a:xfrm>
          <a:custGeom>
            <a:avLst/>
            <a:gdLst>
              <a:gd name="T0" fmla="*/ 2147483646 w 455"/>
              <a:gd name="T1" fmla="*/ 2147483646 h 918"/>
              <a:gd name="T2" fmla="*/ 2147483646 w 455"/>
              <a:gd name="T3" fmla="*/ 2147483646 h 918"/>
              <a:gd name="T4" fmla="*/ 2147483646 w 455"/>
              <a:gd name="T5" fmla="*/ 2147483646 h 918"/>
              <a:gd name="T6" fmla="*/ 2147483646 w 455"/>
              <a:gd name="T7" fmla="*/ 2147483646 h 918"/>
              <a:gd name="T8" fmla="*/ 2147483646 w 455"/>
              <a:gd name="T9" fmla="*/ 2147483646 h 918"/>
              <a:gd name="T10" fmla="*/ 0 w 455"/>
              <a:gd name="T11" fmla="*/ 2147483646 h 918"/>
              <a:gd name="T12" fmla="*/ 2147483646 w 455"/>
              <a:gd name="T13" fmla="*/ 2147483646 h 918"/>
              <a:gd name="T14" fmla="*/ 2147483646 w 455"/>
              <a:gd name="T15" fmla="*/ 2147483646 h 918"/>
              <a:gd name="T16" fmla="*/ 2147483646 w 455"/>
              <a:gd name="T17" fmla="*/ 2147483646 h 918"/>
              <a:gd name="T18" fmla="*/ 2147483646 w 455"/>
              <a:gd name="T19" fmla="*/ 2147483646 h 918"/>
              <a:gd name="T20" fmla="*/ 2147483646 w 455"/>
              <a:gd name="T21" fmla="*/ 2147483646 h 918"/>
              <a:gd name="T22" fmla="*/ 2147483646 w 455"/>
              <a:gd name="T23" fmla="*/ 2147483646 h 918"/>
              <a:gd name="T24" fmla="*/ 2147483646 w 455"/>
              <a:gd name="T25" fmla="*/ 2147483646 h 918"/>
              <a:gd name="T26" fmla="*/ 2147483646 w 455"/>
              <a:gd name="T27" fmla="*/ 2147483646 h 918"/>
              <a:gd name="T28" fmla="*/ 2147483646 w 455"/>
              <a:gd name="T29" fmla="*/ 2147483646 h 918"/>
              <a:gd name="T30" fmla="*/ 2147483646 w 455"/>
              <a:gd name="T31" fmla="*/ 2147483646 h 918"/>
              <a:gd name="T32" fmla="*/ 2147483646 w 455"/>
              <a:gd name="T33" fmla="*/ 2147483646 h 918"/>
              <a:gd name="T34" fmla="*/ 2147483646 w 455"/>
              <a:gd name="T35" fmla="*/ 2147483646 h 918"/>
              <a:gd name="T36" fmla="*/ 2147483646 w 455"/>
              <a:gd name="T37" fmla="*/ 2147483646 h 918"/>
              <a:gd name="T38" fmla="*/ 2147483646 w 455"/>
              <a:gd name="T39" fmla="*/ 2147483646 h 918"/>
              <a:gd name="T40" fmla="*/ 2147483646 w 455"/>
              <a:gd name="T41" fmla="*/ 2147483646 h 918"/>
              <a:gd name="T42" fmla="*/ 2147483646 w 455"/>
              <a:gd name="T43" fmla="*/ 2147483646 h 918"/>
              <a:gd name="T44" fmla="*/ 2147483646 w 455"/>
              <a:gd name="T45" fmla="*/ 2147483646 h 918"/>
              <a:gd name="T46" fmla="*/ 2147483646 w 455"/>
              <a:gd name="T47" fmla="*/ 2147483646 h 918"/>
              <a:gd name="T48" fmla="*/ 2147483646 w 455"/>
              <a:gd name="T49" fmla="*/ 2147483646 h 918"/>
              <a:gd name="T50" fmla="*/ 2147483646 w 455"/>
              <a:gd name="T51" fmla="*/ 2147483646 h 918"/>
              <a:gd name="T52" fmla="*/ 2147483646 w 455"/>
              <a:gd name="T53" fmla="*/ 0 h 918"/>
              <a:gd name="T54" fmla="*/ 2147483646 w 455"/>
              <a:gd name="T55" fmla="*/ 2147483646 h 918"/>
              <a:gd name="T56" fmla="*/ 2147483646 w 455"/>
              <a:gd name="T57" fmla="*/ 2147483646 h 918"/>
              <a:gd name="T58" fmla="*/ 2147483646 w 455"/>
              <a:gd name="T59" fmla="*/ 2147483646 h 918"/>
              <a:gd name="T60" fmla="*/ 2147483646 w 455"/>
              <a:gd name="T61" fmla="*/ 2147483646 h 918"/>
              <a:gd name="T62" fmla="*/ 2147483646 w 455"/>
              <a:gd name="T63" fmla="*/ 2147483646 h 918"/>
              <a:gd name="T64" fmla="*/ 2147483646 w 455"/>
              <a:gd name="T65" fmla="*/ 2147483646 h 918"/>
              <a:gd name="T66" fmla="*/ 2147483646 w 455"/>
              <a:gd name="T67" fmla="*/ 2147483646 h 918"/>
              <a:gd name="T68" fmla="*/ 2147483646 w 455"/>
              <a:gd name="T69" fmla="*/ 2147483646 h 918"/>
              <a:gd name="T70" fmla="*/ 2147483646 w 455"/>
              <a:gd name="T71" fmla="*/ 2147483646 h 918"/>
              <a:gd name="T72" fmla="*/ 2147483646 w 455"/>
              <a:gd name="T73" fmla="*/ 2147483646 h 918"/>
              <a:gd name="T74" fmla="*/ 2147483646 w 455"/>
              <a:gd name="T75" fmla="*/ 2147483646 h 918"/>
              <a:gd name="T76" fmla="*/ 2147483646 w 455"/>
              <a:gd name="T77" fmla="*/ 2147483646 h 918"/>
              <a:gd name="T78" fmla="*/ 2147483646 w 455"/>
              <a:gd name="T79" fmla="*/ 2147483646 h 918"/>
              <a:gd name="T80" fmla="*/ 2147483646 w 455"/>
              <a:gd name="T81" fmla="*/ 2147483646 h 918"/>
              <a:gd name="T82" fmla="*/ 2147483646 w 455"/>
              <a:gd name="T83" fmla="*/ 2147483646 h 918"/>
              <a:gd name="T84" fmla="*/ 2147483646 w 455"/>
              <a:gd name="T85" fmla="*/ 2147483646 h 918"/>
              <a:gd name="T86" fmla="*/ 2147483646 w 455"/>
              <a:gd name="T87" fmla="*/ 2147483646 h 918"/>
              <a:gd name="T88" fmla="*/ 2147483646 w 455"/>
              <a:gd name="T89" fmla="*/ 2147483646 h 918"/>
              <a:gd name="T90" fmla="*/ 2147483646 w 455"/>
              <a:gd name="T91" fmla="*/ 2147483646 h 918"/>
              <a:gd name="T92" fmla="*/ 2147483646 w 455"/>
              <a:gd name="T93" fmla="*/ 2147483646 h 918"/>
              <a:gd name="T94" fmla="*/ 2147483646 w 455"/>
              <a:gd name="T95" fmla="*/ 2147483646 h 918"/>
              <a:gd name="T96" fmla="*/ 2147483646 w 455"/>
              <a:gd name="T97" fmla="*/ 2147483646 h 918"/>
              <a:gd name="T98" fmla="*/ 2147483646 w 455"/>
              <a:gd name="T99" fmla="*/ 2147483646 h 918"/>
              <a:gd name="T100" fmla="*/ 2147483646 w 455"/>
              <a:gd name="T101" fmla="*/ 2147483646 h 918"/>
              <a:gd name="T102" fmla="*/ 2147483646 w 455"/>
              <a:gd name="T103" fmla="*/ 2147483646 h 918"/>
              <a:gd name="T104" fmla="*/ 2147483646 w 455"/>
              <a:gd name="T105" fmla="*/ 2147483646 h 918"/>
              <a:gd name="T106" fmla="*/ 2147483646 w 455"/>
              <a:gd name="T107" fmla="*/ 2147483646 h 918"/>
              <a:gd name="T108" fmla="*/ 2147483646 w 455"/>
              <a:gd name="T109" fmla="*/ 2147483646 h 918"/>
              <a:gd name="T110" fmla="*/ 2147483646 w 455"/>
              <a:gd name="T111" fmla="*/ 2147483646 h 918"/>
              <a:gd name="T112" fmla="*/ 2147483646 w 455"/>
              <a:gd name="T113" fmla="*/ 2147483646 h 918"/>
              <a:gd name="T114" fmla="*/ 2147483646 w 455"/>
              <a:gd name="T115" fmla="*/ 2147483646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AutoShape 9">
            <a:extLst>
              <a:ext uri="{FF2B5EF4-FFF2-40B4-BE49-F238E27FC236}">
                <a16:creationId xmlns:a16="http://schemas.microsoft.com/office/drawing/2014/main" xmlns="" id="{808813C0-88F1-4AFF-8FEA-B30131ACBFC3}"/>
              </a:ext>
            </a:extLst>
          </p:cNvPr>
          <p:cNvSpPr>
            <a:spLocks noChangeArrowheads="1"/>
          </p:cNvSpPr>
          <p:nvPr/>
        </p:nvSpPr>
        <p:spPr bwMode="auto">
          <a:xfrm>
            <a:off x="2076451" y="6172200"/>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3" name="AutoShape 10">
            <a:extLst>
              <a:ext uri="{FF2B5EF4-FFF2-40B4-BE49-F238E27FC236}">
                <a16:creationId xmlns:a16="http://schemas.microsoft.com/office/drawing/2014/main" xmlns="" id="{F426D9B9-35AD-4B21-83FE-79F4A765BDF8}"/>
              </a:ext>
            </a:extLst>
          </p:cNvPr>
          <p:cNvSpPr>
            <a:spLocks noChangeArrowheads="1"/>
          </p:cNvSpPr>
          <p:nvPr/>
        </p:nvSpPr>
        <p:spPr bwMode="auto">
          <a:xfrm>
            <a:off x="4610100" y="61827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4" name="AutoShape 11">
            <a:extLst>
              <a:ext uri="{FF2B5EF4-FFF2-40B4-BE49-F238E27FC236}">
                <a16:creationId xmlns:a16="http://schemas.microsoft.com/office/drawing/2014/main" xmlns="" id="{2DDDC853-E25C-4BB4-A7F4-6B887A302AF9}"/>
              </a:ext>
            </a:extLst>
          </p:cNvPr>
          <p:cNvSpPr>
            <a:spLocks noChangeArrowheads="1"/>
          </p:cNvSpPr>
          <p:nvPr/>
        </p:nvSpPr>
        <p:spPr bwMode="auto">
          <a:xfrm>
            <a:off x="9817100" y="62081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5" name="AutoShape 12">
            <a:extLst>
              <a:ext uri="{FF2B5EF4-FFF2-40B4-BE49-F238E27FC236}">
                <a16:creationId xmlns:a16="http://schemas.microsoft.com/office/drawing/2014/main" xmlns="" id="{BD8E76A1-34D8-4D88-872D-EA755387E368}"/>
              </a:ext>
            </a:extLst>
          </p:cNvPr>
          <p:cNvSpPr>
            <a:spLocks noChangeArrowheads="1"/>
          </p:cNvSpPr>
          <p:nvPr/>
        </p:nvSpPr>
        <p:spPr bwMode="auto">
          <a:xfrm>
            <a:off x="7355417" y="61700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9" name="Rectangle 8"/>
          <p:cNvSpPr>
            <a:spLocks noChangeArrowheads="1"/>
          </p:cNvSpPr>
          <p:nvPr/>
        </p:nvSpPr>
        <p:spPr bwMode="auto">
          <a:xfrm>
            <a:off x="322385" y="696232"/>
            <a:ext cx="115472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4800" b="1" u="sng" dirty="0" err="1" smtClean="0">
                <a:solidFill>
                  <a:srgbClr val="0000FF"/>
                </a:solidFill>
                <a:latin typeface="Times New Roman" panose="02020603050405020304" pitchFamily="18" charset="0"/>
              </a:rPr>
              <a:t>Luyện</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từ</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và</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câu</a:t>
            </a:r>
            <a:r>
              <a:rPr lang="en-US" altLang="en-US" sz="4800" b="1" u="sng" smtClean="0">
                <a:solidFill>
                  <a:srgbClr val="0000FF"/>
                </a:solidFill>
                <a:latin typeface="Times New Roman" panose="02020603050405020304" pitchFamily="18" charset="0"/>
              </a:rPr>
              <a:t>:</a:t>
            </a:r>
          </a:p>
          <a:p>
            <a:pPr algn="ctr" eaLnBrk="1" hangingPunct="1">
              <a:spcBef>
                <a:spcPct val="0"/>
              </a:spcBef>
              <a:buFontTx/>
              <a:buNone/>
            </a:pPr>
            <a:endParaRPr lang="en-US" altLang="en-US" sz="48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4800" b="1" dirty="0" err="1" smtClean="0">
                <a:solidFill>
                  <a:srgbClr val="FF0000"/>
                </a:solidFill>
                <a:latin typeface="Times New Roman" panose="02020603050405020304" pitchFamily="18" charset="0"/>
              </a:rPr>
              <a:t>Dùng</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câu</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hỏi</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vào</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mục</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đích</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khác</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a:graphicFrameLocks/>
          </p:cNvGraphicFramePr>
          <p:nvPr>
            <p:extLst>
              <p:ext uri="{D42A27DB-BD31-4B8C-83A1-F6EECF244321}">
                <p14:modId xmlns:p14="http://schemas.microsoft.com/office/powerpoint/2010/main" val="2210708529"/>
              </p:ext>
            </p:extLst>
          </p:nvPr>
        </p:nvGraphicFramePr>
        <p:xfrm>
          <a:off x="901929" y="694750"/>
          <a:ext cx="10506300" cy="5294313"/>
        </p:xfrm>
        <a:graphic>
          <a:graphicData uri="http://schemas.openxmlformats.org/drawingml/2006/table">
            <a:tbl>
              <a:tblPr/>
              <a:tblGrid>
                <a:gridCol w="6225956">
                  <a:extLst>
                    <a:ext uri="{9D8B030D-6E8A-4147-A177-3AD203B41FA5}">
                      <a16:colId xmlns:a16="http://schemas.microsoft.com/office/drawing/2014/main" xmlns="" val="20000"/>
                    </a:ext>
                  </a:extLst>
                </a:gridCol>
                <a:gridCol w="4280344">
                  <a:extLst>
                    <a:ext uri="{9D8B030D-6E8A-4147-A177-3AD203B41FA5}">
                      <a16:colId xmlns:a16="http://schemas.microsoft.com/office/drawing/2014/main" xmlns="" val="20001"/>
                    </a:ext>
                  </a:extLst>
                </a:gridCol>
              </a:tblGrid>
              <a:tr h="117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9529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27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9138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này</a:t>
            </a:r>
            <a:r>
              <a:rPr lang="vi-VN" altLang="en-US" sz="2600"/>
              <a:t>.”</a:t>
            </a:r>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 </a:t>
            </a:r>
            <a:r>
              <a:rPr lang="en-US" altLang="en-US" sz="2600">
                <a:solidFill>
                  <a:srgbClr val="FF0000"/>
                </a:solidFill>
                <a:latin typeface="Times New Roman" panose="02020603050405020304" pitchFamily="18" charset="0"/>
                <a:cs typeface="Times New Roman" panose="02020603050405020304" pitchFamily="18" charset="0"/>
              </a:rPr>
              <a:t>“Vì sao cậu lại làm phiền lòng cô như vậy?”</a:t>
            </a: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trách.</a:t>
            </a: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con ngựa. </a:t>
            </a:r>
            <a:r>
              <a:rPr lang="en-US" altLang="en-US" sz="2600"/>
              <a:t>	</a:t>
            </a:r>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722" y="4375313"/>
            <a:ext cx="3869191"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nhờ cậy </a:t>
            </a:r>
            <a:r>
              <a:rPr lang="en-US" altLang="en-US" sz="2600">
                <a:solidFill>
                  <a:srgbClr val="0000FF"/>
                </a:solidFill>
                <a:latin typeface="Times New Roman" panose="02020603050405020304" pitchFamily="18" charset="0"/>
                <a:cs typeface="Times New Roman" panose="02020603050405020304" pitchFamily="18" charset="0"/>
              </a:rPr>
              <a:t>giúp đỡ.</a:t>
            </a:r>
            <a:r>
              <a:rPr lang="en-US" altLang="en-US" sz="2600">
                <a:solidFill>
                  <a:srgbClr val="0000FF"/>
                </a:solidFill>
                <a:latin typeface=".VnTime" panose="020B7200000000000000" pitchFamily="34" charset="0"/>
              </a:rPr>
              <a:t>	</a:t>
            </a:r>
          </a:p>
        </p:txBody>
      </p:sp>
    </p:spTree>
    <p:extLst>
      <p:ext uri="{BB962C8B-B14F-4D97-AF65-F5344CB8AC3E}">
        <p14:creationId xmlns:p14="http://schemas.microsoft.com/office/powerpoint/2010/main" val="18870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a:latin typeface="Times New Roman" panose="02020603050405020304" pitchFamily="18" charset="0"/>
                <a:cs typeface="Times New Roman" panose="02020603050405020304" pitchFamily="18" charset="0"/>
              </a:rPr>
              <a:t>Bài 2: Đặt câu phù hợp với các tình huống cho sau đây:</a:t>
            </a: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algn="just" eaLnBrk="1" hangingPunct="1">
              <a:lnSpc>
                <a:spcPct val="114000"/>
              </a:lnSpc>
            </a:pPr>
            <a:r>
              <a:rPr lang="en-US" altLang="en-US" sz="26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p>
          <a:p>
            <a:pPr algn="just" eaLnBrk="1" hangingPunct="1">
              <a:lnSpc>
                <a:spcPct val="114000"/>
              </a:lnSpc>
            </a:pPr>
            <a:r>
              <a:rPr lang="vi-VN" altLang="en-US" sz="260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p>
          <a:p>
            <a:pPr algn="just" eaLnBrk="1" hangingPunct="1">
              <a:lnSpc>
                <a:spcPct val="114000"/>
              </a:lnSpc>
            </a:pPr>
            <a:r>
              <a:rPr lang="vi-VN" altLang="en-US" sz="260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Tree>
    <p:extLst>
      <p:ext uri="{BB962C8B-B14F-4D97-AF65-F5344CB8AC3E}">
        <p14:creationId xmlns:p14="http://schemas.microsoft.com/office/powerpoint/2010/main" val="15269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524825"/>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dirty="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p:txBody>
      </p:sp>
      <p:sp>
        <p:nvSpPr>
          <p:cNvPr id="3" name="Text Box 11"/>
          <p:cNvSpPr txBox="1">
            <a:spLocks noChangeArrowheads="1"/>
          </p:cNvSpPr>
          <p:nvPr/>
        </p:nvSpPr>
        <p:spPr bwMode="auto">
          <a:xfrm>
            <a:off x="1958067" y="2777146"/>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Bạn có thể chờ hết giờ sinh hoạt, chúng mình cùng nói chuyện được không?</a:t>
            </a:r>
          </a:p>
        </p:txBody>
      </p:sp>
      <p:sp>
        <p:nvSpPr>
          <p:cNvPr id="4" name="Rectangle 3">
            <a:extLst>
              <a:ext uri="{FF2B5EF4-FFF2-40B4-BE49-F238E27FC236}">
                <a16:creationId xmlns:a16="http://schemas.microsoft.com/office/drawing/2014/main" xmlns="" id="{34A0F7F9-5B6A-4CA2-A644-A8F7904E5E70}"/>
              </a:ext>
            </a:extLst>
          </p:cNvPr>
          <p:cNvSpPr/>
          <p:nvPr/>
        </p:nvSpPr>
        <p:spPr>
          <a:xfrm>
            <a:off x="1451427" y="3761973"/>
            <a:ext cx="9274630" cy="1732334"/>
          </a:xfrm>
          <a:prstGeom prst="rect">
            <a:avLst/>
          </a:prstGeom>
        </p:spPr>
        <p:txBody>
          <a:bodyPr wrap="square">
            <a:spAutoFit/>
          </a:bodyPr>
          <a:lstStyle/>
          <a:p>
            <a:pPr algn="just">
              <a:lnSpc>
                <a:spcPct val="114000"/>
              </a:lnSpc>
            </a:pPr>
            <a:r>
              <a:rPr lang="en-US" altLang="en-US" sz="3200" dirty="0">
                <a:solidFill>
                  <a:srgbClr val="006600"/>
                </a:solidFill>
                <a:latin typeface="Times New Roman" panose="02020603050405020304" pitchFamily="18" charset="0"/>
                <a:cs typeface="Times New Roman" panose="02020603050405020304" pitchFamily="18" charset="0"/>
              </a:rPr>
              <a:t>b. </a:t>
            </a:r>
            <a:r>
              <a:rPr lang="en-US" altLang="en-US" sz="3200" dirty="0" err="1">
                <a:solidFill>
                  <a:srgbClr val="006600"/>
                </a:solidFill>
                <a:latin typeface="Times New Roman" panose="02020603050405020304" pitchFamily="18" charset="0"/>
                <a:cs typeface="Times New Roman" panose="02020603050405020304" pitchFamily="18" charset="0"/>
              </a:rPr>
              <a:t>Đến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một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lớp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em</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thấy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rất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sạch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sẽ</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đồ</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đạc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xếp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gọn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gàng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ngăn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Hãy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dùng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hình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thức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câu</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hỏi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để</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khen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a:t>
            </a:r>
          </a:p>
        </p:txBody>
      </p:sp>
      <p:sp>
        <p:nvSpPr>
          <p:cNvPr id="5" name="Text Box 11">
            <a:extLst>
              <a:ext uri="{FF2B5EF4-FFF2-40B4-BE49-F238E27FC236}">
                <a16:creationId xmlns:a16="http://schemas.microsoft.com/office/drawing/2014/main" xmlns="" id="{856D2071-4E0F-4E24-96F9-ACB2474234C5}"/>
              </a:ext>
            </a:extLst>
          </p:cNvPr>
          <p:cNvSpPr txBox="1">
            <a:spLocks noChangeArrowheads="1"/>
          </p:cNvSpPr>
          <p:nvPr/>
        </p:nvSpPr>
        <p:spPr bwMode="auto">
          <a:xfrm>
            <a:off x="2133600" y="5540482"/>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Sao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sạch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nắp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546833"/>
            <a:ext cx="9274630" cy="1732334"/>
          </a:xfrm>
          <a:prstGeom prst="rect">
            <a:avLst/>
          </a:prstGeom>
        </p:spPr>
        <p:txBody>
          <a:bodyPr wrap="square">
            <a:spAutoFit/>
          </a:bodyPr>
          <a:lstStyle/>
          <a:p>
            <a:pPr algn="just">
              <a:lnSpc>
                <a:spcPct val="114000"/>
              </a:lnSpc>
            </a:pPr>
            <a:r>
              <a:rPr lang="vi-VN" altLang="en-US" sz="3200" dirty="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p>
        </p:txBody>
      </p:sp>
      <p:sp>
        <p:nvSpPr>
          <p:cNvPr id="3" name="Text Box 11"/>
          <p:cNvSpPr txBox="1">
            <a:spLocks noChangeArrowheads="1"/>
          </p:cNvSpPr>
          <p:nvPr/>
        </p:nvSpPr>
        <p:spPr bwMode="auto">
          <a:xfrm>
            <a:off x="1719941" y="2322518"/>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toán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vậy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54C3A9FA-F40D-408F-AD81-4CA88EE587DF}"/>
              </a:ext>
            </a:extLst>
          </p:cNvPr>
          <p:cNvSpPr/>
          <p:nvPr/>
        </p:nvSpPr>
        <p:spPr>
          <a:xfrm>
            <a:off x="1451427" y="2980312"/>
            <a:ext cx="9274630" cy="2293705"/>
          </a:xfrm>
          <a:prstGeom prst="rect">
            <a:avLst/>
          </a:prstGeom>
        </p:spPr>
        <p:txBody>
          <a:bodyPr wrap="square">
            <a:spAutoFit/>
          </a:bodyPr>
          <a:lstStyle/>
          <a:p>
            <a:pPr algn="just">
              <a:lnSpc>
                <a:spcPct val="114000"/>
              </a:lnSpc>
            </a:pPr>
            <a:r>
              <a:rPr lang="vi-VN" altLang="en-US" sz="3200" dirty="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
        <p:nvSpPr>
          <p:cNvPr id="5" name="Text Box 11">
            <a:extLst>
              <a:ext uri="{FF2B5EF4-FFF2-40B4-BE49-F238E27FC236}">
                <a16:creationId xmlns:a16="http://schemas.microsoft.com/office/drawing/2014/main" xmlns="" id="{A6D70D1E-23A9-4414-8C29-C17B496AD271}"/>
              </a:ext>
            </a:extLst>
          </p:cNvPr>
          <p:cNvSpPr txBox="1">
            <a:spLocks noChangeArrowheads="1"/>
          </p:cNvSpPr>
          <p:nvPr/>
        </p:nvSpPr>
        <p:spPr bwMode="auto">
          <a:xfrm>
            <a:off x="2641598" y="5444030"/>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Chơi diều cũng thú vị đấy chứ?</a:t>
            </a:r>
          </a:p>
        </p:txBody>
      </p:sp>
    </p:spTree>
    <p:extLst>
      <p:ext uri="{BB962C8B-B14F-4D97-AF65-F5344CB8AC3E}">
        <p14:creationId xmlns:p14="http://schemas.microsoft.com/office/powerpoint/2010/main" val="27557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667000"/>
            <a:ext cx="7543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extLst>
              <p:ext uri="{D42A27DB-BD31-4B8C-83A1-F6EECF244321}">
                <p14:modId xmlns:p14="http://schemas.microsoft.com/office/powerpoint/2010/main" val="4249822883"/>
              </p:ext>
            </p:extLst>
          </p:nvPr>
        </p:nvGraphicFramePr>
        <p:xfrm>
          <a:off x="986972" y="2357283"/>
          <a:ext cx="10058400" cy="3543300"/>
        </p:xfrm>
        <a:graphic>
          <a:graphicData uri="http://schemas.openxmlformats.org/drawingml/2006/table">
            <a:tbl>
              <a:tblPr/>
              <a:tblGrid>
                <a:gridCol w="738231">
                  <a:extLst>
                    <a:ext uri="{9D8B030D-6E8A-4147-A177-3AD203B41FA5}">
                      <a16:colId xmlns:a16="http://schemas.microsoft.com/office/drawing/2014/main" xmlns="" val="20000"/>
                    </a:ext>
                  </a:extLst>
                </a:gridCol>
                <a:gridCol w="9320169">
                  <a:extLst>
                    <a:ext uri="{9D8B030D-6E8A-4147-A177-3AD203B41FA5}">
                      <a16:colId xmlns:a16="http://schemas.microsoft.com/office/drawing/2014/main" xmlns="" val="20001"/>
                    </a:ext>
                  </a:extLst>
                </a:gridCol>
              </a:tblGrid>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0"/>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1"/>
                  </a:ext>
                </a:extLst>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2"/>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3"/>
                  </a:ext>
                </a:extLst>
              </a:tr>
            </a:tbl>
          </a:graphicData>
        </a:graphic>
      </p:graphicFrame>
      <p:sp>
        <p:nvSpPr>
          <p:cNvPr id="4" name="Text Box 26"/>
          <p:cNvSpPr txBox="1">
            <a:spLocks noChangeArrowheads="1"/>
          </p:cNvSpPr>
          <p:nvPr/>
        </p:nvSpPr>
        <p:spPr bwMode="auto">
          <a:xfrm>
            <a:off x="2075542" y="2412056"/>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Bạn chờ hết giờ sinh hoạt rồi hãy nói chuyện có được không?</a:t>
            </a:r>
          </a:p>
        </p:txBody>
      </p:sp>
      <p:sp>
        <p:nvSpPr>
          <p:cNvPr id="5" name="Text Box 27"/>
          <p:cNvSpPr txBox="1">
            <a:spLocks noChangeArrowheads="1"/>
          </p:cNvSpPr>
          <p:nvPr/>
        </p:nvSpPr>
        <p:spPr bwMode="auto">
          <a:xfrm>
            <a:off x="2075542" y="33670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Sao 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2075542" y="4219576"/>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Bài 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2075542" y="5093609"/>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Chơi diều cũng thú vị đấy chứ?</a:t>
            </a:r>
          </a:p>
        </p:txBody>
      </p:sp>
      <p:sp>
        <p:nvSpPr>
          <p:cNvPr id="8" name="Text Box 33"/>
          <p:cNvSpPr txBox="1">
            <a:spLocks noChangeArrowheads="1"/>
          </p:cNvSpPr>
          <p:nvPr/>
        </p:nvSpPr>
        <p:spPr bwMode="auto">
          <a:xfrm>
            <a:off x="986972" y="1719107"/>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huống</a:t>
            </a:r>
            <a:r>
              <a:rPr lang="en-US" altLang="en-US" sz="2800" b="1" dirty="0">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2000278"/>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3. </a:t>
            </a:r>
            <a:r>
              <a:rPr lang="en-US" altLang="en-US" sz="3200" b="1" dirty="0" err="1">
                <a:latin typeface="Times New Roman" panose="02020603050405020304" pitchFamily="18" charset="0"/>
                <a:cs typeface="Times New Roman" panose="02020603050405020304" pitchFamily="18" charset="0"/>
              </a:rPr>
              <a:t>Hãy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cs typeface="Times New Roman" panose="02020603050405020304" pitchFamily="18" charset="0"/>
              </a:rPr>
              <a:t>Tỏ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chê</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b.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c.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muốn</a:t>
            </a:r>
            <a:r>
              <a:rPr lang="en-US" altLang="en-US" sz="3200" dirty="0">
                <a:latin typeface="Times New Roman" panose="02020603050405020304" pitchFamily="18" charset="0"/>
                <a:cs typeface="Times New Roman" panose="02020603050405020304" pitchFamily="18" charset="0"/>
              </a:rPr>
              <a:t>.</a:t>
            </a:r>
          </a:p>
        </p:txBody>
      </p:sp>
      <p:sp>
        <p:nvSpPr>
          <p:cNvPr id="6" name="Rectangle 5"/>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27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p>
        </p:txBody>
      </p:sp>
    </p:spTree>
    <p:extLst>
      <p:ext uri="{BB962C8B-B14F-4D97-AF65-F5344CB8AC3E}">
        <p14:creationId xmlns:p14="http://schemas.microsoft.com/office/powerpoint/2010/main" val="33362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8629" y="758371"/>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 Các câu hỏi sau được dùng để làm gì?</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Con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nuốn.</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Một bạn thích học tiếng Pháp.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2061029" y="5177971"/>
            <a:ext cx="4953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
        <p:nvSpPr>
          <p:cNvPr id="7" name="Oval 8"/>
          <p:cNvSpPr>
            <a:spLocks noChangeArrowheads="1"/>
          </p:cNvSpPr>
          <p:nvPr/>
        </p:nvSpPr>
        <p:spPr bwMode="auto">
          <a:xfrm>
            <a:off x="2061030" y="2739571"/>
            <a:ext cx="481013"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A</a:t>
            </a:r>
          </a:p>
        </p:txBody>
      </p:sp>
    </p:spTree>
    <p:extLst>
      <p:ext uri="{BB962C8B-B14F-4D97-AF65-F5344CB8AC3E}">
        <p14:creationId xmlns:p14="http://schemas.microsoft.com/office/powerpoint/2010/main" val="26525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5" end="5"/>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6" end="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62"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edge">
                                      <p:cBhvr>
                                        <p:cTn id="7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p>
        </p:txBody>
      </p:sp>
      <p:sp>
        <p:nvSpPr>
          <p:cNvPr id="8" name="Rectangle 7"/>
          <p:cNvSpPr>
            <a:spLocks noChangeArrowheads="1"/>
          </p:cNvSpPr>
          <p:nvPr/>
        </p:nvSpPr>
        <p:spPr bwMode="auto">
          <a:xfrm>
            <a:off x="2006147" y="1317172"/>
            <a:ext cx="8505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Các câu hỏi sau được dùng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đinh, phủ định.</a:t>
            </a:r>
          </a:p>
        </p:txBody>
      </p:sp>
      <p:sp>
        <p:nvSpPr>
          <p:cNvPr id="9" name="Oval 8"/>
          <p:cNvSpPr>
            <a:spLocks noChangeArrowheads="1"/>
          </p:cNvSpPr>
          <p:nvPr/>
        </p:nvSpPr>
        <p:spPr bwMode="auto">
          <a:xfrm>
            <a:off x="2206171" y="4288972"/>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Tree>
    <p:extLst>
      <p:ext uri="{BB962C8B-B14F-4D97-AF65-F5344CB8AC3E}">
        <p14:creationId xmlns:p14="http://schemas.microsoft.com/office/powerpoint/2010/main" val="13956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4"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8"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8" end="8"/>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62743" y="1814864"/>
            <a:ext cx="94923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Câu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chưa</a:t>
            </a:r>
            <a:r>
              <a:rPr lang="en-US" altLang="en-US" sz="2800" dirty="0">
                <a:solidFill>
                  <a:srgbClr val="0000FF"/>
                </a:solidFill>
                <a:latin typeface="Times New Roman" panose="02020603050405020304" pitchFamily="18" charset="0"/>
                <a:cs typeface="Times New Roman" panose="02020603050405020304" pitchFamily="18" charset="0"/>
              </a:rPr>
              <a:t> biết.</a:t>
            </a:r>
          </a:p>
        </p:txBody>
      </p:sp>
      <p:sp>
        <p:nvSpPr>
          <p:cNvPr id="7" name="Line 13"/>
          <p:cNvSpPr>
            <a:spLocks noChangeShapeType="1"/>
          </p:cNvSpPr>
          <p:nvPr/>
        </p:nvSpPr>
        <p:spPr bwMode="auto">
          <a:xfrm>
            <a:off x="2164218" y="2713647"/>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258629" y="2727934"/>
            <a:ext cx="95794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397524" y="3142272"/>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536701" y="4432909"/>
            <a:ext cx="533400" cy="533400"/>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latin typeface=".VnTime" panose="020B7200000000000000" pitchFamily="34" charset="0"/>
              </a:rPr>
              <a:t>b</a:t>
            </a:r>
          </a:p>
        </p:txBody>
      </p:sp>
      <p:sp>
        <p:nvSpPr>
          <p:cNvPr id="13" name="Line 18"/>
          <p:cNvSpPr>
            <a:spLocks noChangeShapeType="1"/>
          </p:cNvSpPr>
          <p:nvPr/>
        </p:nvSpPr>
        <p:spPr bwMode="auto">
          <a:xfrm>
            <a:off x="2158774" y="5125966"/>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8"/>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to="" calcmode="lin" valueType="num">
                                      <p:cBhvr>
                                        <p:cTn id="63" dur="1" fill="hold"/>
                                        <p:tgtEl>
                                          <p:spTgt spid="6">
                                            <p:txEl>
                                              <p:pRg st="6" end="6"/>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 to="" calcmode="lin" valueType="num">
                                      <p:cBhvr>
                                        <p:cTn id="68" dur="1" fill="hold"/>
                                        <p:tgtEl>
                                          <p:spTgt spid="6">
                                            <p:txEl>
                                              <p:pRg st="7" end="7"/>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7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6394" y="1502117"/>
            <a:ext cx="9898742"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r>
              <a:rPr lang="vi-VN" altLang="en-US" sz="3200" dirty="0">
                <a:latin typeface="Times New Roman" panose="02020603050405020304" pitchFamily="18" charset="0"/>
                <a:cs typeface="Times New Roman" panose="02020603050405020304" pitchFamily="18" charset="0"/>
              </a:rPr>
              <a:t>Ông Hòn Rấm cười bảo:</a:t>
            </a:r>
          </a:p>
          <a:p>
            <a:pPr algn="just" eaLnBrk="1" hangingPunct="1"/>
            <a:r>
              <a:rPr lang="en-US" altLang="en-US" sz="3200" dirty="0">
                <a:latin typeface="Times New Roman" panose="02020603050405020304" pitchFamily="18" charset="0"/>
                <a:cs typeface="Times New Roman" panose="02020603050405020304" pitchFamily="18" charset="0"/>
              </a:rPr>
              <a:t>- Sao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kia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ấy</a:t>
            </a:r>
            <a:r>
              <a:rPr lang="en-US" altLang="en-US" sz="3200" dirty="0">
                <a:latin typeface="Times New Roman" panose="02020603050405020304" pitchFamily="18" charset="0"/>
                <a:cs typeface="Times New Roman" panose="02020603050405020304" pitchFamily="18" charset="0"/>
              </a:rPr>
              <a:t> ạ? </a:t>
            </a:r>
          </a:p>
          <a:p>
            <a:pPr algn="just" eaLnBrk="1" hangingPunct="1"/>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Chứ sao? Đã là người thì phải dám xông pha, làm được nhiều việc có ích.</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3200" dirty="0">
              <a:solidFill>
                <a:srgbClr val="FF0000"/>
              </a:solidFill>
              <a:latin typeface=".VnArial" panose="020B7200000000000000" pitchFamily="34" charset="0"/>
            </a:endParaRPr>
          </a:p>
        </p:txBody>
      </p:sp>
      <p:sp>
        <p:nvSpPr>
          <p:cNvPr id="5" name="Line 3"/>
          <p:cNvSpPr>
            <a:spLocks noChangeShapeType="1"/>
          </p:cNvSpPr>
          <p:nvPr/>
        </p:nvSpPr>
        <p:spPr bwMode="auto">
          <a:xfrm flipV="1">
            <a:off x="1458686" y="3445932"/>
            <a:ext cx="3505199" cy="95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510621" y="4408378"/>
            <a:ext cx="17006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556540" y="4920097"/>
            <a:ext cx="140437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1146394" y="2960637"/>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dirty="0">
              <a:latin typeface=".VnTime" panose="020B7200000000000000" pitchFamily="34" charset="0"/>
            </a:endParaRPr>
          </a:p>
        </p:txBody>
      </p:sp>
      <p:sp>
        <p:nvSpPr>
          <p:cNvPr id="10" name="Text Box 8"/>
          <p:cNvSpPr txBox="1">
            <a:spLocks noChangeArrowheads="1"/>
          </p:cNvSpPr>
          <p:nvPr/>
        </p:nvSpPr>
        <p:spPr bwMode="auto">
          <a:xfrm>
            <a:off x="1206149" y="4425859"/>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1158647" y="3940751"/>
            <a:ext cx="2971800" cy="5847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Nung</a:t>
            </a: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ấy</a:t>
            </a:r>
            <a:r>
              <a:rPr lang="en-US" altLang="en-US" sz="3200" dirty="0">
                <a:solidFill>
                  <a:srgbClr val="003FBC"/>
                </a:solidFill>
                <a:latin typeface="Times New Roman" panose="02020603050405020304" pitchFamily="18" charset="0"/>
                <a:cs typeface="Times New Roman" panose="02020603050405020304" pitchFamily="18" charset="0"/>
              </a:rPr>
              <a:t> ạ?</a:t>
            </a:r>
          </a:p>
        </p:txBody>
      </p:sp>
      <p:sp>
        <p:nvSpPr>
          <p:cNvPr id="2" name="Rectangle 1"/>
          <p:cNvSpPr/>
          <p:nvPr/>
        </p:nvSpPr>
        <p:spPr>
          <a:xfrm>
            <a:off x="1158647" y="1556680"/>
            <a:ext cx="10002839" cy="1077218"/>
          </a:xfrm>
          <a:prstGeom prst="rect">
            <a:avLst/>
          </a:prstGeom>
        </p:spPr>
        <p:txBody>
          <a:bodyPr wrap="square">
            <a:spAutoFit/>
          </a:body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chú</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truyện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Nung</a:t>
            </a:r>
            <a:r>
              <a:rPr lang="en-US" altLang="en-US" sz="3200" b="1" dirty="0">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588759"/>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a:graphicFrameLocks/>
          </p:cNvGraphicFramePr>
          <p:nvPr>
            <p:extLst>
              <p:ext uri="{D42A27DB-BD31-4B8C-83A1-F6EECF244321}">
                <p14:modId xmlns:p14="http://schemas.microsoft.com/office/powerpoint/2010/main" val="2025581246"/>
              </p:ext>
            </p:extLst>
          </p:nvPr>
        </p:nvGraphicFramePr>
        <p:xfrm>
          <a:off x="1313824" y="2955471"/>
          <a:ext cx="9526135" cy="3444168"/>
        </p:xfrm>
        <a:graphic>
          <a:graphicData uri="http://schemas.openxmlformats.org/drawingml/2006/table">
            <a:tbl>
              <a:tblPr/>
              <a:tblGrid>
                <a:gridCol w="4441349">
                  <a:extLst>
                    <a:ext uri="{9D8B030D-6E8A-4147-A177-3AD203B41FA5}">
                      <a16:colId xmlns:a16="http://schemas.microsoft.com/office/drawing/2014/main" xmlns="" val="20000"/>
                    </a:ext>
                  </a:extLst>
                </a:gridCol>
                <a:gridCol w="5084786">
                  <a:extLst>
                    <a:ext uri="{9D8B030D-6E8A-4147-A177-3AD203B41FA5}">
                      <a16:colId xmlns:a16="http://schemas.microsoft.com/office/drawing/2014/main" xmlns="" val="20001"/>
                    </a:ext>
                  </a:extLst>
                </a:gridCol>
              </a:tblGrid>
              <a:tr h="4585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800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 name="Text Box 48"/>
          <p:cNvSpPr txBox="1">
            <a:spLocks noChangeArrowheads="1"/>
          </p:cNvSpPr>
          <p:nvPr/>
        </p:nvSpPr>
        <p:spPr bwMode="auto">
          <a:xfrm>
            <a:off x="1345065" y="3831199"/>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8" name="Text Box 49"/>
          <p:cNvSpPr txBox="1">
            <a:spLocks noChangeArrowheads="1"/>
          </p:cNvSpPr>
          <p:nvPr/>
        </p:nvSpPr>
        <p:spPr bwMode="auto">
          <a:xfrm>
            <a:off x="6108132" y="3671190"/>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dirty="0" err="1">
                <a:solidFill>
                  <a:srgbClr val="0000FF"/>
                </a:solidFill>
                <a:latin typeface="Times New Roman" panose="02020603050405020304" pitchFamily="18" charset="0"/>
                <a:cs typeface="Times New Roman" panose="02020603050405020304" pitchFamily="18" charset="0"/>
              </a:rPr>
              <a:t>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Hòn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chê</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10" name="Rectangle 72"/>
          <p:cNvSpPr>
            <a:spLocks noChangeArrowheads="1"/>
          </p:cNvSpPr>
          <p:nvPr/>
        </p:nvSpPr>
        <p:spPr bwMode="auto">
          <a:xfrm>
            <a:off x="1527628" y="4942566"/>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p>
        </p:txBody>
      </p:sp>
      <p:sp>
        <p:nvSpPr>
          <p:cNvPr id="11" name="Rectangle 78"/>
          <p:cNvSpPr>
            <a:spLocks noChangeArrowheads="1"/>
          </p:cNvSpPr>
          <p:nvPr/>
        </p:nvSpPr>
        <p:spPr bwMode="auto">
          <a:xfrm>
            <a:off x="6076892" y="4919203"/>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p>
        </p:txBody>
      </p:sp>
      <p:sp>
        <p:nvSpPr>
          <p:cNvPr id="13" name="Text Box 92"/>
          <p:cNvSpPr txBox="1">
            <a:spLocks noChangeArrowheads="1"/>
          </p:cNvSpPr>
          <p:nvPr/>
        </p:nvSpPr>
        <p:spPr bwMode="auto">
          <a:xfrm>
            <a:off x="1215400" y="1887402"/>
            <a:ext cx="9624559" cy="160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800" b="1" dirty="0">
                <a:latin typeface="Times New Roman" panose="02020603050405020304" pitchFamily="18" charset="0"/>
                <a:cs typeface="Times New Roman" panose="02020603050405020304" pitchFamily="18" charset="0"/>
              </a:rPr>
              <a:t>2. Theo em các câu hỏi của ông Hòn Rấm  có dùng để hỏi về điều chưa biết không? Nếu không chúng được dùng làm gì?</a:t>
            </a:r>
          </a:p>
          <a:p>
            <a:pPr algn="just" eaLnBrk="1" hangingPunct="1">
              <a:spcBef>
                <a:spcPct val="50000"/>
              </a:spcBef>
            </a:pPr>
            <a:endParaRPr lang="en-US" altLang="en-US" sz="2800" b="1" dirty="0">
              <a:solidFill>
                <a:srgbClr val="0000FF"/>
              </a:solidFill>
              <a:latin typeface=".VnArial" panose="020B7200000000000000" pitchFamily="34" charset="0"/>
            </a:endParaRPr>
          </a:p>
        </p:txBody>
      </p:sp>
      <p:cxnSp>
        <p:nvCxnSpPr>
          <p:cNvPr id="15" name="Straight Connector 14"/>
          <p:cNvCxnSpPr/>
          <p:nvPr/>
        </p:nvCxnSpPr>
        <p:spPr>
          <a:xfrm>
            <a:off x="1345065" y="4804744"/>
            <a:ext cx="9526135"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0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1919514" y="4625023"/>
            <a:ext cx="8617858"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 các cháu hãy nói nhỏ hơn</a:t>
            </a:r>
          </a:p>
        </p:txBody>
      </p:sp>
      <p:sp>
        <p:nvSpPr>
          <p:cNvPr id="16" name="Text Box 12"/>
          <p:cNvSpPr txBox="1">
            <a:spLocks noChangeArrowheads="1"/>
          </p:cNvSpPr>
          <p:nvPr/>
        </p:nvSpPr>
        <p:spPr bwMode="auto">
          <a:xfrm>
            <a:off x="932543" y="2114051"/>
            <a:ext cx="10591800" cy="20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dirty="0">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dirty="0">
                <a:latin typeface="Times New Roman" panose="02020603050405020304" pitchFamily="18" charset="0"/>
                <a:cs typeface="Times New Roman" panose="02020603050405020304" pitchFamily="18" charset="0"/>
              </a:rPr>
              <a:t>”</a:t>
            </a: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Em hiểu câu hỏi ấy có ý nghĩa gì? </a:t>
            </a:r>
          </a:p>
        </p:txBody>
      </p:sp>
      <p:sp>
        <p:nvSpPr>
          <p:cNvPr id="7" name="Rectangle 6"/>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480457" y="1720453"/>
            <a:ext cx="9615714" cy="21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Hôm nay, Lan được điểm 10 môn Toán. Lan khoe với mẹ, mẹ phấn khởi nói:</a:t>
            </a:r>
          </a:p>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Sao con </a:t>
            </a: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2400" b="1" dirty="0">
              <a:solidFill>
                <a:srgbClr val="0000FF"/>
              </a:solidFill>
              <a:latin typeface=".VnArial" panose="020B7200000000000000" pitchFamily="34" charset="0"/>
            </a:endParaRPr>
          </a:p>
        </p:txBody>
      </p:sp>
      <p:sp>
        <p:nvSpPr>
          <p:cNvPr id="5" name="Text Box 13"/>
          <p:cNvSpPr txBox="1">
            <a:spLocks noChangeArrowheads="1"/>
          </p:cNvSpPr>
          <p:nvPr/>
        </p:nvSpPr>
        <p:spPr bwMode="auto">
          <a:xfrm>
            <a:off x="4526437" y="3486124"/>
            <a:ext cx="2901044"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dirty="0">
                <a:solidFill>
                  <a:srgbClr val="FF0000"/>
                </a:solidFill>
                <a:latin typeface="Times New Roman" panose="02020603050405020304" pitchFamily="18" charset="0"/>
                <a:cs typeface="Times New Roman" panose="02020603050405020304" pitchFamily="18" charset="0"/>
              </a:rPr>
              <a:t>Khen Lan giỏi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15">
            <a:extLst>
              <a:ext uri="{FF2B5EF4-FFF2-40B4-BE49-F238E27FC236}">
                <a16:creationId xmlns:a16="http://schemas.microsoft.com/office/drawing/2014/main" xmlns="" id="{C7B78B68-AF3A-4E99-8E07-AC58C34466DB}"/>
              </a:ext>
            </a:extLst>
          </p:cNvPr>
          <p:cNvSpPr txBox="1">
            <a:spLocks noChangeArrowheads="1"/>
          </p:cNvSpPr>
          <p:nvPr/>
        </p:nvSpPr>
        <p:spPr bwMode="auto">
          <a:xfrm>
            <a:off x="1676400" y="4138970"/>
            <a:ext cx="9223828" cy="18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Lan và Hoa cùng xem một bộ phim. Lan bảo phim đó hay nhưng Hoa lại bảo: “</a:t>
            </a:r>
            <a:r>
              <a:rPr lang="vi-VN" altLang="en-US" sz="3200" b="1" dirty="0">
                <a:solidFill>
                  <a:srgbClr val="FF0000"/>
                </a:solidFill>
                <a:latin typeface="Times New Roman" panose="02020603050405020304" pitchFamily="18" charset="0"/>
                <a:cs typeface="Times New Roman" panose="02020603050405020304" pitchFamily="18" charset="0"/>
              </a:rPr>
              <a:t>Phim đó mà hay à?</a:t>
            </a:r>
            <a:r>
              <a:rPr lang="vi-VN" altLang="en-US" sz="3200" b="1" dirty="0">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b="1" dirty="0">
              <a:solidFill>
                <a:srgbClr val="0000FF"/>
              </a:solidFill>
              <a:latin typeface=".VnArial" panose="020B7200000000000000" pitchFamily="34" charset="0"/>
            </a:endParaRPr>
          </a:p>
        </p:txBody>
      </p:sp>
      <p:sp>
        <p:nvSpPr>
          <p:cNvPr id="7" name="TextBox 1">
            <a:extLst>
              <a:ext uri="{FF2B5EF4-FFF2-40B4-BE49-F238E27FC236}">
                <a16:creationId xmlns:a16="http://schemas.microsoft.com/office/drawing/2014/main" xmlns="" id="{8816CC3A-AED6-448C-AF16-007E9A25441E}"/>
              </a:ext>
            </a:extLst>
          </p:cNvPr>
          <p:cNvSpPr txBox="1">
            <a:spLocks noChangeArrowheads="1"/>
          </p:cNvSpPr>
          <p:nvPr/>
        </p:nvSpPr>
        <p:spPr bwMode="auto">
          <a:xfrm>
            <a:off x="3128531" y="5500494"/>
            <a:ext cx="5696857"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err="1">
                <a:solidFill>
                  <a:srgbClr val="FF0000"/>
                </a:solidFill>
                <a:latin typeface="Times New Roman" panose="02020603050405020304" pitchFamily="18" charset="0"/>
                <a:cs typeface="Times New Roman" panose="02020603050405020304" pitchFamily="18" charset="0"/>
              </a:rPr>
              <a:t>Hoa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phủ</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định</a:t>
            </a:r>
            <a:r>
              <a:rPr lang="en-US" altLang="en-US" sz="3200" b="1" dirty="0">
                <a:solidFill>
                  <a:srgbClr val="FF0000"/>
                </a:solidFill>
                <a:latin typeface="Times New Roman" panose="02020603050405020304" pitchFamily="18" charset="0"/>
                <a:cs typeface="Times New Roman" panose="02020603050405020304" pitchFamily="18" charset="0"/>
              </a:rPr>
              <a:t> ý </a:t>
            </a:r>
            <a:r>
              <a:rPr lang="en-US" altLang="en-US" sz="3200" b="1" dirty="0" err="1">
                <a:solidFill>
                  <a:srgbClr val="FF0000"/>
                </a:solidFill>
                <a:latin typeface="Times New Roman" panose="02020603050405020304" pitchFamily="18" charset="0"/>
                <a:cs typeface="Times New Roman" panose="02020603050405020304" pitchFamily="18" charset="0"/>
              </a:rPr>
              <a:t>kiến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Lan.</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5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914400" y="231298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graphicFrame>
        <p:nvGraphicFramePr>
          <p:cNvPr id="9" name="Group 77"/>
          <p:cNvGraphicFramePr>
            <a:graphicFrameLocks/>
          </p:cNvGraphicFramePr>
          <p:nvPr>
            <p:extLst>
              <p:ext uri="{D42A27DB-BD31-4B8C-83A1-F6EECF244321}">
                <p14:modId xmlns:p14="http://schemas.microsoft.com/office/powerpoint/2010/main" val="1423873591"/>
              </p:ext>
            </p:extLst>
          </p:nvPr>
        </p:nvGraphicFramePr>
        <p:xfrm>
          <a:off x="546100" y="1643995"/>
          <a:ext cx="11152414" cy="5543595"/>
        </p:xfrm>
        <a:graphic>
          <a:graphicData uri="http://schemas.openxmlformats.org/drawingml/2006/table">
            <a:tbl>
              <a:tblPr/>
              <a:tblGrid>
                <a:gridCol w="5040033">
                  <a:extLst>
                    <a:ext uri="{9D8B030D-6E8A-4147-A177-3AD203B41FA5}">
                      <a16:colId xmlns:a16="http://schemas.microsoft.com/office/drawing/2014/main" xmlns="" val="20000"/>
                    </a:ext>
                  </a:extLst>
                </a:gridCol>
                <a:gridCol w="6112381">
                  <a:extLst>
                    <a:ext uri="{9D8B030D-6E8A-4147-A177-3AD203B41FA5}">
                      <a16:colId xmlns:a16="http://schemas.microsoft.com/office/drawing/2014/main" xmlns="" val="20001"/>
                    </a:ext>
                  </a:extLst>
                </a:gridCol>
              </a:tblGrid>
              <a:tr h="491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254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457200" marR="0" lvl="0" indent="-457200" algn="l" defTabSz="914400" rtl="0" eaLnBrk="1" fontAlgn="base" latinLnBrk="0" hangingPunct="1">
                        <a:lnSpc>
                          <a:spcPct val="100000"/>
                        </a:lnSpc>
                        <a:spcBef>
                          <a:spcPct val="20000"/>
                        </a:spcBef>
                        <a:spcAft>
                          <a:spcPct val="0"/>
                        </a:spcAft>
                        <a:buClrTx/>
                        <a:buSzTx/>
                        <a:buFontTx/>
                        <a:buChar char="-"/>
                        <a:tabLst/>
                        <a:defRPr/>
                      </a:pPr>
                      <a:r>
                        <a:rPr lang="en-US" altLang="en-US" sz="2800" dirty="0" smtClean="0">
                          <a:solidFill>
                            <a:schemeClr val="tx1"/>
                          </a:solidFill>
                          <a:latin typeface="Times New Roman" panose="02020603050405020304" pitchFamily="18" charset="0"/>
                          <a:cs typeface="Times New Roman" panose="02020603050405020304" pitchFamily="18" charset="0"/>
                        </a:rPr>
                        <a:t>Sao </a:t>
                      </a:r>
                      <a:r>
                        <a:rPr lang="en-US" altLang="en-US" sz="2800" dirty="0">
                          <a:solidFill>
                            <a:schemeClr val="tx1"/>
                          </a:solidFill>
                          <a:latin typeface="Times New Roman" panose="02020603050405020304" pitchFamily="18" charset="0"/>
                          <a:cs typeface="Times New Roman" panose="02020603050405020304" pitchFamily="18" charset="0"/>
                        </a:rPr>
                        <a:t>con </a:t>
                      </a:r>
                      <a:r>
                        <a:rPr lang="en-US" altLang="en-US" sz="2800" dirty="0" err="1">
                          <a:solidFill>
                            <a:schemeClr val="tx1"/>
                          </a:solidFill>
                          <a:latin typeface="Times New Roman" panose="02020603050405020304" pitchFamily="18" charset="0"/>
                          <a:cs typeface="Times New Roman" panose="02020603050405020304" pitchFamily="18" charset="0"/>
                        </a:rPr>
                        <a:t>mẹ</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giỏi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thế</a:t>
                      </a:r>
                      <a:r>
                        <a:rPr lang="en-US" altLang="en-US" sz="2800" dirty="0" smtClean="0">
                          <a:solidFill>
                            <a:schemeClr val="tx1"/>
                          </a:solidFill>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342900" indent="-342900">
                        <a:buFontTx/>
                        <a:buChar char="-"/>
                      </a:pPr>
                      <a:r>
                        <a:rPr lang="vi-VN" sz="2800" dirty="0">
                          <a:solidFill>
                            <a:schemeClr val="tx1"/>
                          </a:solidFill>
                          <a:latin typeface="Times New Roman" panose="02020603050405020304" pitchFamily="18" charset="0"/>
                          <a:cs typeface="Times New Roman" panose="02020603050405020304" pitchFamily="18" charset="0"/>
                        </a:rPr>
                        <a:t>“Các cháu có thể nói nhỏ hơ</a:t>
                      </a:r>
                      <a:r>
                        <a:rPr lang="en-US" sz="2800" dirty="0">
                          <a:solidFill>
                            <a:schemeClr val="tx1"/>
                          </a:solidFill>
                          <a:latin typeface="Times New Roman" panose="02020603050405020304" pitchFamily="18" charset="0"/>
                          <a:cs typeface="Times New Roman" panose="02020603050405020304" pitchFamily="18" charset="0"/>
                        </a:rPr>
                        <a:t>n </a:t>
                      </a:r>
                      <a:r>
                        <a:rPr lang="vi-VN" sz="2800" dirty="0">
                          <a:solidFill>
                            <a:schemeClr val="tx1"/>
                          </a:solidFill>
                          <a:latin typeface="Times New Roman" panose="02020603050405020304" pitchFamily="18" charset="0"/>
                          <a:cs typeface="Times New Roman" panose="02020603050405020304" pitchFamily="18" charset="0"/>
                        </a:rPr>
                        <a:t>không</a:t>
                      </a:r>
                      <a:r>
                        <a:rPr lang="vi-VN"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800" dirty="0" err="1">
                          <a:solidFill>
                            <a:srgbClr val="0000FF"/>
                          </a:solidFill>
                          <a:latin typeface="Times New Roman" panose="02020603050405020304" pitchFamily="18" charset="0"/>
                          <a:cs typeface="Times New Roman" panose="02020603050405020304" pitchFamily="18" charset="0"/>
                        </a:rPr>
                        <a:t>Phim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cs typeface="Times New Roman" panose="02020603050405020304" pitchFamily="18" charset="0"/>
                        </a:rPr>
                        <a:t> hay à?</a:t>
                      </a:r>
                      <a:endParaRPr lang="vi-VN" sz="2800" dirty="0">
                        <a:solidFill>
                          <a:srgbClr val="0000FF"/>
                        </a:solidFill>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Mẹ</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khen</a:t>
                      </a:r>
                      <a:r>
                        <a:rPr lang="en-US" altLang="en-US" sz="2800" dirty="0">
                          <a:solidFill>
                            <a:srgbClr val="0000FF"/>
                          </a:solidFill>
                          <a:latin typeface="Times New Roman" panose="02020603050405020304" pitchFamily="18" charset="0"/>
                          <a:cs typeface="Times New Roman" panose="02020603050405020304" pitchFamily="18" charset="0"/>
                        </a:rPr>
                        <a:t> Lan </a:t>
                      </a:r>
                      <a:r>
                        <a:rPr lang="en-US" altLang="en-US" sz="2800" dirty="0" err="1">
                          <a:solidFill>
                            <a:srgbClr val="0000FF"/>
                          </a:solidFill>
                          <a:latin typeface="Times New Roman" panose="02020603050405020304" pitchFamily="18" charset="0"/>
                          <a:cs typeface="Times New Roman" panose="02020603050405020304" pitchFamily="18" charset="0"/>
                        </a:rPr>
                        <a:t>giỏi</a:t>
                      </a:r>
                      <a:r>
                        <a:rPr lang="en-US" altLang="en-US" sz="2800" dirty="0" smtClean="0">
                          <a:solidFill>
                            <a:srgbClr val="0000FF"/>
                          </a:solidFill>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mong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muốn</a:t>
                      </a: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0" name="Text Box 48"/>
          <p:cNvSpPr txBox="1">
            <a:spLocks noChangeArrowheads="1"/>
          </p:cNvSpPr>
          <p:nvPr/>
        </p:nvSpPr>
        <p:spPr bwMode="auto">
          <a:xfrm>
            <a:off x="686777" y="2373638"/>
            <a:ext cx="4142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a:solidFill>
                  <a:srgbClr val="0000FF"/>
                </a:solidFill>
                <a:latin typeface="Times New Roman" panose="02020603050405020304" pitchFamily="18" charset="0"/>
                <a:cs typeface="Times New Roman" panose="02020603050405020304" pitchFamily="18" charset="0"/>
              </a:rPr>
              <a:t>- Sao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thế</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1" name="Text Box 49"/>
          <p:cNvSpPr txBox="1">
            <a:spLocks noChangeArrowheads="1"/>
          </p:cNvSpPr>
          <p:nvPr/>
        </p:nvSpPr>
        <p:spPr bwMode="auto">
          <a:xfrm>
            <a:off x="5893705" y="2343004"/>
            <a:ext cx="5398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chê</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nhát</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2" name="Rectangle 72"/>
          <p:cNvSpPr>
            <a:spLocks noChangeArrowheads="1"/>
          </p:cNvSpPr>
          <p:nvPr/>
        </p:nvSpPr>
        <p:spPr bwMode="auto">
          <a:xfrm>
            <a:off x="686777" y="2824818"/>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3" name="Rectangle 78"/>
          <p:cNvSpPr>
            <a:spLocks noChangeArrowheads="1"/>
          </p:cNvSpPr>
          <p:nvPr/>
        </p:nvSpPr>
        <p:spPr bwMode="auto">
          <a:xfrm>
            <a:off x="5835196" y="2901665"/>
            <a:ext cx="539840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khẳng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định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lửa</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8" name="Rectangle 7"/>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88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751983" y="2460274"/>
            <a:ext cx="8763000" cy="2800767"/>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dirty="0" err="1">
                <a:latin typeface="Times New Roman" pitchFamily="18" charset="0"/>
              </a:rPr>
              <a:t>Nhiều</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ta </a:t>
            </a:r>
            <a:r>
              <a:rPr lang="en-US" sz="3200" dirty="0" err="1">
                <a:latin typeface="Times New Roman" pitchFamily="18" charset="0"/>
              </a:rPr>
              <a:t>có</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dùng</a:t>
            </a:r>
            <a:r>
              <a:rPr lang="en-US" sz="3200" dirty="0">
                <a:latin typeface="Times New Roman" pitchFamily="18" charset="0"/>
              </a:rPr>
              <a:t> </a:t>
            </a:r>
            <a:r>
              <a:rPr lang="en-US" sz="3200" dirty="0" err="1">
                <a:latin typeface="Times New Roman" pitchFamily="18" charset="0"/>
              </a:rPr>
              <a:t>câu</a:t>
            </a:r>
            <a:r>
              <a:rPr lang="en-US" sz="3200" dirty="0">
                <a:latin typeface="Times New Roman" pitchFamily="18" charset="0"/>
              </a:rPr>
              <a:t> </a:t>
            </a:r>
            <a:r>
              <a:rPr lang="en-US" sz="3200" dirty="0" err="1">
                <a:latin typeface="Times New Roman" pitchFamily="18" charset="0"/>
              </a:rPr>
              <a:t>hỏi</a:t>
            </a:r>
            <a:r>
              <a:rPr lang="en-US" sz="3200" dirty="0">
                <a:latin typeface="Times New Roman" pitchFamily="18" charset="0"/>
              </a:rPr>
              <a:t> </a:t>
            </a:r>
            <a:r>
              <a:rPr lang="en-US" sz="3200" dirty="0" err="1">
                <a:latin typeface="Times New Roman" pitchFamily="18" charset="0"/>
              </a:rPr>
              <a:t>để</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hiện</a:t>
            </a:r>
            <a:r>
              <a:rPr lang="en-US" sz="3200" dirty="0">
                <a:latin typeface="Times New Roman" pitchFamily="18" charset="0"/>
              </a:rPr>
              <a:t>:</a:t>
            </a:r>
          </a:p>
          <a:p>
            <a:pPr marL="0" indent="0" algn="just">
              <a:spcBef>
                <a:spcPct val="50000"/>
              </a:spcBef>
            </a:pPr>
            <a:r>
              <a:rPr lang="en-US" sz="3200" dirty="0">
                <a:latin typeface="Times New Roman" pitchFamily="18" charset="0"/>
              </a:rPr>
              <a:t>1. </a:t>
            </a:r>
            <a:r>
              <a:rPr lang="en-US" sz="3200" dirty="0" err="1">
                <a:latin typeface="Times New Roman" pitchFamily="18" charset="0"/>
              </a:rPr>
              <a:t>Thái</a:t>
            </a:r>
            <a:r>
              <a:rPr lang="en-US" sz="3200" dirty="0">
                <a:latin typeface="Times New Roman" pitchFamily="18" charset="0"/>
              </a:rPr>
              <a:t> </a:t>
            </a:r>
            <a:r>
              <a:rPr lang="en-US" sz="3200" dirty="0" err="1">
                <a:latin typeface="Times New Roman" pitchFamily="18" charset="0"/>
              </a:rPr>
              <a:t>độ</a:t>
            </a:r>
            <a:r>
              <a:rPr lang="en-US" sz="3200" dirty="0">
                <a:latin typeface="Times New Roman" pitchFamily="18" charset="0"/>
              </a:rPr>
              <a:t> </a:t>
            </a:r>
            <a:r>
              <a:rPr lang="en-US" sz="3200" dirty="0" err="1">
                <a:latin typeface="Times New Roman" pitchFamily="18" charset="0"/>
              </a:rPr>
              <a:t>khen</a:t>
            </a:r>
            <a:r>
              <a:rPr lang="en-US" sz="3200" dirty="0">
                <a:latin typeface="Times New Roman" pitchFamily="18" charset="0"/>
              </a:rPr>
              <a:t>, </a:t>
            </a:r>
            <a:r>
              <a:rPr lang="en-US" sz="3200" dirty="0" err="1">
                <a:latin typeface="Times New Roman" pitchFamily="18" charset="0"/>
              </a:rPr>
              <a:t>chê</a:t>
            </a:r>
            <a:r>
              <a:rPr lang="en-US" sz="3200" dirty="0">
                <a:latin typeface="Times New Roman" pitchFamily="18" charset="0"/>
              </a:rPr>
              <a:t>.</a:t>
            </a:r>
          </a:p>
          <a:p>
            <a:pPr marL="0" indent="0" algn="just">
              <a:spcBef>
                <a:spcPct val="50000"/>
              </a:spcBef>
            </a:pPr>
            <a:r>
              <a:rPr lang="en-US" sz="3200" dirty="0">
                <a:latin typeface="Times New Roman" pitchFamily="18" charset="0"/>
              </a:rPr>
              <a:t>2. </a:t>
            </a:r>
            <a:r>
              <a:rPr lang="en-US" sz="3200" dirty="0" err="1">
                <a:latin typeface="Times New Roman" pitchFamily="18" charset="0"/>
              </a:rPr>
              <a:t>Sự</a:t>
            </a:r>
            <a:r>
              <a:rPr lang="en-US" sz="3200" dirty="0">
                <a:latin typeface="Times New Roman" pitchFamily="18" charset="0"/>
              </a:rPr>
              <a:t> </a:t>
            </a:r>
            <a:r>
              <a:rPr lang="en-US" sz="3200" dirty="0" err="1">
                <a:latin typeface="Times New Roman" pitchFamily="18" charset="0"/>
              </a:rPr>
              <a:t>khẳng</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 </a:t>
            </a:r>
            <a:r>
              <a:rPr lang="en-US" sz="3200" dirty="0" err="1">
                <a:latin typeface="Times New Roman" pitchFamily="18" charset="0"/>
              </a:rPr>
              <a:t>phủ</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a:t>
            </a:r>
          </a:p>
          <a:p>
            <a:pPr marL="0" indent="0" algn="just">
              <a:spcBef>
                <a:spcPct val="50000"/>
              </a:spcBef>
            </a:pPr>
            <a:r>
              <a:rPr lang="en-US" sz="3200" dirty="0">
                <a:latin typeface="Times New Roman" pitchFamily="18" charset="0"/>
              </a:rPr>
              <a:t>3. </a:t>
            </a:r>
            <a:r>
              <a:rPr lang="en-US" sz="3200" dirty="0" err="1">
                <a:latin typeface="Times New Roman" pitchFamily="18" charset="0"/>
              </a:rPr>
              <a:t>Yêu</a:t>
            </a:r>
            <a:r>
              <a:rPr lang="en-US" sz="3200" dirty="0">
                <a:latin typeface="Times New Roman" pitchFamily="18" charset="0"/>
              </a:rPr>
              <a:t> </a:t>
            </a:r>
            <a:r>
              <a:rPr lang="en-US" sz="3200" dirty="0" err="1">
                <a:latin typeface="Times New Roman" pitchFamily="18" charset="0"/>
              </a:rPr>
              <a:t>cầu</a:t>
            </a:r>
            <a:r>
              <a:rPr lang="en-US" sz="3200" dirty="0">
                <a:latin typeface="Times New Roman" pitchFamily="18" charset="0"/>
              </a:rPr>
              <a:t>, </a:t>
            </a:r>
            <a:r>
              <a:rPr lang="en-US" sz="3200" dirty="0" err="1">
                <a:latin typeface="Times New Roman" pitchFamily="18" charset="0"/>
              </a:rPr>
              <a:t>mong</a:t>
            </a:r>
            <a:r>
              <a:rPr lang="en-US" sz="3200" dirty="0">
                <a:latin typeface="Times New Roman" pitchFamily="18" charset="0"/>
              </a:rPr>
              <a:t> </a:t>
            </a:r>
            <a:r>
              <a:rPr lang="en-US" sz="3200" dirty="0" err="1">
                <a:latin typeface="Times New Roman" pitchFamily="18" charset="0"/>
              </a:rPr>
              <a:t>muốn</a:t>
            </a:r>
            <a:r>
              <a:rPr lang="en-US" sz="3200" dirty="0">
                <a:latin typeface="Times New Roman" pitchFamily="18" charset="0"/>
              </a:rPr>
              <a:t>..</a:t>
            </a:r>
          </a:p>
        </p:txBody>
      </p:sp>
      <p:sp>
        <p:nvSpPr>
          <p:cNvPr id="4" name="TextBox 4"/>
          <p:cNvSpPr txBox="1">
            <a:spLocks noChangeArrowheads="1"/>
          </p:cNvSpPr>
          <p:nvPr/>
        </p:nvSpPr>
        <p:spPr bwMode="auto">
          <a:xfrm>
            <a:off x="1153203" y="183111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8" name="TextBox 4">
            <a:extLst>
              <a:ext uri="{FF2B5EF4-FFF2-40B4-BE49-F238E27FC236}">
                <a16:creationId xmlns:a16="http://schemas.microsoft.com/office/drawing/2014/main" xmlns="" id="{37160F01-58D4-4C03-8583-B29462FC4DF6}"/>
              </a:ext>
            </a:extLst>
          </p:cNvPr>
          <p:cNvSpPr txBox="1">
            <a:spLocks noChangeArrowheads="1"/>
          </p:cNvSpPr>
          <p:nvPr/>
        </p:nvSpPr>
        <p:spPr bwMode="auto">
          <a:xfrm>
            <a:off x="1153203" y="530542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III.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endParaRPr lang="en-US" sz="3200" b="1" dirty="0">
              <a:solidFill>
                <a:srgbClr val="FF0000"/>
              </a:solidFill>
              <a:latin typeface="Times New Roman" pitchFamily="18" charset="0"/>
              <a:cs typeface="Times New Roman" pitchFamily="18" charset="0"/>
            </a:endParaRPr>
          </a:p>
        </p:txBody>
      </p:sp>
      <p:sp>
        <p:nvSpPr>
          <p:cNvPr id="9" name="Rectangle 8"/>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76440" y="1839426"/>
            <a:ext cx="10595428" cy="403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defRP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marL="514350" algn="just">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a:defRPr/>
            </a:pP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này</a:t>
            </a:r>
            <a:r>
              <a:rPr lang="en-US" altLang="en-US" sz="3200" dirty="0">
                <a:solidFill>
                  <a:srgbClr val="0000FF"/>
                </a:solidFill>
                <a:latin typeface="Times New Roman" panose="02020603050405020304" pitchFamily="18" charset="0"/>
                <a:cs typeface="Times New Roman" panose="02020603050405020304" pitchFamily="18" charset="0"/>
              </a:rPr>
              <a:t>.”</a:t>
            </a:r>
          </a:p>
          <a:p>
            <a:pPr algn="just">
              <a:defRPr/>
            </a:pPr>
            <a:r>
              <a:rPr lang="en-US" altLang="en-US" sz="3200" dirty="0">
                <a:solidFill>
                  <a:srgbClr val="0000FF"/>
                </a:solidFill>
                <a:latin typeface="Times New Roman" panose="02020603050405020304" pitchFamily="18" charset="0"/>
                <a:cs typeface="Times New Roman" panose="02020603050405020304" pitchFamily="18" charset="0"/>
              </a:rPr>
              <a:t>b. </a:t>
            </a:r>
            <a:r>
              <a:rPr lang="en-US" altLang="en-US" sz="3200" dirty="0" err="1">
                <a:solidFill>
                  <a:srgbClr val="0000FF"/>
                </a:solidFill>
                <a:latin typeface="Times New Roman" panose="02020603050405020304" pitchFamily="18" charset="0"/>
                <a:cs typeface="Times New Roman" panose="02020603050405020304" pitchFamily="18" charset="0"/>
              </a:rPr>
              <a:t>Ánh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eaLnBrk="1" hangingPunct="1">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
        <p:nvSpPr>
          <p:cNvPr id="3" name="Rectangle 2"/>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716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0.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1968</TotalTime>
  <Words>1926</Words>
  <Application>Microsoft Office PowerPoint</Application>
  <PresentationFormat>Widescreen</PresentationFormat>
  <Paragraphs>185</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.VnArial</vt:lpstr>
      <vt:lpstr>.VnTime</vt:lpstr>
      <vt:lpstr>Arial</vt:lpstr>
      <vt:lpstr>Calibri</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241</cp:revision>
  <dcterms:created xsi:type="dcterms:W3CDTF">2021-08-04T18:52:07Z</dcterms:created>
  <dcterms:modified xsi:type="dcterms:W3CDTF">2022-12-07T01:32:52Z</dcterms:modified>
</cp:coreProperties>
</file>