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handoutMasterIdLst>
    <p:handoutMasterId r:id="rId29"/>
  </p:handoutMasterIdLst>
  <p:sldIdLst>
    <p:sldId id="310" r:id="rId4"/>
    <p:sldId id="271" r:id="rId5"/>
    <p:sldId id="308" r:id="rId7"/>
    <p:sldId id="257" r:id="rId8"/>
    <p:sldId id="272" r:id="rId9"/>
    <p:sldId id="284" r:id="rId10"/>
    <p:sldId id="269" r:id="rId11"/>
    <p:sldId id="259" r:id="rId12"/>
    <p:sldId id="274" r:id="rId13"/>
    <p:sldId id="264" r:id="rId14"/>
    <p:sldId id="299" r:id="rId15"/>
    <p:sldId id="298" r:id="rId16"/>
    <p:sldId id="276" r:id="rId17"/>
    <p:sldId id="281" r:id="rId18"/>
    <p:sldId id="275" r:id="rId19"/>
    <p:sldId id="304" r:id="rId20"/>
    <p:sldId id="305" r:id="rId21"/>
    <p:sldId id="306" r:id="rId22"/>
    <p:sldId id="297" r:id="rId23"/>
    <p:sldId id="277" r:id="rId24"/>
    <p:sldId id="295" r:id="rId25"/>
    <p:sldId id="296" r:id="rId26"/>
    <p:sldId id="302" r:id="rId27"/>
    <p:sldId id="282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FF"/>
    <a:srgbClr val="FF3300"/>
    <a:srgbClr val="CC0099"/>
    <a:srgbClr val="009900"/>
    <a:srgbClr val="FF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3" autoAdjust="0"/>
    <p:restoredTop sz="94706" autoAdjust="0"/>
  </p:normalViewPr>
  <p:slideViewPr>
    <p:cSldViewPr snapToGrid="0">
      <p:cViewPr varScale="1">
        <p:scale>
          <a:sx n="85" d="100"/>
          <a:sy n="85" d="100"/>
        </p:scale>
        <p:origin x="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3A0441E-C050-4E63-96CE-8F9275D74863}" type="datetime1">
              <a:rPr lang="vi-VN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EF3B7AB-5B53-4BF5-99B9-5679240AF67D}" type="slidenum">
              <a:rPr lang="vi-VN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5A2F062-6739-4716-9D97-7AB60A2542FB}" type="datetime1">
              <a:rPr lang="vi-VN"/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Bấm để chỉnh sửa kiểu văn bản Bản cái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bốn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 smtClean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85752-BA56-48A8-8A7E-64CE743510B5}" type="slidenum">
              <a:rPr lang="vi-VN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3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5C1EAD19-CE49-4082-A19A-A0CF4D6D7819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686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6ED6D6D-D06F-4B2F-ADA4-017756CC00C8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891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DBE9DB9-FE76-41AA-B2A2-707FA114680E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09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92228BD-8444-4331-BCBD-1D7AC46ECCD8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50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5BE7DBB-31AA-48EC-AF8D-EFE63648A736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710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28A2892-6358-4993-93ED-F2C46F14D745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915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3FDEE4-64DD-418D-BE78-191738E393EB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120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9037F24-71B6-4B74-A6C2-18FD87B82536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632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6ECB620-9833-4D5B-89F3-C54B971CE97E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83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4D8E855-6A27-4B7C-BE22-2AA1F208AF45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41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3518A0-382C-4CC0-A55C-738E1CE77479}" type="slidenum">
              <a:rPr lang="vi-VN" smtClean="0"/>
            </a:fld>
            <a:endParaRPr lang="vi-V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42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BDE6BCE-1E4E-44F2-93E9-E2A00AB3F9B7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94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12F9D20-880D-42F2-9FF8-C3B70647F1B3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253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DA37-9C30-4133-A116-4B0B3D5D5708}" type="slidenum">
              <a:rPr lang="vi-VN" smtClean="0"/>
            </a:fld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457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978E3-F469-417D-89A0-C7D191D96B5A}" type="slidenum">
              <a:rPr lang="vi-VN" smtClean="0"/>
            </a:fld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86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2032C6D-5C6E-4896-96FF-A549A884E475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0723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009E7-D35C-40F0-B0F2-1761AF2F4545}" type="slidenum">
              <a:rPr lang="vi-VN" smtClean="0"/>
            </a:fld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57EA586-E83D-4F88-8320-96C9131F9FFD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481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275C-909C-473E-BFCD-5DCE8858F859}" type="slidenum">
              <a:rPr lang="vi-VN" smtClean="0"/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Click to edit Master subtitle style</a:t>
            </a:r>
            <a:endParaRPr lang="vi-VN" noProof="0" dirty="0"/>
          </a:p>
        </p:txBody>
      </p:sp>
      <p:sp>
        <p:nvSpPr>
          <p:cNvPr id="4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6641-46C6-44EB-A3FD-E284DC50ECEC}" type="datetime1">
              <a:rPr lang="vi-VN"/>
            </a:fld>
            <a:endParaRPr lang="vi-VN" dirty="0"/>
          </a:p>
        </p:txBody>
      </p:sp>
      <p:sp>
        <p:nvSpPr>
          <p:cNvPr id="5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C6C4-8E92-4042-B597-FCF7A5EB177D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A762-CA2F-47A4-B418-8C15F6AE1875}" type="datetime1">
              <a:rPr lang="vi-VN"/>
            </a:fld>
            <a:endParaRPr lang="vi-VN" dirty="0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8EF2-D006-472A-B141-11B2D27C7610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D60C-C50A-47CF-9919-554B10FD4309}" type="datetimeFigureOut">
              <a:rPr lang="en-US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9E8B-14EB-4B62-8239-DA1471F7A3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44A4-374F-41C8-96E7-E5766368F63A}" type="datetimeFigureOut">
              <a:rPr lang="en-US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1E47-192A-416D-BE90-1DEA9397E8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9697-DC9C-4138-9614-6699576CB38A}" type="datetimeFigureOut">
              <a:rPr lang="en-US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0801-5434-43CC-A1E6-3CAF0FB676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10FC-B359-474D-B495-2497AD7BF699}" type="datetimeFigureOut">
              <a:rPr lang="en-US"/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6A08-DD0D-4DB7-95BD-B7AFB954CA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A3C6-3DBE-4DD3-AE5D-A7D992FE8774}" type="datetimeFigureOut">
              <a:rPr lang="en-US"/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70BF-A73E-4246-91D5-E36E876EA5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1D13-531D-4C6D-AFC5-8279652E46D5}" type="datetimeFigureOut">
              <a:rPr lang="en-US"/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1CD9-0C18-4998-9709-0D6AC2E9B9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B633-0D23-4B02-8308-6F67B56F005E}" type="datetimeFigureOut">
              <a:rPr lang="en-US"/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D1CF-D735-45D6-8D41-9197C412D3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3CD3-AF69-4D4B-870B-8A1A3EEEB2E4}" type="datetimeFigureOut">
              <a:rPr lang="en-US"/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896A-7A1A-4E5D-A2C3-DDE9727A07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2724-4D10-4935-BCB1-C41205136ED9}" type="datetimeFigureOut">
              <a:rPr lang="en-US"/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8A36-9A2F-4087-9B63-5676EFE767D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AEBE-8D42-49C1-A772-E2AFEC9A1B2A}" type="datetime1">
              <a:rPr lang="vi-VN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1997-69EE-46CE-B3E3-46132D4819C9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C1ED-A405-4D78-8790-3B6E9674E1AA}" type="datetimeFigureOut">
              <a:rPr lang="en-US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5E10-0C7A-4698-A6EC-3ED4527EB2A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156B-16A3-46BB-B4ED-11C6CD1DC5AF}" type="datetimeFigureOut">
              <a:rPr lang="en-US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2D35-CBCB-42BC-AF71-4DED82AD1D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E674-F876-463E-BF44-47620A76C1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  <a:endParaRPr lang="en-US" noProof="0" dirty="0" err="1"/>
          </a:p>
          <a:p>
            <a:pPr lvl="1"/>
            <a:r>
              <a:rPr lang="en-US" noProof="0" dirty="0" err="1"/>
              <a:t>Second level</a:t>
            </a:r>
            <a:endParaRPr lang="en-US" noProof="0" dirty="0" err="1"/>
          </a:p>
          <a:p>
            <a:pPr lvl="2"/>
            <a:r>
              <a:rPr lang="en-US" noProof="0" dirty="0" err="1"/>
              <a:t>Third level</a:t>
            </a:r>
            <a:endParaRPr lang="en-US" noProof="0" dirty="0" err="1"/>
          </a:p>
          <a:p>
            <a:pPr lvl="3"/>
            <a:r>
              <a:rPr lang="en-US" noProof="0" dirty="0" err="1"/>
              <a:t>Fourth level</a:t>
            </a:r>
            <a:endParaRPr lang="en-US" noProof="0" dirty="0" err="1"/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  <a:endParaRPr lang="en-US" noProof="0" dirty="0" err="1"/>
          </a:p>
          <a:p>
            <a:pPr lvl="1"/>
            <a:r>
              <a:rPr lang="en-US" noProof="0" dirty="0" err="1"/>
              <a:t>Second level</a:t>
            </a:r>
            <a:endParaRPr lang="en-US" noProof="0" dirty="0" err="1"/>
          </a:p>
          <a:p>
            <a:pPr lvl="2"/>
            <a:r>
              <a:rPr lang="en-US" noProof="0" dirty="0" err="1"/>
              <a:t>Third level</a:t>
            </a:r>
            <a:endParaRPr lang="en-US" noProof="0" dirty="0" err="1"/>
          </a:p>
          <a:p>
            <a:pPr lvl="3"/>
            <a:r>
              <a:rPr lang="en-US" noProof="0" dirty="0" err="1"/>
              <a:t>Fourth level</a:t>
            </a:r>
            <a:endParaRPr lang="en-US" noProof="0" dirty="0" err="1"/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6DE6-3873-4DF7-A214-118F46FA9003}" type="datetime1">
              <a:rPr lang="vi-VN"/>
            </a:fld>
            <a:endParaRPr lang="vi-VN" dirty="0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5F1A-1AD1-480B-9021-CE7C6F9A4B5B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  <a:endParaRPr lang="en-US" dirty="0" err="1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  <a:endParaRPr lang="en-US" dirty="0" err="1"/>
          </a:p>
          <a:p>
            <a:pPr lvl="1"/>
            <a:r>
              <a:rPr lang="en-US" dirty="0" err="1"/>
              <a:t>Second level</a:t>
            </a:r>
            <a:endParaRPr lang="en-US" dirty="0" err="1"/>
          </a:p>
          <a:p>
            <a:pPr lvl="2"/>
            <a:r>
              <a:rPr lang="en-US" dirty="0" err="1"/>
              <a:t>Third level</a:t>
            </a:r>
            <a:endParaRPr lang="en-US" dirty="0" err="1"/>
          </a:p>
          <a:p>
            <a:pPr lvl="3"/>
            <a:r>
              <a:rPr lang="en-US" dirty="0" err="1"/>
              <a:t>Fourth level</a:t>
            </a:r>
            <a:endParaRPr lang="en-US" dirty="0" err="1"/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  <a:endParaRPr lang="en-US" dirty="0" err="1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  <a:endParaRPr lang="en-US" dirty="0" err="1"/>
          </a:p>
          <a:p>
            <a:pPr lvl="1"/>
            <a:r>
              <a:rPr lang="en-US" dirty="0" err="1"/>
              <a:t>Second level</a:t>
            </a:r>
            <a:endParaRPr lang="en-US" dirty="0" err="1"/>
          </a:p>
          <a:p>
            <a:pPr lvl="2"/>
            <a:r>
              <a:rPr lang="en-US" dirty="0" err="1"/>
              <a:t>Third level</a:t>
            </a:r>
            <a:endParaRPr lang="en-US" dirty="0" err="1"/>
          </a:p>
          <a:p>
            <a:pPr lvl="3"/>
            <a:r>
              <a:rPr lang="en-US" dirty="0" err="1"/>
              <a:t>Fourth level</a:t>
            </a:r>
            <a:endParaRPr lang="en-US" dirty="0" err="1"/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AA82-BEFB-4C76-BDB3-02930125E5BF}" type="datetime1">
              <a:rPr lang="vi-VN"/>
            </a:fld>
            <a:endParaRPr lang="vi-VN" dirty="0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329F-F614-48EC-A414-808EBD6D69D9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118-A482-4B9F-80E7-7033B3A046BA}" type="datetime1">
              <a:rPr lang="vi-VN"/>
            </a:fld>
            <a:endParaRPr lang="vi-VN" dirty="0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1ACF-88C5-4DB4-86F6-C8718D912995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2B31-516F-41A0-B613-4F98ED898579}" type="datetime1">
              <a:rPr lang="vi-VN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C3B9-00FE-4BB9-A9D9-41380B37BD2A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Click to edit Master text styles</a:t>
            </a:r>
            <a:endParaRPr lang="en-US" dirty="0" err="1"/>
          </a:p>
          <a:p>
            <a:pPr lvl="1"/>
            <a:r>
              <a:rPr lang="en-US" dirty="0" err="1"/>
              <a:t>Second level</a:t>
            </a:r>
            <a:endParaRPr lang="en-US" dirty="0" err="1"/>
          </a:p>
          <a:p>
            <a:pPr lvl="2"/>
            <a:r>
              <a:rPr lang="en-US" dirty="0" err="1"/>
              <a:t>Third level</a:t>
            </a:r>
            <a:endParaRPr lang="en-US" dirty="0" err="1"/>
          </a:p>
          <a:p>
            <a:pPr lvl="3"/>
            <a:r>
              <a:rPr lang="en-US" dirty="0" err="1"/>
              <a:t>Fourth level</a:t>
            </a:r>
            <a:endParaRPr lang="en-US" dirty="0" err="1"/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Click to edit Master text styles</a:t>
            </a:r>
            <a:endParaRPr lang="en-US" dirty="0" err="1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F5C4-096B-4D46-A186-208517FA0C36}" type="datetime1">
              <a:rPr lang="vi-VN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7180-E2B8-4C8B-86A2-E4EF648DCBCD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C9A6-71EA-47BC-911E-5E9D2BA94A32}" type="datetime1">
              <a:rPr lang="vi-VN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C1C8-00F8-44FD-A220-A73224AA5977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AE9C-C465-48EE-A343-8FD88CB975E7}" type="datetime1">
              <a:rPr lang="vi-VN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8F34-1661-4034-A2E8-0F9199DF4EBB}" type="slidenum">
              <a:rPr lang="vi-VN"/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vi-VN" smtClean="0"/>
              <a:t>Bấm để chỉnh sửa kiểu tiêu đề Bản cái</a:t>
            </a:r>
            <a:endParaRPr lang="vi-VN" smtClean="0"/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Bấm để chỉnh sửa kiểu văn bản Bản cái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bốn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 smtClean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546207F-27CF-4283-9621-EA5C770DB3CB}" type="datetime1">
              <a:rPr lang="vi-VN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F6A0055-E3F3-4253-ADE9-6EA67170E6F2}" type="slidenum">
              <a:rPr lang="vi-VN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en-US" smtClean="0"/>
              <a:t>Bấm &amp; sửa kiểu tiêu đề</a:t>
            </a:r>
            <a:endParaRPr lang="vi-VN" altLang="en-US" smtClean="0"/>
          </a:p>
          <a:p>
            <a:pPr lvl="1"/>
            <a:r>
              <a:rPr lang="vi-VN" altLang="en-US" smtClean="0"/>
              <a:t>Mức hai</a:t>
            </a:r>
            <a:endParaRPr lang="vi-VN" altLang="en-US" smtClean="0"/>
          </a:p>
          <a:p>
            <a:pPr lvl="2"/>
            <a:r>
              <a:rPr lang="vi-VN" altLang="en-US" smtClean="0"/>
              <a:t>Mức ba</a:t>
            </a:r>
            <a:endParaRPr lang="vi-VN" altLang="en-US" smtClean="0"/>
          </a:p>
          <a:p>
            <a:pPr lvl="3"/>
            <a:r>
              <a:rPr lang="vi-VN" altLang="en-US" smtClean="0"/>
              <a:t>Mức bốn</a:t>
            </a:r>
            <a:endParaRPr lang="vi-VN" altLang="en-US" smtClean="0"/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F97EAD-8A01-4AF2-9A47-74A4E1775109}" type="datetimeFigureOut">
              <a:rPr lang="en-US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C16A31-1CF3-4CAA-BDC6-70E7AA126C4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07502" y="1442088"/>
            <a:ext cx="10200429" cy="29238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8800" i="1" kern="10" dirty="0" err="1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Luyện</a:t>
            </a:r>
            <a:r>
              <a:rPr lang="en-US" sz="8800" i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8800" i="1" kern="10" dirty="0" err="1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từ</a:t>
            </a:r>
            <a:r>
              <a:rPr lang="en-US" sz="8800" i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8800" i="1" kern="10" dirty="0" err="1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8800" i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8800" i="1" kern="10" dirty="0" err="1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câu</a:t>
            </a:r>
            <a:endParaRPr lang="en-US" sz="8800" i="1" kern="10" dirty="0" smtClean="0">
              <a:ln w="19050">
                <a:solidFill>
                  <a:srgbClr val="FF66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9600" i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TÍNH TỪ </a:t>
            </a:r>
            <a:r>
              <a:rPr lang="en-US" sz="6600" i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en-US" sz="6600" i="1" kern="10" dirty="0" err="1" smtClean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tiếp</a:t>
            </a:r>
            <a:r>
              <a:rPr lang="en-US" sz="6600" i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600" i="1" kern="10" dirty="0" err="1" smtClean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theo</a:t>
            </a:r>
            <a:r>
              <a:rPr lang="en-US" sz="6600" i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)</a:t>
            </a:r>
            <a:endParaRPr lang="en-US" sz="6600" i="1" kern="10" dirty="0">
              <a:ln w="19050">
                <a:solidFill>
                  <a:srgbClr val="FF6600"/>
                </a:solidFill>
                <a:rou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1011238" y="1677988"/>
            <a:ext cx="279595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</a:t>
            </a:r>
            <a:r>
              <a:rPr lang="en-US" smtClean="0">
                <a:solidFill>
                  <a:srgbClr val="FF3300"/>
                </a:solidFill>
              </a:rPr>
              <a:t>tập: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đậm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thường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theo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gió</a:t>
            </a:r>
            <a:r>
              <a:rPr lang="en-US" b="0" dirty="0">
                <a:solidFill>
                  <a:schemeClr val="tx2"/>
                </a:solidFill>
              </a:rPr>
              <a:t> bay </a:t>
            </a:r>
            <a:r>
              <a:rPr lang="en-US" b="0" dirty="0" err="1">
                <a:solidFill>
                  <a:schemeClr val="tx2"/>
                </a:solidFill>
              </a:rPr>
              <a:t>rất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xa</a:t>
            </a:r>
            <a:r>
              <a:rPr lang="en-US" b="0" i="1" dirty="0">
                <a:solidFill>
                  <a:srgbClr val="FF0000"/>
                </a:solidFill>
              </a:rPr>
              <a:t>.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Nhà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thơ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chỉ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lần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nhìn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vẻ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của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phải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thốt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: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ơi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cùng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nhài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rgbClr val="FF0000"/>
                </a:solidFill>
              </a:rPr>
              <a:t>  			</a:t>
            </a:r>
            <a:r>
              <a:rPr lang="en-US" b="0" i="1" dirty="0" err="1">
                <a:solidFill>
                  <a:srgbClr val="FF0000"/>
                </a:solidFill>
              </a:rPr>
              <a:t>Trong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i="1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xinh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sáng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Như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miệng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cười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thôi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>
              <a:solidFill>
                <a:schemeClr val="tx2"/>
              </a:solidFill>
            </a:endParaRP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dirty="0">
                <a:solidFill>
                  <a:schemeClr val="tx2"/>
                </a:solidFill>
              </a:rPr>
              <a:t> 	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Đắk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lại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khoác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mình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màu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toả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ngan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ngát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khiến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trong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i="1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đẹp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,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lộng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lẫy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tinh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khiết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57549" y="771526"/>
            <a:ext cx="588493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410620" y="771526"/>
            <a:ext cx="233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39030" y="1236372"/>
            <a:ext cx="1472350" cy="42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1011238" y="1677988"/>
            <a:ext cx="279595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</a:t>
            </a:r>
            <a:r>
              <a:rPr lang="en-US" smtClean="0">
                <a:solidFill>
                  <a:srgbClr val="FF3300"/>
                </a:solidFill>
              </a:rPr>
              <a:t>tập: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011238" y="2274888"/>
            <a:ext cx="10618787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 b="0">
                <a:solidFill>
                  <a:srgbClr val="C00000"/>
                </a:solidFill>
              </a:rPr>
              <a:t>M: 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đậm và ngọt nên mùi hương thường theo gió bay 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526088" y="281305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62763" y="2860675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35313" y="333375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/>
              <a:t>	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>
                <a:solidFill>
                  <a:schemeClr val="tx2"/>
                </a:solidFill>
              </a:rPr>
              <a:t>đậm</a:t>
            </a:r>
            <a:r>
              <a:rPr lang="en-US" b="0">
                <a:solidFill>
                  <a:schemeClr val="tx2"/>
                </a:solidFill>
              </a:rPr>
              <a:t> và </a:t>
            </a:r>
            <a:r>
              <a:rPr lang="en-US">
                <a:solidFill>
                  <a:schemeClr val="tx2"/>
                </a:solidFill>
              </a:rPr>
              <a:t>ngọt </a:t>
            </a:r>
            <a:r>
              <a:rPr lang="en-US" b="0">
                <a:solidFill>
                  <a:schemeClr val="tx2"/>
                </a:solidFill>
              </a:rPr>
              <a:t>nên mùi hương thường theo gió bay </a:t>
            </a:r>
            <a:r>
              <a:rPr lang="en-US">
                <a:solidFill>
                  <a:schemeClr val="tx2"/>
                </a:solidFill>
              </a:rPr>
              <a:t>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Nhà thơ Xuân Diệu chỉ một lần đến đây ngắm nhìn vẻ đẹp của cà phê phải thốt lên:</a:t>
            </a:r>
            <a:endParaRPr lang="en-US" b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>
                <a:solidFill>
                  <a:schemeClr val="tx2"/>
                </a:solidFill>
              </a:rPr>
              <a:t>   			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lắm em ơi</a:t>
            </a:r>
            <a:endParaRPr lang="en-US" b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Hoa cùng một điệu với hoa nhài</a:t>
            </a:r>
            <a:endParaRPr lang="en-US" b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rgbClr val="FF0000"/>
                </a:solidFill>
              </a:rPr>
              <a:t>  			Trong </a:t>
            </a:r>
            <a:r>
              <a:rPr lang="en-US" b="0">
                <a:solidFill>
                  <a:schemeClr val="tx2"/>
                </a:solidFill>
              </a:rPr>
              <a:t>ngà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ngọc</a:t>
            </a:r>
            <a:r>
              <a:rPr lang="en-US" b="0" i="1">
                <a:solidFill>
                  <a:schemeClr val="tx2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xinh và sáng</a:t>
            </a:r>
            <a:endParaRPr lang="en-US" b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Như miệng em cười đâu đây thôi.</a:t>
            </a:r>
            <a:endParaRPr lang="en-US" b="0">
              <a:solidFill>
                <a:schemeClr val="tx2"/>
              </a:solidFill>
            </a:endParaRP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>
                <a:solidFill>
                  <a:schemeClr val="tx2"/>
                </a:solidFill>
              </a:rPr>
              <a:t> 	</a:t>
            </a:r>
            <a:r>
              <a:rPr lang="en-US" b="0">
                <a:solidFill>
                  <a:schemeClr val="tx2"/>
                </a:solidFill>
              </a:rPr>
              <a:t>Mỗi mùa xuân, Đắk Lắk lại khoác lên mình một màu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ngà ngọc và toả ra mùi hương ngan</a:t>
            </a:r>
            <a:r>
              <a:rPr lang="en-US" b="0" i="1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ngát khiến đất trời trong những ngày xuân</a:t>
            </a:r>
            <a:r>
              <a:rPr lang="en-US" b="0" i="1"/>
              <a:t> </a:t>
            </a:r>
            <a:r>
              <a:rPr lang="en-US" b="0" i="1">
                <a:solidFill>
                  <a:srgbClr val="FF0000"/>
                </a:solidFill>
              </a:rPr>
              <a:t>đẹp</a:t>
            </a: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hơn,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lộng lẫy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 và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tinh khiết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hơn.</a:t>
            </a:r>
            <a:endParaRPr lang="en-US" b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694488" y="32972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3950" y="4251325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94488" y="42497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41550" y="5632450"/>
            <a:ext cx="13700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0556" y="610870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0128" y="613857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75950" y="6091037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at-ong-hoa-ca-phe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71538" y="919163"/>
            <a:ext cx="509428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252663" y="4581525"/>
            <a:ext cx="23955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cà phê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37891" name="Picture 6" descr="95974394025d6286359eacf85259ef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738" y="939800"/>
            <a:ext cx="52371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7961313" y="4625975"/>
            <a:ext cx="210661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nhài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011238" y="1677988"/>
            <a:ext cx="279595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</a:t>
            </a:r>
            <a:r>
              <a:rPr lang="en-US" smtClean="0">
                <a:solidFill>
                  <a:srgbClr val="FF3300"/>
                </a:solidFill>
              </a:rPr>
              <a:t>tập: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03300" y="2297113"/>
            <a:ext cx="10436225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0" dirty="0">
                <a:solidFill>
                  <a:schemeClr val="tx2"/>
                </a:solidFill>
              </a:rPr>
              <a:t>2. </a:t>
            </a:r>
            <a:r>
              <a:rPr lang="en-US" b="0" dirty="0" err="1">
                <a:solidFill>
                  <a:schemeClr val="tx2"/>
                </a:solidFill>
              </a:rPr>
              <a:t>Hãy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ngữ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miêu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mức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0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46450" y="3289300"/>
            <a:ext cx="8451850" cy="271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0" i="1" u="sng" dirty="0" err="1">
                <a:solidFill>
                  <a:schemeClr val="tx2"/>
                </a:solidFill>
              </a:rPr>
              <a:t>Ví</a:t>
            </a:r>
            <a:r>
              <a:rPr lang="en-US" sz="3000" b="0" i="1" u="sng" dirty="0">
                <a:solidFill>
                  <a:schemeClr val="tx2"/>
                </a:solidFill>
              </a:rPr>
              <a:t> </a:t>
            </a:r>
            <a:r>
              <a:rPr lang="en-US" sz="3000" b="0" i="1" u="sng" dirty="0" err="1">
                <a:solidFill>
                  <a:schemeClr val="tx2"/>
                </a:solidFill>
              </a:rPr>
              <a:t>dụ</a:t>
            </a:r>
            <a:r>
              <a:rPr lang="en-US" sz="3000" b="0" i="1" u="sng" dirty="0">
                <a:solidFill>
                  <a:schemeClr val="tx2"/>
                </a:solidFill>
              </a:rPr>
              <a:t>: </a:t>
            </a:r>
            <a:endParaRPr lang="en-US" sz="3000" b="0" i="1" u="sng" dirty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1: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ghép</a:t>
            </a:r>
            <a:r>
              <a:rPr lang="en-US" sz="3000" b="0" dirty="0">
                <a:solidFill>
                  <a:schemeClr val="tx2"/>
                </a:solidFill>
              </a:rPr>
              <a:t>,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láy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với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  <a:endParaRPr lang="en-US" sz="3000" b="0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2: </a:t>
            </a:r>
            <a:r>
              <a:rPr lang="en-US" sz="3000" b="0" dirty="0" err="1">
                <a:solidFill>
                  <a:schemeClr val="tx2"/>
                </a:solidFill>
              </a:rPr>
              <a:t>Thêm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các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i="1" dirty="0" err="1">
                <a:solidFill>
                  <a:schemeClr val="tx2"/>
                </a:solidFill>
              </a:rPr>
              <a:t>rất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quá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lắm</a:t>
            </a:r>
            <a:r>
              <a:rPr lang="en-US" sz="3000" b="0" i="1" dirty="0">
                <a:solidFill>
                  <a:schemeClr val="tx2"/>
                </a:solidFill>
              </a:rPr>
              <a:t>… </a:t>
            </a:r>
            <a:r>
              <a:rPr lang="en-US" sz="3000" b="0" dirty="0" err="1">
                <a:solidFill>
                  <a:schemeClr val="tx2"/>
                </a:solidFill>
              </a:rPr>
              <a:t>vào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trước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hoặc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sau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  <a:endParaRPr lang="en-US" sz="3000" b="0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3: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ra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phép</a:t>
            </a:r>
            <a:r>
              <a:rPr lang="en-US" sz="3000" b="0" dirty="0">
                <a:solidFill>
                  <a:schemeClr val="tx2"/>
                </a:solidFill>
              </a:rPr>
              <a:t> so </a:t>
            </a:r>
            <a:r>
              <a:rPr lang="en-US" sz="3000" b="0" dirty="0" err="1">
                <a:solidFill>
                  <a:schemeClr val="tx2"/>
                </a:solidFill>
              </a:rPr>
              <a:t>sánh</a:t>
            </a:r>
            <a:r>
              <a:rPr lang="en-US" sz="3000" b="0" dirty="0">
                <a:solidFill>
                  <a:schemeClr val="tx2"/>
                </a:solidFill>
              </a:rPr>
              <a:t>.</a:t>
            </a:r>
            <a:endParaRPr lang="en-US" sz="30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30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0">
                <a:cs typeface="Times New Roman" panose="02020603050405020304" pitchFamily="18" charset="0"/>
              </a:rPr>
              <a:t> </a:t>
            </a:r>
            <a:r>
              <a:rPr lang="en-US" b="0">
                <a:solidFill>
                  <a:schemeClr val="tx2"/>
                </a:solidFill>
                <a:cs typeface="Times New Roman" panose="02020603050405020304" pitchFamily="18" charset="0"/>
              </a:rPr>
              <a:t>Những từ ngữ miêu tả mức độ khác nhau của từ</a:t>
            </a:r>
            <a:r>
              <a:rPr lang="en-US" b="0">
                <a:cs typeface="Times New Roman" panose="02020603050405020304" pitchFamily="18" charset="0"/>
              </a:rPr>
              <a:t> </a:t>
            </a:r>
            <a:r>
              <a:rPr lang="en-US" i="1">
                <a:solidFill>
                  <a:srgbClr val="FF0000"/>
                </a:solidFill>
              </a:rPr>
              <a:t>đỏ</a:t>
            </a:r>
            <a:r>
              <a:rPr lang="en-US" b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  <a:endParaRPr lang="en-US" b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2001" name="Group 17"/>
          <p:cNvGraphicFramePr>
            <a:graphicFrameLocks noGrp="1"/>
          </p:cNvGraphicFramePr>
          <p:nvPr/>
        </p:nvGraphicFramePr>
        <p:xfrm>
          <a:off x="950913" y="1098550"/>
          <a:ext cx="10480675" cy="4430713"/>
        </p:xfrm>
        <a:graphic>
          <a:graphicData uri="http://schemas.openxmlformats.org/drawingml/2006/table">
            <a:tbl>
              <a:tblPr/>
              <a:tblGrid>
                <a:gridCol w="3843337"/>
                <a:gridCol w="2955925"/>
                <a:gridCol w="3681413"/>
              </a:tblGrid>
              <a:tr h="1855788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từ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ghép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 láy.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...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ra phép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so sánh.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9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ối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hồng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ửng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lựng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choét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ngầu…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lắm, </a:t>
                      </a:r>
                      <a:r>
                        <a:rPr lang="en-US" altLang="en-US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 vô cùng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 hơn, đỏ nhất, </a:t>
                      </a:r>
                      <a:r>
                        <a:rPr lang="en-US" altLang="en-US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 như son, đỏ hơn son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Những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ngữ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miêu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tả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khác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nhau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của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cao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  <a:endParaRPr lang="en-US" b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6036" name="Group 20"/>
          <p:cNvGraphicFramePr>
            <a:graphicFrameLocks noGrp="1"/>
          </p:cNvGraphicFramePr>
          <p:nvPr/>
        </p:nvGraphicFramePr>
        <p:xfrm>
          <a:off x="1019175" y="1220788"/>
          <a:ext cx="10391775" cy="3979101"/>
        </p:xfrm>
        <a:graphic>
          <a:graphicData uri="http://schemas.openxmlformats.org/drawingml/2006/table">
            <a:tbl>
              <a:tblPr/>
              <a:tblGrid>
                <a:gridCol w="3836160"/>
                <a:gridCol w="3000778"/>
                <a:gridCol w="3554837"/>
              </a:tblGrid>
              <a:tr h="1831975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ghép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láy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phép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so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vòi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vọi…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cao…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nhất, 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như núi, cao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núi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Những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ngữ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miêu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tả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khác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nhau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của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vui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  <a:endParaRPr lang="en-US" b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6097" name="Group 17"/>
          <p:cNvGraphicFramePr>
            <a:graphicFrameLocks noGrp="1"/>
          </p:cNvGraphicFramePr>
          <p:nvPr/>
        </p:nvGraphicFramePr>
        <p:xfrm>
          <a:off x="950913" y="1098550"/>
          <a:ext cx="10666412" cy="4248976"/>
        </p:xfrm>
        <a:graphic>
          <a:graphicData uri="http://schemas.openxmlformats.org/drawingml/2006/table">
            <a:tbl>
              <a:tblPr/>
              <a:tblGrid>
                <a:gridCol w="4427537"/>
                <a:gridCol w="2932113"/>
                <a:gridCol w="3306762"/>
              </a:tblGrid>
              <a:tr h="157956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từ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ghép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 láy.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ra phép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so sánh.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188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sướng, vui mừng,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vui tươi, tươi vui, vui nhộn, vui vầy, vui vẻ, vui vui..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…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hơn, vui nhất, </a:t>
                      </a:r>
                      <a:r>
                        <a:rPr lang="en-US" altLang="en-US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 như Tết, vui hơn Tết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8" name="Group 22"/>
          <p:cNvGraphicFramePr>
            <a:graphicFrameLocks noGrp="1"/>
          </p:cNvGraphicFramePr>
          <p:nvPr/>
        </p:nvGraphicFramePr>
        <p:xfrm>
          <a:off x="784225" y="1062038"/>
          <a:ext cx="10961688" cy="4206240"/>
        </p:xfrm>
        <a:graphic>
          <a:graphicData uri="http://schemas.openxmlformats.org/drawingml/2006/table">
            <a:tbl>
              <a:tblPr/>
              <a:tblGrid>
                <a:gridCol w="3854450"/>
                <a:gridCol w="3267075"/>
                <a:gridCol w="3840163"/>
              </a:tblGrid>
              <a:tr h="51911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 đỏ,  đỏ quá,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 lắm, hơi đỏ, đỏ thật, đỏ nhất, đỏ chót, đỏ thắm, đỏ ối, đỏ hồng, đỏ rực, đỏ ửng, đo đỏ, đỏ ngầu…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nhất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 vui, vui quá,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lắm, vui thật, vui hơn, vui nhất,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sướng,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tươi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nhộn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vui mừng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vui vầy, vui vẻ, vui vui…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3" name="Rectangle 20"/>
          <p:cNvSpPr>
            <a:spLocks noChangeArrowheads="1"/>
          </p:cNvSpPr>
          <p:nvPr/>
        </p:nvSpPr>
        <p:spPr bwMode="auto">
          <a:xfrm>
            <a:off x="1462088" y="339725"/>
            <a:ext cx="88026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</a:rPr>
              <a:t>3. </a:t>
            </a:r>
            <a:r>
              <a:rPr lang="en-US" b="0" dirty="0" err="1">
                <a:solidFill>
                  <a:schemeClr val="tx2"/>
                </a:solidFill>
              </a:rPr>
              <a:t>Đặt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vừa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được</a:t>
            </a:r>
            <a:r>
              <a:rPr lang="en-US" b="0" dirty="0">
                <a:solidFill>
                  <a:schemeClr val="tx2"/>
                </a:solidFill>
              </a:rPr>
              <a:t> ở </a:t>
            </a:r>
            <a:r>
              <a:rPr lang="en-US" b="0" dirty="0" err="1">
                <a:solidFill>
                  <a:schemeClr val="tx2"/>
                </a:solidFill>
              </a:rPr>
              <a:t>bài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tập</a:t>
            </a:r>
            <a:r>
              <a:rPr lang="en-US" b="0" dirty="0">
                <a:solidFill>
                  <a:schemeClr val="tx2"/>
                </a:solidFill>
              </a:rPr>
              <a:t> 2.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671491" y="6104368"/>
            <a:ext cx="63119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smtClean="0">
                <a:cs typeface="Times New Roman" panose="02020603050405020304" pitchFamily="18" charset="0"/>
              </a:rPr>
              <a:t>Trang </a:t>
            </a:r>
            <a:r>
              <a:rPr lang="en-US" altLang="en-US" sz="2800">
                <a:cs typeface="Times New Roman" panose="02020603050405020304" pitchFamily="18" charset="0"/>
              </a:rPr>
              <a:t>123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28679" y="2095231"/>
            <a:ext cx="9428163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8800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</a:t>
            </a:r>
            <a:endParaRPr lang="en-US" sz="8800" kern="10" dirty="0">
              <a:ln w="19050">
                <a:solidFill>
                  <a:srgbClr val="FF66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011238" y="1677988"/>
            <a:ext cx="27019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747713" y="2182813"/>
            <a:ext cx="99964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cs typeface="Times New Roman" panose="02020603050405020304" pitchFamily="18" charset="0"/>
              </a:rPr>
              <a:t> 3. Đặt câu với mỗi từ em vừa tìm được ở bài tập 2.</a:t>
            </a:r>
            <a:endParaRPr lang="en-US" b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4163" y="3452813"/>
            <a:ext cx="92217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Bầu trời </a:t>
            </a:r>
            <a:r>
              <a:rPr lang="en-US">
                <a:solidFill>
                  <a:srgbClr val="FF0000"/>
                </a:solidFill>
              </a:rPr>
              <a:t>cao vút.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5750" y="2787650"/>
            <a:ext cx="59626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Mặt trời </a:t>
            </a:r>
            <a:r>
              <a:rPr lang="en-US">
                <a:solidFill>
                  <a:srgbClr val="FF0000"/>
                </a:solidFill>
              </a:rPr>
              <a:t>đỏ chói.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4163" y="4062413"/>
            <a:ext cx="99171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Hôm nay, em rất </a:t>
            </a:r>
            <a:r>
              <a:rPr lang="en-US">
                <a:solidFill>
                  <a:srgbClr val="FF0000"/>
                </a:solidFill>
              </a:rPr>
              <a:t>vui sướng </a:t>
            </a:r>
            <a:r>
              <a:rPr lang="en-US" b="0">
                <a:solidFill>
                  <a:schemeClr val="tx2"/>
                </a:solidFill>
              </a:rPr>
              <a:t>vì được điểm cao môn Toán.</a:t>
            </a:r>
            <a:endParaRPr lang="en-US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34538" y="5540375"/>
            <a:ext cx="203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4063" y="4503738"/>
            <a:ext cx="18462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8285">
            <a:off x="5788025" y="3311525"/>
            <a:ext cx="43275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3144838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3092450"/>
            <a:ext cx="1803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738" y="2690813"/>
            <a:ext cx="184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850" y="1946275"/>
            <a:ext cx="20494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138" y="1530350"/>
            <a:ext cx="179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652461">
            <a:off x="1822450" y="2347913"/>
            <a:ext cx="4341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63113" y="1855788"/>
            <a:ext cx="2319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67863" y="555625"/>
            <a:ext cx="2624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84925" y="1201738"/>
            <a:ext cx="3854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40213" y="2665413"/>
            <a:ext cx="3295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Text Box 20"/>
          <p:cNvSpPr txBox="1">
            <a:spLocks noChangeArrowheads="1"/>
          </p:cNvSpPr>
          <p:nvPr/>
        </p:nvSpPr>
        <p:spPr bwMode="auto">
          <a:xfrm>
            <a:off x="1863725" y="146050"/>
            <a:ext cx="9012238" cy="1674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 smtClean="0">
                <a:cs typeface="Times New Roman" panose="02020603050405020304" pitchFamily="18" charset="0"/>
              </a:rPr>
              <a:t>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939925" y="1839913"/>
            <a:ext cx="342423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IV. CỦNG </a:t>
            </a:r>
            <a:r>
              <a:rPr lang="en-US" smtClean="0">
                <a:solidFill>
                  <a:srgbClr val="FF3300"/>
                </a:solidFill>
              </a:rPr>
              <a:t>CỐ: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/>
          <p:cNvSpPr txBox="1">
            <a:spLocks noChangeArrowheads="1"/>
          </p:cNvSpPr>
          <p:nvPr/>
        </p:nvSpPr>
        <p:spPr bwMode="auto">
          <a:xfrm>
            <a:off x="971550" y="3001963"/>
            <a:ext cx="10604500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chemeClr val="tx2"/>
              </a:buClr>
              <a:buSzPct val="95000"/>
            </a:pPr>
            <a:r>
              <a:rPr lang="en-US" b="0">
                <a:solidFill>
                  <a:schemeClr val="tx2"/>
                </a:solidFill>
              </a:rPr>
              <a:t>	Cò tính tình rất</a:t>
            </a: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trầm tĩnh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quá</a:t>
            </a:r>
            <a:r>
              <a:rPr lang="en-US" b="0"/>
              <a:t> </a:t>
            </a:r>
            <a:r>
              <a:rPr lang="en-US" i="1">
                <a:solidFill>
                  <a:srgbClr val="FF0000"/>
                </a:solidFill>
              </a:rPr>
              <a:t>chu đáo</a:t>
            </a:r>
            <a:r>
              <a:rPr lang="en-US" b="0">
                <a:solidFill>
                  <a:schemeClr val="tx2"/>
                </a:solidFill>
              </a:rPr>
              <a:t>,</a:t>
            </a:r>
            <a:r>
              <a:rPr lang="en-US" b="0"/>
              <a:t> </a:t>
            </a:r>
            <a:r>
              <a:rPr lang="en-US" i="1">
                <a:solidFill>
                  <a:srgbClr val="FF0000"/>
                </a:solidFill>
              </a:rPr>
              <a:t>thật thà</a:t>
            </a:r>
            <a:r>
              <a:rPr lang="en-US" i="1"/>
              <a:t> </a:t>
            </a:r>
            <a:r>
              <a:rPr lang="en-US" b="0">
                <a:solidFill>
                  <a:schemeClr val="tx2"/>
                </a:solidFill>
              </a:rPr>
              <a:t>vô cùng, làm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cái gì cũng nghĩ, cũng làm đến nơi, đến chốn.</a:t>
            </a:r>
            <a:endParaRPr lang="en-US" b="0"/>
          </a:p>
        </p:txBody>
      </p:sp>
      <p:sp>
        <p:nvSpPr>
          <p:cNvPr id="55298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957263" y="1800225"/>
            <a:ext cx="10518775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FF3300"/>
                </a:solidFill>
              </a:rPr>
              <a:t>Ví dụ: </a:t>
            </a:r>
            <a:r>
              <a:rPr lang="en-US" b="0">
                <a:solidFill>
                  <a:schemeClr val="tx2"/>
                </a:solidFill>
              </a:rPr>
              <a:t>Tìm những từ thể hiện mức độ của đặc điểm, tính chất được in đậm dưới đây: </a:t>
            </a:r>
            <a:endParaRPr lang="en-US" b="0">
              <a:solidFill>
                <a:srgbClr val="FF33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56050" y="35560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28238" y="3609975"/>
            <a:ext cx="137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54763" y="3590925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" name="Picture 10" descr="Image result for education powerpoint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/>
          <p:nvPr/>
        </p:nvSpPr>
        <p:spPr bwMode="auto">
          <a:xfrm>
            <a:off x="2152650" y="995564"/>
            <a:ext cx="788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vi-VN" sz="54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60" y="4009622"/>
            <a:ext cx="19954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106991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latin typeface="VNI-Times" pitchFamily="2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Hoàn thành bài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tập.</a:t>
            </a:r>
            <a:endParaRPr lang="en-US" altLang="en-US" sz="36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latin typeface="Times New Roman" panose="02020603050405020304" pitchFamily="18" charset="0"/>
              </a:rPr>
              <a:t> Học thuộc phần ghi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nhớ.</a:t>
            </a:r>
            <a:endParaRPr lang="en-US" altLang="en-US" sz="3600" b="1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smtClean="0">
                <a:latin typeface="Times New Roman" panose="02020603050405020304" pitchFamily="18" charset="0"/>
              </a:rPr>
              <a:t> C</a:t>
            </a:r>
            <a:r>
              <a:rPr lang="en-US" altLang="en-US" sz="3600" b="1" smtClean="0">
                <a:latin typeface="Times New Roman" panose="02020603050405020304" pitchFamily="18" charset="0"/>
              </a:rPr>
              <a:t>huẩn </a:t>
            </a:r>
            <a:r>
              <a:rPr lang="en-US" altLang="en-US" sz="3600" b="1">
                <a:latin typeface="Times New Roman" panose="02020603050405020304" pitchFamily="18" charset="0"/>
              </a:rPr>
              <a:t>bị bài “MRVT: Ý chí - Nghị lực ” trang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127.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3"/>
          <p:cNvSpPr>
            <a:spLocks noChangeArrowheads="1" noChangeShapeType="1" noTextEdit="1"/>
          </p:cNvSpPr>
          <p:nvPr/>
        </p:nvSpPr>
        <p:spPr bwMode="auto">
          <a:xfrm>
            <a:off x="733425" y="1365250"/>
            <a:ext cx="10999788" cy="367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NGOAN, HỌC GIỎI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5175" y="2079625"/>
            <a:ext cx="10736263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/>
              <a:t>	</a:t>
            </a:r>
            <a:r>
              <a:rPr lang="en-US">
                <a:solidFill>
                  <a:schemeClr val="tx2"/>
                </a:solidFill>
              </a:rPr>
              <a:t>Tính từ là những từ miêu tả đặc điểm hoặc tính chất của sự vật, hoạt động, trạng thái…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7825" y="3338513"/>
            <a:ext cx="963453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Ví dụ: to, nhỏ, đen, trắng, chăm chỉ, nhanh nhẹn…</a:t>
            </a:r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5863" y="1555750"/>
            <a:ext cx="73802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</a:rPr>
              <a:t>Thế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là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 smtClean="0">
                <a:solidFill>
                  <a:schemeClr val="tx2"/>
                </a:solidFill>
              </a:rPr>
              <a:t>? Cho </a:t>
            </a:r>
            <a:r>
              <a:rPr lang="en-US" dirty="0" err="1" smtClean="0">
                <a:solidFill>
                  <a:schemeClr val="tx2"/>
                </a:solidFill>
              </a:rPr>
              <a:t>ví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dụ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0"/>
          <p:cNvSpPr txBox="1">
            <a:spLocks noChangeArrowheads="1"/>
          </p:cNvSpPr>
          <p:nvPr/>
        </p:nvSpPr>
        <p:spPr bwMode="auto">
          <a:xfrm>
            <a:off x="1741488" y="234950"/>
            <a:ext cx="9012237" cy="613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27855" y="847725"/>
            <a:ext cx="37236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Tính từ (Tiếp theo)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123950" y="2012950"/>
            <a:ext cx="227017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</a:t>
            </a:r>
            <a:r>
              <a:rPr lang="en-US" smtClean="0">
                <a:solidFill>
                  <a:srgbClr val="FF3300"/>
                </a:solidFill>
              </a:rPr>
              <a:t>xét: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58863" y="2541588"/>
            <a:ext cx="10648950" cy="252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>
                <a:solidFill>
                  <a:schemeClr val="tx2"/>
                </a:solidFill>
              </a:rPr>
              <a:t>1. </a:t>
            </a:r>
            <a:r>
              <a:rPr lang="en-US" smtClean="0">
                <a:solidFill>
                  <a:schemeClr val="tx2"/>
                </a:solidFill>
              </a:rPr>
              <a:t>Đặc điểm của các tờ giấy trong những câu sau khác nhau như thế nào?</a:t>
            </a:r>
            <a:endParaRPr lang="en-US" smtClean="0">
              <a:solidFill>
                <a:schemeClr val="tx2"/>
              </a:solidFill>
            </a:endParaRPr>
          </a:p>
          <a:p>
            <a:r>
              <a:rPr lang="en-US" b="0" smtClean="0">
                <a:solidFill>
                  <a:schemeClr val="tx2"/>
                </a:solidFill>
              </a:rPr>
              <a:t>	a) Tờ giấy này trắng.</a:t>
            </a:r>
            <a:endParaRPr lang="en-US" b="0" smtClean="0">
              <a:solidFill>
                <a:schemeClr val="tx2"/>
              </a:solidFill>
            </a:endParaRPr>
          </a:p>
          <a:p>
            <a:r>
              <a:rPr lang="en-US" b="0">
                <a:solidFill>
                  <a:schemeClr val="tx2"/>
                </a:solidFill>
              </a:rPr>
              <a:t>	b) Tờ giấy này trăng trắng.</a:t>
            </a:r>
            <a:endParaRPr lang="en-US" b="0">
              <a:solidFill>
                <a:schemeClr val="tx2"/>
              </a:solidFill>
            </a:endParaRPr>
          </a:p>
          <a:p>
            <a:r>
              <a:rPr lang="en-US" b="0">
                <a:solidFill>
                  <a:schemeClr val="tx2"/>
                </a:solidFill>
              </a:rPr>
              <a:t>	c) Tờ giấy này trắng tinh.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2163763" y="2092325"/>
            <a:ext cx="4800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>
                <a:solidFill>
                  <a:schemeClr val="tx2"/>
                </a:solidFill>
                <a:cs typeface="Times New Roman" panose="02020603050405020304" pitchFamily="18" charset="0"/>
              </a:rPr>
              <a:t>a)</a:t>
            </a:r>
            <a:r>
              <a:rPr lang="en-US" sz="40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4000" b="0">
                <a:solidFill>
                  <a:schemeClr val="tx2"/>
                </a:solidFill>
                <a:cs typeface="Times New Roman" panose="02020603050405020304" pitchFamily="18" charset="0"/>
              </a:rPr>
              <a:t>Tờ giấy này trắng.   </a:t>
            </a:r>
            <a:endParaRPr lang="en-US" sz="4000" b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359650" y="2892425"/>
            <a:ext cx="4114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11480" indent="-342900"/>
            <a:r>
              <a:rPr lang="en-US" sz="4000" b="0">
                <a:solidFill>
                  <a:schemeClr val="tx2"/>
                </a:solidFill>
                <a:cs typeface="Times New Roman" panose="02020603050405020304" pitchFamily="18" charset="0"/>
              </a:rPr>
              <a:t>Mức độ</a:t>
            </a:r>
            <a:r>
              <a:rPr lang="en-US" sz="4000" b="0">
                <a:cs typeface="Times New Roman" panose="02020603050405020304" pitchFamily="18" charset="0"/>
              </a:rPr>
              <a:t> </a:t>
            </a:r>
            <a:r>
              <a:rPr lang="en-US" sz="4000" b="0">
                <a:solidFill>
                  <a:srgbClr val="FF0000"/>
                </a:solidFill>
                <a:cs typeface="Times New Roman" panose="02020603050405020304" pitchFamily="18" charset="0"/>
              </a:rPr>
              <a:t>trung bình </a:t>
            </a:r>
            <a:endParaRPr lang="en-US" sz="4000" b="0"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87324" y="2843213"/>
            <a:ext cx="203210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>
                <a:solidFill>
                  <a:srgbClr val="0033CC"/>
                </a:solidFill>
              </a:rPr>
              <a:t>Tính từ</a:t>
            </a:r>
            <a:endParaRPr lang="en-US" sz="3600" i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860885" y="3407045"/>
            <a:ext cx="6400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>
                <a:cs typeface="Times New Roman" panose="02020603050405020304" pitchFamily="18" charset="0"/>
              </a:rPr>
              <a:t>   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b)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Tờ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giấy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này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trăng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trắng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  <a:endParaRPr lang="en-US" sz="3600" b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241885" y="4857480"/>
            <a:ext cx="6019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c)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Tờ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giấy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này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trắng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tinh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.          </a:t>
            </a:r>
            <a:endParaRPr lang="en-US" sz="3600" b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308026" y="4217940"/>
            <a:ext cx="1905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láy</a:t>
            </a:r>
            <a:endParaRPr lang="en-US" sz="36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929563" y="4281263"/>
            <a:ext cx="2819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thấp</a:t>
            </a:r>
            <a:r>
              <a:rPr lang="en-US" sz="3600" b="0" dirty="0">
                <a:cs typeface="Times New Roman" panose="02020603050405020304" pitchFamily="18" charset="0"/>
              </a:rPr>
              <a:t> </a:t>
            </a:r>
            <a:endParaRPr lang="en-US" sz="3600" b="0" dirty="0">
              <a:cs typeface="Times New Roman" panose="02020603050405020304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956550" y="5578476"/>
            <a:ext cx="2819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sz="3600" b="0" dirty="0">
                <a:cs typeface="Times New Roman" panose="02020603050405020304" pitchFamily="18" charset="0"/>
              </a:rPr>
              <a:t>   </a:t>
            </a:r>
            <a:endParaRPr lang="en-US" sz="3600" b="0" dirty="0">
              <a:cs typeface="Times New Roman" panose="02020603050405020304" pitchFamily="18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115156" y="5561013"/>
            <a:ext cx="22526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ghép</a:t>
            </a:r>
            <a:endParaRPr lang="en-US" sz="36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0" y="3324225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36612" y="4697615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72363" y="5960635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2575" y="27432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75514" y="4108720"/>
            <a:ext cx="1905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134609" y="5527404"/>
            <a:ext cx="1676400" cy="14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090613" y="1590675"/>
            <a:ext cx="227017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</a:t>
            </a:r>
            <a:r>
              <a:rPr lang="en-US" smtClean="0">
                <a:solidFill>
                  <a:srgbClr val="FF3300"/>
                </a:solidFill>
              </a:rPr>
              <a:t>xét: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1123950" y="1655763"/>
            <a:ext cx="25314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</a:rPr>
              <a:t>I. Nhận </a:t>
            </a:r>
            <a:r>
              <a:rPr lang="en-US" sz="3600" smtClean="0">
                <a:solidFill>
                  <a:srgbClr val="FF3300"/>
                </a:solidFill>
              </a:rPr>
              <a:t>xét: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1149350" y="2330450"/>
            <a:ext cx="84407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7" name="Text Box 24"/>
          <p:cNvSpPr txBox="1">
            <a:spLocks noChangeArrowheads="1"/>
          </p:cNvSpPr>
          <p:nvPr/>
        </p:nvSpPr>
        <p:spPr bwMode="auto">
          <a:xfrm>
            <a:off x="1065213" y="2252663"/>
            <a:ext cx="10469562" cy="1952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tính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/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trắng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đã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cho</a:t>
            </a:r>
            <a:r>
              <a:rPr lang="en-US" sz="3600" b="0" dirty="0">
                <a:solidFill>
                  <a:schemeClr val="tx2"/>
                </a:solidFill>
              </a:rPr>
              <a:t>, ta </a:t>
            </a:r>
            <a:r>
              <a:rPr lang="en-US" sz="3600" b="0" dirty="0" err="1">
                <a:solidFill>
                  <a:schemeClr val="tx2"/>
                </a:solidFill>
              </a:rPr>
              <a:t>có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thể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thể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hiện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đặc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điểm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với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các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mức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độ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cao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thấp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khác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nhau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bằng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cách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tạo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ra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ghép</a:t>
            </a:r>
            <a:r>
              <a:rPr lang="en-US" sz="3600" b="0" dirty="0"/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trắng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tinh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hoặc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láy</a:t>
            </a:r>
            <a:r>
              <a:rPr lang="en-US" sz="3600" b="0" dirty="0"/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trăng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trắng</a:t>
            </a:r>
            <a:r>
              <a:rPr lang="en-US" sz="3600" i="1" dirty="0">
                <a:solidFill>
                  <a:schemeClr val="tx2"/>
                </a:solidFill>
              </a:rPr>
              <a:t>. 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979488" y="4014788"/>
            <a:ext cx="105156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  	</a:t>
            </a:r>
            <a:r>
              <a:rPr lang="en-US" sz="3600" b="0" dirty="0" err="1">
                <a:solidFill>
                  <a:srgbClr val="FF3300"/>
                </a:solidFill>
              </a:rPr>
              <a:t>Để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thể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hiện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mức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độ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khác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nhau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của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đặc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điểm</a:t>
            </a:r>
            <a:r>
              <a:rPr lang="en-US" sz="3600" b="0" dirty="0">
                <a:solidFill>
                  <a:srgbClr val="FF3300"/>
                </a:solidFill>
              </a:rPr>
              <a:t>, </a:t>
            </a:r>
            <a:r>
              <a:rPr lang="en-US" sz="3600" b="0" dirty="0" err="1">
                <a:solidFill>
                  <a:srgbClr val="FF3300"/>
                </a:solidFill>
              </a:rPr>
              <a:t>tính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chất</a:t>
            </a:r>
            <a:r>
              <a:rPr lang="en-US" sz="3600" b="0" dirty="0">
                <a:solidFill>
                  <a:srgbClr val="FF3300"/>
                </a:solidFill>
              </a:rPr>
              <a:t> ta </a:t>
            </a:r>
            <a:r>
              <a:rPr lang="en-US" sz="3600" b="0" dirty="0" err="1">
                <a:solidFill>
                  <a:srgbClr val="FF3300"/>
                </a:solidFill>
              </a:rPr>
              <a:t>có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thể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tạo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ra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các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từ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ghép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hoặc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từ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láy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với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tính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từ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đã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cho</a:t>
            </a:r>
            <a:r>
              <a:rPr lang="en-US" sz="3600" b="0" dirty="0">
                <a:solidFill>
                  <a:srgbClr val="FF3300"/>
                </a:solidFill>
              </a:rPr>
              <a:t>.</a:t>
            </a:r>
            <a:endParaRPr lang="en-US" sz="3600" b="0" dirty="0">
              <a:solidFill>
                <a:srgbClr val="FF3300"/>
              </a:solidFill>
            </a:endParaRPr>
          </a:p>
        </p:txBody>
      </p:sp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06550" y="4192588"/>
            <a:ext cx="314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1026823" y="2192966"/>
            <a:ext cx="10744467" cy="1366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 dirty="0">
                <a:solidFill>
                  <a:srgbClr val="3333CC"/>
                </a:solidFill>
              </a:rPr>
              <a:t>	</a:t>
            </a:r>
            <a:r>
              <a:rPr lang="en-US" b="0" dirty="0" err="1">
                <a:solidFill>
                  <a:srgbClr val="3333CC"/>
                </a:solidFill>
              </a:rPr>
              <a:t>Cùng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tìm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thêm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các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từ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ghép</a:t>
            </a:r>
            <a:r>
              <a:rPr lang="en-US" b="0" dirty="0">
                <a:solidFill>
                  <a:srgbClr val="3333CC"/>
                </a:solidFill>
              </a:rPr>
              <a:t>, </a:t>
            </a:r>
            <a:r>
              <a:rPr lang="en-US" b="0" dirty="0" err="1">
                <a:solidFill>
                  <a:srgbClr val="3333CC"/>
                </a:solidFill>
              </a:rPr>
              <a:t>từ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láy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thể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hiện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các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mức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độ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khác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nhau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nào</a:t>
            </a:r>
            <a:r>
              <a:rPr lang="en-US" b="0" dirty="0">
                <a:solidFill>
                  <a:srgbClr val="3333CC"/>
                </a:solidFill>
              </a:rPr>
              <a:t>!</a:t>
            </a:r>
            <a:r>
              <a:rPr lang="en-US" b="0" dirty="0">
                <a:solidFill>
                  <a:srgbClr val="FF3300"/>
                </a:solidFill>
              </a:rPr>
              <a:t> 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112838" y="1755775"/>
            <a:ext cx="227017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</a:t>
            </a:r>
            <a:r>
              <a:rPr lang="en-US" smtClean="0">
                <a:solidFill>
                  <a:srgbClr val="FF3300"/>
                </a:solidFill>
              </a:rPr>
              <a:t>xét: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6822" y="3559494"/>
            <a:ext cx="11002045" cy="12150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Trắng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ngần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xóa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bệch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toát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phau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0"/>
          <p:cNvSpPr txBox="1">
            <a:spLocks noChangeArrowheads="1"/>
          </p:cNvSpPr>
          <p:nvPr/>
        </p:nvSpPr>
        <p:spPr bwMode="auto">
          <a:xfrm>
            <a:off x="1774825" y="190500"/>
            <a:ext cx="9012238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123950" y="1655763"/>
            <a:ext cx="22002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II. Ghi nhớ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123950" y="2093531"/>
            <a:ext cx="10801350" cy="39149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một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số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cách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thể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hiện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mức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độ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của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đặc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điểm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chất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như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:</a:t>
            </a:r>
            <a:endParaRPr lang="en-US" sz="3600" b="0" dirty="0">
              <a:solidFill>
                <a:srgbClr val="3333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ghép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láy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đã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cho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.</a:t>
            </a:r>
            <a:endParaRPr lang="en-US" sz="3600" b="0" dirty="0">
              <a:solidFill>
                <a:srgbClr val="3333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3333CC"/>
                </a:solidFill>
                <a:cs typeface="Times New Roman" panose="02020603050405020304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Thêm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rất</a:t>
            </a:r>
            <a:r>
              <a:rPr lang="en-US" sz="3600" i="1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3600" i="1" smtClean="0">
                <a:solidFill>
                  <a:srgbClr val="3333CC"/>
                </a:solidFill>
                <a:cs typeface="Times New Roman" panose="02020603050405020304" pitchFamily="18" charset="0"/>
              </a:rPr>
              <a:t>quá</a:t>
            </a:r>
            <a:r>
              <a:rPr lang="en-US" sz="3600" i="1" dirty="0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3600" i="1" err="1">
                <a:solidFill>
                  <a:srgbClr val="3333CC"/>
                </a:solidFill>
                <a:cs typeface="Times New Roman" panose="02020603050405020304" pitchFamily="18" charset="0"/>
              </a:rPr>
              <a:t>lắm</a:t>
            </a:r>
            <a:r>
              <a:rPr lang="en-US" sz="3600" i="1" smtClean="0">
                <a:solidFill>
                  <a:srgbClr val="3333CC"/>
                </a:solidFill>
                <a:cs typeface="Times New Roman" panose="02020603050405020304" pitchFamily="18" charset="0"/>
              </a:rPr>
              <a:t>,…</a:t>
            </a:r>
            <a:r>
              <a:rPr lang="en-US" sz="3600" b="0" smtClean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vào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.</a:t>
            </a:r>
            <a:endParaRPr lang="en-US" sz="3600" b="0" dirty="0">
              <a:solidFill>
                <a:srgbClr val="3333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phép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>
                <a:solidFill>
                  <a:srgbClr val="3333CC"/>
                </a:solidFill>
                <a:cs typeface="Times New Roman" panose="02020603050405020304" pitchFamily="18" charset="0"/>
              </a:rPr>
              <a:t>so </a:t>
            </a:r>
            <a:r>
              <a:rPr lang="en-US" sz="3600" b="0" smtClean="0">
                <a:solidFill>
                  <a:srgbClr val="3333CC"/>
                </a:solidFill>
                <a:cs typeface="Times New Roman" panose="02020603050405020304" pitchFamily="18" charset="0"/>
              </a:rPr>
              <a:t>sánh.</a:t>
            </a:r>
            <a:endParaRPr lang="en-US" sz="3600" i="1" dirty="0">
              <a:solidFill>
                <a:srgbClr val="3333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Office_13565380_TF00001119</Template>
  <TotalTime>0</TotalTime>
  <Words>4842</Words>
  <Application>WPS Presentation</Application>
  <PresentationFormat>Widescreen</PresentationFormat>
  <Paragraphs>221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Tahoma</vt:lpstr>
      <vt:lpstr>Calibri</vt:lpstr>
      <vt:lpstr>Times New Roman</vt:lpstr>
      <vt:lpstr>Microsoft YaHei</vt:lpstr>
      <vt:lpstr>Arial Unicode MS</vt:lpstr>
      <vt:lpstr>VNI-Times</vt:lpstr>
      <vt:lpstr>Segoe Print</vt:lpstr>
      <vt:lpstr>Euphemia</vt:lpstr>
      <vt:lpstr>Trẻ em Vui vẻ 16x9</vt:lpstr>
      <vt:lpstr>Chủ đề của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/>
  <cp:lastModifiedBy>DeLL</cp:lastModifiedBy>
  <cp:revision>139</cp:revision>
  <dcterms:created xsi:type="dcterms:W3CDTF">2017-06-06T07:34:00Z</dcterms:created>
  <dcterms:modified xsi:type="dcterms:W3CDTF">2022-11-23T06:08:09Z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1033-11.2.0.11380</vt:lpwstr>
  </property>
  <property fmtid="{D5CDD505-2E9C-101B-9397-08002B2CF9AE}" pid="4" name="ICV">
    <vt:lpwstr>E4B1995926494332803315051E8C13D9</vt:lpwstr>
  </property>
</Properties>
</file>