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88" r:id="rId4"/>
    <p:sldId id="289" r:id="rId5"/>
    <p:sldId id="260" r:id="rId6"/>
    <p:sldId id="261" r:id="rId7"/>
    <p:sldId id="263" r:id="rId8"/>
    <p:sldId id="265" r:id="rId9"/>
    <p:sldId id="266" r:id="rId10"/>
    <p:sldId id="267" r:id="rId11"/>
    <p:sldId id="264" r:id="rId12"/>
    <p:sldId id="262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5" r:id="rId26"/>
    <p:sldId id="286" r:id="rId27"/>
    <p:sldId id="291" r:id="rId28"/>
    <p:sldId id="292" r:id="rId29"/>
    <p:sldId id="293" r:id="rId30"/>
    <p:sldId id="294" r:id="rId31"/>
    <p:sldId id="280" r:id="rId32"/>
    <p:sldId id="284" r:id="rId33"/>
    <p:sldId id="287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D2"/>
    <a:srgbClr val="F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2" autoAdjust="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42FC-9847-4AA9-9354-8656A51E14C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DED8-65D3-4FDF-8FE2-919A01CE6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DD77126-FF45-4AEB-ACD5-6A8E6E5B2E83}" type="slidenum">
              <a:rPr lang="en-US" altLang="vi-VN" smtClean="0">
                <a:latin typeface="Arial" panose="020B0604020202020204" pitchFamily="34" charset="0"/>
              </a:rPr>
              <a:pPr/>
              <a:t>33</a:t>
            </a:fld>
            <a:endParaRPr lang="en-US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3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04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30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12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6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12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495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03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8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78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86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D39D-3022-4CC0-9FFC-5684E290DBDE}" type="datetimeFigureOut">
              <a:rPr lang="vi-VN" smtClean="0"/>
              <a:t>18/09/2023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66A1-1A69-4A16-A336-C0CE20CF68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05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707242" y="634861"/>
            <a:ext cx="4777514" cy="12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5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77662" y="2014499"/>
            <a:ext cx="69417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 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trách nhiệm 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vi-V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về 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việc làm của </a:t>
            </a:r>
            <a:r>
              <a:rPr lang="vi-V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mình</a:t>
            </a:r>
            <a:endParaRPr lang="en-US" sz="4800" b="1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Tiết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1)</a:t>
            </a:r>
            <a:r>
              <a:rPr lang="vi-V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vi-VN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5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" y="120620"/>
            <a:ext cx="7878870" cy="652222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96519" y="288578"/>
            <a:ext cx="4492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i="1" smtClean="0">
                <a:solidFill>
                  <a:schemeClr val="accent5">
                    <a:lumMod val="75000"/>
                  </a:schemeClr>
                </a:solidFill>
              </a:rPr>
              <a:t>Theo em, Đức nên giải quyết việc này thế nào cho tốt ?</a:t>
            </a:r>
            <a:endParaRPr lang="vi-VN" sz="4000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5610" y="107577"/>
            <a:ext cx="9323296" cy="60952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800" smtClean="0">
                <a:solidFill>
                  <a:srgbClr val="C00000"/>
                </a:solidFill>
              </a:rPr>
              <a:t>Chúng ta rút ra được bài học gì qua câu chuyện của bạn Đức ?</a:t>
            </a:r>
            <a:endParaRPr lang="vi-VN" sz="8800">
              <a:solidFill>
                <a:srgbClr val="C00000"/>
              </a:solidFill>
            </a:endParaRPr>
          </a:p>
        </p:txBody>
      </p:sp>
      <p:pic>
        <p:nvPicPr>
          <p:cNvPr id="4" name="Picture 16" descr="https://barryislandps.files.wordpress.com/2014/02/pt_meet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553"/>
            <a:ext cx="3588233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869140" y="-857250"/>
            <a:ext cx="12551710" cy="8704729"/>
          </a:xfrm>
          <a:prstGeom prst="cloudCallout">
            <a:avLst>
              <a:gd name="adj1" fmla="val -57186"/>
              <a:gd name="adj2" fmla="val 71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smtClean="0">
                <a:solidFill>
                  <a:schemeClr val="accent2">
                    <a:lumMod val="50000"/>
                  </a:schemeClr>
                </a:solidFill>
              </a:rPr>
              <a:t>Mỗi người cần phải suy nghĩ trước khi hành động và chịu trách nhiệm về việc làm của mình.</a:t>
            </a:r>
            <a:endParaRPr lang="vi-VN" sz="72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8" descr="https://lh4.googleusercontent.com/-cIhfZt9U3sw/VMmhfg9EjSI/AAAAAAAAAA0/jTt8m-noBgI/female-math-teacher-clip-art-png_4299-Owl-Teacher-Cartoon-Character-With-Graduate-Cap-And-Poi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3250"/>
            <a:ext cx="334625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78" y="114300"/>
            <a:ext cx="1174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u="sng" smtClean="0"/>
              <a:t>BÀY TỎ Ý KIẾN</a:t>
            </a:r>
            <a:endParaRPr lang="vi-VN" sz="72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4053107"/>
            <a:ext cx="2893468" cy="2804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63285" y="1239211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4146" y="1314629"/>
            <a:ext cx="75015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0048D2"/>
                </a:solidFill>
              </a:rPr>
              <a:t>Sống có trách nhiệm</a:t>
            </a:r>
            <a:endParaRPr lang="vi-VN" sz="8800">
              <a:solidFill>
                <a:srgbClr val="0048D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4146" y="4053107"/>
            <a:ext cx="8637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F00427"/>
                </a:solidFill>
              </a:rPr>
              <a:t>Sống không có trách nhiệm</a:t>
            </a:r>
            <a:endParaRPr lang="vi-VN" sz="8800">
              <a:solidFill>
                <a:srgbClr val="F00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846" y="29510"/>
            <a:ext cx="10161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smtClean="0">
                <a:solidFill>
                  <a:srgbClr val="0048D2"/>
                </a:solidFill>
              </a:rPr>
              <a:t>a) Trước khi làm việc gì cũng phải suy nghĩ cẩn thận.</a:t>
            </a:r>
            <a:endParaRPr lang="vi-VN" sz="6000">
              <a:solidFill>
                <a:srgbClr val="0048D2"/>
              </a:solidFill>
            </a:endParaRPr>
          </a:p>
        </p:txBody>
      </p:sp>
      <p:pic>
        <p:nvPicPr>
          <p:cNvPr id="1026" name="Picture 2" descr="http://www.ourgodlyamericanheritage.com/ClipArt-BoyThinking-T-240x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908" y="1322615"/>
            <a:ext cx="3216277" cy="53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25861" y="1980448"/>
            <a:ext cx="8703129" cy="5176157"/>
          </a:xfrm>
          <a:prstGeom prst="cloudCallout">
            <a:avLst>
              <a:gd name="adj1" fmla="val 54226"/>
              <a:gd name="adj2" fmla="val -415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i="1" smtClean="0">
                <a:solidFill>
                  <a:srgbClr val="F00427"/>
                </a:solidFill>
              </a:rPr>
              <a:t>Liệu mình làm thế này có đúng không nhỉ ?</a:t>
            </a:r>
            <a:endParaRPr lang="vi-VN" sz="6600" i="1">
              <a:solidFill>
                <a:srgbClr val="F0042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79845"/>
            <a:ext cx="1913846" cy="1779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38" y="3865050"/>
            <a:ext cx="7096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smtClean="0">
                <a:solidFill>
                  <a:srgbClr val="0048D2"/>
                </a:solidFill>
              </a:rPr>
              <a:t>b) Đã nhận làm việc gì thì làm việc đó đến nơi đến chốn.</a:t>
            </a:r>
            <a:endParaRPr lang="vi-VN" sz="6000">
              <a:solidFill>
                <a:srgbClr val="0048D2"/>
              </a:solidFill>
            </a:endParaRPr>
          </a:p>
        </p:txBody>
      </p:sp>
      <p:pic>
        <p:nvPicPr>
          <p:cNvPr id="3074" name="Picture 2" descr="http://www.doorposts.com/images/blog/sha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8" y="0"/>
            <a:ext cx="4912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070847" y="95093"/>
            <a:ext cx="5490584" cy="3414590"/>
          </a:xfrm>
          <a:prstGeom prst="wedgeEllipseCallout">
            <a:avLst>
              <a:gd name="adj1" fmla="val 52203"/>
              <a:gd name="adj2" fmla="val 3204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i="1" smtClean="0">
                <a:solidFill>
                  <a:schemeClr val="accent6">
                    <a:lumMod val="50000"/>
                  </a:schemeClr>
                </a:solidFill>
              </a:rPr>
              <a:t>Mẹ ơi con sẽ trông em giúp mẹ ạ !</a:t>
            </a:r>
            <a:endParaRPr lang="vi-VN" sz="4800" i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1739986"/>
            <a:ext cx="2285753" cy="212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8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4164"/>
          <a:stretch/>
        </p:blipFill>
        <p:spPr>
          <a:xfrm>
            <a:off x="380359" y="1405868"/>
            <a:ext cx="3200402" cy="5452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303"/>
          <a:stretch/>
        </p:blipFill>
        <p:spPr>
          <a:xfrm>
            <a:off x="8931729" y="1490445"/>
            <a:ext cx="3138485" cy="536755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971800" y="1964578"/>
            <a:ext cx="6200536" cy="4685600"/>
          </a:xfrm>
          <a:prstGeom prst="wedgeEllipseCallout">
            <a:avLst>
              <a:gd name="adj1" fmla="val 56103"/>
              <a:gd name="adj2" fmla="val -1817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i="1" smtClean="0">
                <a:solidFill>
                  <a:schemeClr val="tx1"/>
                </a:solidFill>
              </a:rPr>
              <a:t>Cậu đổi cho tớ trực nhật vào ngày mai nhé, </a:t>
            </a:r>
            <a:r>
              <a:rPr lang="vi-VN" sz="4400" i="1">
                <a:solidFill>
                  <a:schemeClr val="tx1"/>
                </a:solidFill>
              </a:rPr>
              <a:t>t</a:t>
            </a:r>
            <a:r>
              <a:rPr lang="vi-VN" sz="4400" i="1" smtClean="0">
                <a:solidFill>
                  <a:schemeClr val="tx1"/>
                </a:solidFill>
              </a:rPr>
              <a:t>ớ lại không thích làm hôm nay nữa rồi.</a:t>
            </a:r>
            <a:endParaRPr lang="vi-VN" sz="4400" i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0560" y="0"/>
            <a:ext cx="9855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 smtClean="0">
                <a:solidFill>
                  <a:srgbClr val="0048D2"/>
                </a:solidFill>
              </a:rPr>
              <a:t>c) Đã nhận việc rồi nhưng không thích nữa thì bỏ.</a:t>
            </a:r>
            <a:endParaRPr lang="vi-VN" sz="6000">
              <a:solidFill>
                <a:srgbClr val="0048D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7"/>
            <a:ext cx="2053012" cy="19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522" y="16550"/>
            <a:ext cx="9232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smtClean="0">
                <a:solidFill>
                  <a:srgbClr val="0048D2"/>
                </a:solidFill>
              </a:rPr>
              <a:t>d) Khi làm điều gì sai, sẵn sàng nhận lỗi và sửa lỗi</a:t>
            </a:r>
            <a:endParaRPr lang="vi-VN" sz="5400">
              <a:solidFill>
                <a:srgbClr val="0048D2"/>
              </a:solidFill>
            </a:endParaRPr>
          </a:p>
        </p:txBody>
      </p:sp>
      <p:pic>
        <p:nvPicPr>
          <p:cNvPr id="1026" name="Picture 2" descr="http://2.bp.blogspot.com/-LzQlRS6-Ndo/TclUpj0xj5I/AAAAAAAAAEQ/AWIN57mpgj4/s1600/teach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7244" r="19272" b="9676"/>
          <a:stretch/>
        </p:blipFill>
        <p:spPr bwMode="auto">
          <a:xfrm>
            <a:off x="6845641" y="1048871"/>
            <a:ext cx="4907090" cy="5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80684" y="2097740"/>
            <a:ext cx="6239434" cy="4100813"/>
          </a:xfrm>
          <a:prstGeom prst="wedgeEllipseCallout">
            <a:avLst>
              <a:gd name="adj1" fmla="val 58042"/>
              <a:gd name="adj2" fmla="val 126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i="1" smtClean="0">
                <a:solidFill>
                  <a:schemeClr val="tx1"/>
                </a:solidFill>
              </a:rPr>
              <a:t>Con xin lỗi cô vì đã đùa nghịch trong giờ học. Con biết lỗi rồi ạ, mong cô tha thứ cho con.</a:t>
            </a:r>
            <a:endParaRPr lang="vi-VN" sz="4000" i="1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5630" y="16550"/>
            <a:ext cx="2064995" cy="191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7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lipartpanda.com/blame-clipart-blame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4" y="2330825"/>
            <a:ext cx="4835142" cy="437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0712" y="-1"/>
            <a:ext cx="9614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>
                <a:solidFill>
                  <a:srgbClr val="0048D2"/>
                </a:solidFill>
              </a:rPr>
              <a:t>e</a:t>
            </a:r>
            <a:r>
              <a:rPr lang="vi-VN" sz="5400" smtClean="0">
                <a:solidFill>
                  <a:srgbClr val="0048D2"/>
                </a:solidFill>
              </a:rPr>
              <a:t>) Việc nào làm tốt thì nhận do công của mình, việc nào làm hỏng thì đổ lỗi cho người khác</a:t>
            </a:r>
            <a:endParaRPr lang="vi-VN" sz="5400">
              <a:solidFill>
                <a:srgbClr val="0048D2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55494" y="2585323"/>
            <a:ext cx="6521823" cy="3896159"/>
          </a:xfrm>
          <a:prstGeom prst="wedgeEllipseCallout">
            <a:avLst>
              <a:gd name="adj1" fmla="val 55502"/>
              <a:gd name="adj2" fmla="val -1394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i="1" smtClean="0">
                <a:solidFill>
                  <a:schemeClr val="accent6">
                    <a:lumMod val="50000"/>
                  </a:schemeClr>
                </a:solidFill>
              </a:rPr>
              <a:t>Cái bình hoa là do con chó này làm vỡ đấy mẹ ạ !</a:t>
            </a:r>
            <a:endParaRPr lang="vi-VN" sz="5400" i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7" y="139027"/>
            <a:ext cx="2380129" cy="23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78" y="114300"/>
            <a:ext cx="1174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u="sng" smtClean="0"/>
              <a:t>BÀY TỎ Ý KIẾN</a:t>
            </a:r>
            <a:endParaRPr lang="vi-VN" sz="7200" b="1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4053107"/>
            <a:ext cx="2893468" cy="2804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63285" y="1239211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1922884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0048D2"/>
                </a:solidFill>
              </a:rPr>
              <a:t>Tán thành</a:t>
            </a:r>
            <a:endParaRPr lang="vi-VN" sz="8800">
              <a:solidFill>
                <a:srgbClr val="0048D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4186" y="4732278"/>
            <a:ext cx="8637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smtClean="0">
                <a:solidFill>
                  <a:srgbClr val="F00427"/>
                </a:solidFill>
              </a:rPr>
              <a:t>Không tán thành</a:t>
            </a:r>
            <a:endParaRPr lang="vi-VN" sz="8800">
              <a:solidFill>
                <a:srgbClr val="F00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5"/>
            <a:ext cx="11993671" cy="5732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74719" y="167809"/>
            <a:ext cx="573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Chuyện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bạn</a:t>
            </a:r>
            <a:r>
              <a:rPr lang="en-US" sz="4800" dirty="0" smtClean="0"/>
              <a:t> </a:t>
            </a:r>
            <a:r>
              <a:rPr lang="en-US" sz="4800" dirty="0" err="1" smtClean="0"/>
              <a:t>Đức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80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756" y="393894"/>
            <a:ext cx="8843889" cy="609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8800" smtClean="0">
                <a:solidFill>
                  <a:schemeClr val="accent5">
                    <a:lumMod val="50000"/>
                  </a:schemeClr>
                </a:solidFill>
              </a:rPr>
              <a:t>a) Bạn gây ra lỗi, mình biết mà không nhắc nhở là sai.</a:t>
            </a:r>
            <a:endParaRPr lang="vi-VN" sz="8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2193" y="1379888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3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85"/>
            <a:ext cx="2893468" cy="280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7433" y="267284"/>
            <a:ext cx="8843889" cy="6486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b) Mình gây ra lỗi, nhưng không ai biết nên không phải chịu trách nhiệm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85"/>
            <a:ext cx="2893468" cy="280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111" y="556103"/>
            <a:ext cx="8576602" cy="55504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8000" smtClean="0">
                <a:solidFill>
                  <a:schemeClr val="accent5">
                    <a:lumMod val="50000"/>
                  </a:schemeClr>
                </a:solidFill>
              </a:rPr>
              <a:t>c) Cả nhóm cùng làm sai nên mình không phải chịu trách nhiệm</a:t>
            </a:r>
            <a:endParaRPr lang="vi-VN" sz="80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85"/>
            <a:ext cx="2893468" cy="280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553" y="726362"/>
            <a:ext cx="8843889" cy="5209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d) Chuyện không hay xảy ra đã lâu rồi thì mình không cần phải xin lỗi.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8959" y="506435"/>
            <a:ext cx="8843889" cy="5209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e) Không giữ lời hứa với em nhỏ cũng là thiếu trách nhiệm và có lỗi.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44396" y="1686841"/>
            <a:ext cx="3064563" cy="2849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6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30713" y="2451100"/>
            <a:ext cx="3343275" cy="1057275"/>
          </a:xfrm>
          <a:prstGeom prst="rect">
            <a:avLst/>
          </a:prstGeom>
        </p:spPr>
        <p:txBody>
          <a:bodyPr lIns="51435" tIns="25718" rIns="51435" bIns="25718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2475"/>
              <a:t>  </a:t>
            </a:r>
            <a: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4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855913" y="1706563"/>
            <a:ext cx="69119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>
                <a:latin typeface="Calibri Light" panose="020F0302020204030204" pitchFamily="34" charset="0"/>
              </a:rPr>
              <a:t>  </a:t>
            </a:r>
            <a:r>
              <a:rPr lang="en-US" altLang="vi-VN" sz="8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Xử lí tình huống</a:t>
            </a:r>
            <a:endParaRPr lang="vi-VN" altLang="vi-VN" sz="88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74638" y="123825"/>
            <a:ext cx="5534025" cy="3268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4000" dirty="0">
                <a:solidFill>
                  <a:schemeClr val="tx1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vi-VN" sz="4000">
                <a:solidFill>
                  <a:schemeClr val="tx1"/>
                </a:solidFill>
              </a:rPr>
              <a:t>   Em mượn sách của thư viện đem về, không may để em bé làm rách.</a:t>
            </a:r>
            <a:endParaRPr lang="en-US" sz="4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" y="3484563"/>
            <a:ext cx="5541963" cy="3309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endParaRPr lang="vi-VN" sz="36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vi-VN" sz="3600" dirty="0">
                <a:solidFill>
                  <a:schemeClr val="tx1"/>
                </a:solidFill>
              </a:rPr>
              <a:t>  </a:t>
            </a:r>
            <a:r>
              <a:rPr lang="vi-VN" sz="3600" dirty="0" smtClean="0">
                <a:solidFill>
                  <a:schemeClr val="tx1"/>
                </a:solidFill>
              </a:rPr>
              <a:t>Khi </a:t>
            </a:r>
            <a:r>
              <a:rPr lang="vi-VN" sz="3600" dirty="0">
                <a:solidFill>
                  <a:schemeClr val="tx1"/>
                </a:solidFill>
              </a:rPr>
              <a:t>xin phép mẹ đi dự sinh nhật bạn, em hứa sẽ về sớm nấu cơm. Nhưng mải vui, em về muộn.</a:t>
            </a:r>
          </a:p>
          <a:p>
            <a:pPr algn="just" eaLnBrk="1" hangingPunct="1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83338" y="142875"/>
            <a:ext cx="5486400" cy="3276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vi-VN" sz="3600" dirty="0">
                <a:solidFill>
                  <a:schemeClr val="tx1"/>
                </a:solidFill>
              </a:rPr>
              <a:t>Lớp đi cắm trại, em nhận đem túi thuốc cứu thương. Nhưng chẳng may bị đau chân, em không đi được.</a:t>
            </a:r>
            <a:endParaRPr lang="en-US" sz="36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83338" y="3484563"/>
            <a:ext cx="5486400" cy="3276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endParaRPr lang="vi-VN" sz="32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vi-VN" sz="3200" dirty="0">
                <a:solidFill>
                  <a:schemeClr val="tx1"/>
                </a:solidFill>
              </a:rPr>
              <a:t>   </a:t>
            </a:r>
            <a:r>
              <a:rPr lang="vi-VN" sz="3300" dirty="0" smtClean="0">
                <a:solidFill>
                  <a:schemeClr val="tx1"/>
                </a:solidFill>
              </a:rPr>
              <a:t>Em được phân công phụ trách nhóm năm bạn trang trí cho buổi Đại hội Chi đội của lớp, nhưng chỉ có bốn bạn đến tham gia chuẩn bị</a:t>
            </a:r>
            <a:r>
              <a:rPr lang="vi-VN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697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88202" y="91440"/>
            <a:ext cx="5534025" cy="23774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4000" dirty="0">
                <a:solidFill>
                  <a:schemeClr val="tx1"/>
                </a:solidFill>
              </a:rPr>
              <a:t>   </a:t>
            </a:r>
            <a:r>
              <a:rPr lang="vi-VN" sz="3600" dirty="0" smtClean="0">
                <a:solidFill>
                  <a:schemeClr val="tx1"/>
                </a:solidFill>
              </a:rPr>
              <a:t>Em </a:t>
            </a:r>
            <a:r>
              <a:rPr lang="vi-VN" sz="3600" dirty="0">
                <a:solidFill>
                  <a:schemeClr val="tx1"/>
                </a:solidFill>
              </a:rPr>
              <a:t>mượn sách của thư viện đem về, không may để em bé làm rách.</a:t>
            </a:r>
            <a:endParaRPr lang="en-US" sz="36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6488203" y="2594292"/>
            <a:ext cx="5534025" cy="41200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4000" dirty="0">
                <a:solidFill>
                  <a:schemeClr val="tx1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vi-VN" sz="3600" dirty="0">
                <a:solidFill>
                  <a:schemeClr val="tx1"/>
                </a:solidFill>
                <a:cs typeface="Calibri" panose="020F0502020204030204" pitchFamily="34" charset="0"/>
              </a:rPr>
              <a:t>  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vi-VN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48 đề đọc hiểu thi vào lớp 10 môn Văn (Có đáp á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1747827"/>
            <a:ext cx="6348549" cy="3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248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88203" y="1"/>
            <a:ext cx="5534025" cy="25080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just">
              <a:defRPr/>
            </a:pPr>
            <a:r>
              <a:rPr lang="vi-VN" sz="3200" dirty="0">
                <a:solidFill>
                  <a:schemeClr val="tx1"/>
                </a:solidFill>
              </a:rPr>
              <a:t>Lớp đi cắm trại, em nhận đem túi thuốc cứu thương. Nhưng chẳng may bị đau chân, em không đi được.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6488203" y="2594292"/>
            <a:ext cx="5534025" cy="412001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4000" dirty="0">
                <a:solidFill>
                  <a:schemeClr val="tx1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vi-VN" sz="3600" dirty="0">
                <a:solidFill>
                  <a:schemeClr val="tx1"/>
                </a:solidFill>
                <a:cs typeface="Calibri" panose="020F0502020204030204" pitchFamily="34" charset="0"/>
              </a:rPr>
              <a:t>   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48 đề đọc hiểu thi vào lớp 10 môn Văn (Có đáp á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1747827"/>
            <a:ext cx="6348549" cy="3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403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88203" y="1"/>
            <a:ext cx="5534025" cy="250806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just">
              <a:defRPr/>
            </a:pPr>
            <a:r>
              <a:rPr lang="vi-VN" sz="3200">
                <a:solidFill>
                  <a:schemeClr val="tx1"/>
                </a:solidFill>
              </a:rPr>
              <a:t>Khi xin phép mẹ đi dự sinh nhật bạn, em hứa sẽ về sớm nấu cơm. Nhưng mải vui, em về muộn.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6488203" y="2594292"/>
            <a:ext cx="5534025" cy="412001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48 đề đọc hiểu thi vào lớp 10 môn Văn (Có đáp á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1747827"/>
            <a:ext cx="6348549" cy="3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6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30088" r="2494" b="6818"/>
          <a:stretch/>
        </p:blipFill>
        <p:spPr>
          <a:xfrm>
            <a:off x="90153" y="115909"/>
            <a:ext cx="11912958" cy="70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488203" y="1"/>
            <a:ext cx="5534025" cy="250806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just">
              <a:defRPr/>
            </a:pPr>
            <a:r>
              <a:rPr lang="vi-VN" sz="3200" dirty="0">
                <a:solidFill>
                  <a:schemeClr val="tx1"/>
                </a:solidFill>
              </a:rPr>
              <a:t>Em được phân công phụ trách nhóm năm bạn trang trí cho buổi Đại hội Chi đội của lớp, nhưng chỉ có bốn bạn đến tham gia chuẩn bị.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6488203" y="2594292"/>
            <a:ext cx="5534025" cy="412001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just" eaLnBrk="1" hangingPunct="1">
              <a:defRPr/>
            </a:pP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48 đề đọc hiểu thi vào lớp 10 môn Văn (Có đáp á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1747827"/>
            <a:ext cx="6348549" cy="33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40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2" y="168813"/>
            <a:ext cx="11873132" cy="6486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500" b="1" u="sng" smtClean="0">
                <a:solidFill>
                  <a:srgbClr val="FF0000"/>
                </a:solidFill>
              </a:rPr>
              <a:t>KẾT LUẬN</a:t>
            </a:r>
          </a:p>
          <a:p>
            <a:pPr algn="just"/>
            <a:r>
              <a:rPr lang="vi-VN" sz="7500" smtClean="0">
                <a:solidFill>
                  <a:schemeClr val="accent5">
                    <a:lumMod val="50000"/>
                  </a:schemeClr>
                </a:solidFill>
              </a:rPr>
              <a:t>Người có trách nhiệm là người trước khi làm việc gì cũng suy nghĩ cẩn thận nhằm mục đích tốt đẹp.</a:t>
            </a:r>
            <a:endParaRPr lang="vi-VN" sz="75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5909" y="590843"/>
            <a:ext cx="673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THỰC HÀNH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856935" y="2419644"/>
            <a:ext cx="8989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vi-VN" sz="4000" b="1" dirty="0"/>
              <a:t>Tự đánh giá về những việc làm của các bạn trong lớp và của bản thân từ đầu năm học tới nay.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89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3792" y="2924944"/>
            <a:ext cx="8552259" cy="1107986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>
              <a:defRPr/>
            </a:pPr>
            <a:r>
              <a:rPr lang="en-US" sz="66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TẠM BIÊT CÁC EM</a:t>
            </a:r>
            <a:endParaRPr lang="vi-VN" sz="66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69647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0"/>
          <a:stretch/>
        </p:blipFill>
        <p:spPr>
          <a:xfrm>
            <a:off x="0" y="0"/>
            <a:ext cx="12192000" cy="70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582" y="120620"/>
            <a:ext cx="30883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chemeClr val="accent5">
                    <a:lumMod val="75000"/>
                  </a:schemeClr>
                </a:solidFill>
              </a:rPr>
              <a:t>Truyện có những nhân vật nào ?</a:t>
            </a:r>
          </a:p>
          <a:p>
            <a:pPr algn="ctr"/>
            <a:endParaRPr lang="vi-VN" sz="32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4" y="120620"/>
            <a:ext cx="8237457" cy="6522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07506" y="3503526"/>
            <a:ext cx="3684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vi-VN" sz="4800" smtClean="0">
                <a:solidFill>
                  <a:srgbClr val="C00000"/>
                </a:solidFill>
              </a:rPr>
              <a:t>Bạn Đức</a:t>
            </a:r>
          </a:p>
          <a:p>
            <a:pPr marL="685800" indent="-685800">
              <a:buFontTx/>
              <a:buChar char="-"/>
            </a:pPr>
            <a:r>
              <a:rPr lang="vi-VN" sz="4800" smtClean="0">
                <a:solidFill>
                  <a:srgbClr val="C00000"/>
                </a:solidFill>
              </a:rPr>
              <a:t>Bạn Hợp</a:t>
            </a:r>
          </a:p>
          <a:p>
            <a:pPr marL="457200" indent="-457200">
              <a:buFontTx/>
              <a:buChar char="-"/>
            </a:pPr>
            <a:r>
              <a:rPr lang="vi-VN" sz="4800" smtClean="0">
                <a:solidFill>
                  <a:srgbClr val="C00000"/>
                </a:solidFill>
              </a:rPr>
              <a:t> Bà cụ bán hàng </a:t>
            </a:r>
            <a:r>
              <a:rPr lang="en-US" sz="4800" smtClean="0">
                <a:solidFill>
                  <a:srgbClr val="C00000"/>
                </a:solidFill>
              </a:rPr>
              <a:t>r</a:t>
            </a:r>
            <a:r>
              <a:rPr lang="vi-VN" sz="4800" smtClean="0">
                <a:solidFill>
                  <a:srgbClr val="C00000"/>
                </a:solidFill>
              </a:rPr>
              <a:t>ong</a:t>
            </a:r>
            <a:endParaRPr lang="vi-VN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48724"/>
            <a:ext cx="6892178" cy="650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40095" y="377324"/>
            <a:ext cx="521745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smtClean="0">
                <a:solidFill>
                  <a:schemeClr val="accent5">
                    <a:lumMod val="75000"/>
                  </a:schemeClr>
                </a:solidFill>
              </a:rPr>
              <a:t>Đức đã gây ra chuyện gì ?</a:t>
            </a:r>
          </a:p>
          <a:p>
            <a:pPr algn="ctr"/>
            <a:endParaRPr lang="vi-VN" sz="60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48724"/>
            <a:ext cx="6892178" cy="650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89718" y="548580"/>
            <a:ext cx="460505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smtClean="0">
                <a:solidFill>
                  <a:schemeClr val="accent5">
                    <a:lumMod val="75000"/>
                  </a:schemeClr>
                </a:solidFill>
              </a:rPr>
              <a:t>Đức đã vô tình hay cố ý gây ra chuyện đó ?</a:t>
            </a:r>
          </a:p>
          <a:p>
            <a:pPr algn="ctr"/>
            <a:endParaRPr lang="vi-VN" sz="44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48724"/>
            <a:ext cx="6892178" cy="650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40095" y="0"/>
            <a:ext cx="52174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smtClean="0">
                <a:solidFill>
                  <a:schemeClr val="accent5">
                    <a:lumMod val="75000"/>
                  </a:schemeClr>
                </a:solidFill>
              </a:rPr>
              <a:t>Sau khi xảy ra sự việc, Đức và Hợp đã làm gì ?</a:t>
            </a:r>
          </a:p>
          <a:p>
            <a:pPr algn="ctr"/>
            <a:endParaRPr lang="vi-VN" sz="4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119" y="1622670"/>
            <a:ext cx="45154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solidFill>
                  <a:schemeClr val="accent5">
                    <a:lumMod val="75000"/>
                  </a:schemeClr>
                </a:solidFill>
              </a:rPr>
              <a:t>Việc làm đó của hai bạn đúng hay sai ?</a:t>
            </a:r>
          </a:p>
          <a:p>
            <a:pPr algn="ctr"/>
            <a:endParaRPr lang="vi-VN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36" y="369886"/>
            <a:ext cx="60035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smtClean="0">
                <a:solidFill>
                  <a:schemeClr val="accent5">
                    <a:lumMod val="75000"/>
                  </a:schemeClr>
                </a:solidFill>
              </a:rPr>
              <a:t>Tối hôm đó, Đức cảm thấy thế nào ?</a:t>
            </a:r>
          </a:p>
          <a:p>
            <a:pPr algn="ctr"/>
            <a:endParaRPr lang="vi-VN" sz="54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8" y="121024"/>
            <a:ext cx="5024717" cy="6589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6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814</Words>
  <Application>Microsoft Office PowerPoint</Application>
  <PresentationFormat>Widescreen</PresentationFormat>
  <Paragraphs>64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Unicode MS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Windows 10</cp:lastModifiedBy>
  <cp:revision>30</cp:revision>
  <dcterms:created xsi:type="dcterms:W3CDTF">2015-09-20T09:59:50Z</dcterms:created>
  <dcterms:modified xsi:type="dcterms:W3CDTF">2023-09-18T04:30:04Z</dcterms:modified>
</cp:coreProperties>
</file>